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4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252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828E7D-8739-4D9C-804B-EC24E3A53ED2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26FDEB-88EE-45E6-9EDE-D3965D8B90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362852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6FDEB-88EE-45E6-9EDE-D3965D8B90E3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755349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1A85566-A557-47CA-BA40-8E6F6BBEF4DD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0E39D-868E-4336-9222-AF51FC197AEE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818214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85566-A557-47CA-BA40-8E6F6BBEF4DD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0E39D-868E-4336-9222-AF51FC197A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88088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85566-A557-47CA-BA40-8E6F6BBEF4DD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0E39D-868E-4336-9222-AF51FC197AEE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222379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85566-A557-47CA-BA40-8E6F6BBEF4DD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0E39D-868E-4336-9222-AF51FC197A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60310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85566-A557-47CA-BA40-8E6F6BBEF4DD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0E39D-868E-4336-9222-AF51FC197AEE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1096585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85566-A557-47CA-BA40-8E6F6BBEF4DD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0E39D-868E-4336-9222-AF51FC197A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54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85566-A557-47CA-BA40-8E6F6BBEF4DD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0E39D-868E-4336-9222-AF51FC197A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88036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85566-A557-47CA-BA40-8E6F6BBEF4DD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0E39D-868E-4336-9222-AF51FC197A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98757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85566-A557-47CA-BA40-8E6F6BBEF4DD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0E39D-868E-4336-9222-AF51FC197A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247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85566-A557-47CA-BA40-8E6F6BBEF4DD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0E39D-868E-4336-9222-AF51FC197A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5076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85566-A557-47CA-BA40-8E6F6BBEF4DD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0E39D-868E-4336-9222-AF51FC197AEE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327269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1A85566-A557-47CA-BA40-8E6F6BBEF4DD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E10E39D-868E-4336-9222-AF51FC197AEE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6288447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4709160"/>
            <a:ext cx="7772400" cy="1714017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sz="6000" b="1" dirty="0" smtClean="0"/>
              <a:t>Пластичные </a:t>
            </a:r>
            <a:r>
              <a:rPr lang="ru-RU" sz="6000" b="1" dirty="0"/>
              <a:t>смазки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img.dooyoo.de/DE_DE/100/Fahrzeuge/autopflege/aral-sns-a-sae-75w-8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455" y="457200"/>
            <a:ext cx="3390900" cy="3810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174323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ПЛАСТИЧНЫЕ СМАЗКИ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57200" y="0"/>
            <a:ext cx="11353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 обозначении еще указывают</a:t>
            </a:r>
            <a:r>
              <a:rPr lang="ru-RU" sz="32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rgbClr val="000000"/>
                </a:solidFill>
                <a:latin typeface="Arial" panose="020B0604020202020204" pitchFamily="34" charset="0"/>
              </a:rPr>
              <a:t>Т</a:t>
            </a:r>
            <a:r>
              <a:rPr lang="ru-RU" sz="32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ип загустителя</a:t>
            </a:r>
            <a:r>
              <a:rPr lang="ru-RU" sz="32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(обозначают первыми двумя буквами входящего в; состав мыла металла: Ка – кальциевое. На – натриевое. Ли – литиевое, Ли-Ка – смешанное);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rgbClr val="000000"/>
                </a:solidFill>
                <a:latin typeface="Arial" panose="020B0604020202020204" pitchFamily="34" charset="0"/>
              </a:rPr>
              <a:t>Р</a:t>
            </a:r>
            <a:r>
              <a:rPr lang="ru-RU" sz="32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екомендуемый температурный диапазон </a:t>
            </a:r>
            <a:r>
              <a:rPr lang="ru-RU" sz="32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применения (указывают дробью – в числителе уменьшенная в 10 раз без знака минус минимальная температура, в знаменателе - уменьшенная в 10 раз максимальная температура применения);</a:t>
            </a:r>
          </a:p>
          <a:p>
            <a:pPr algn="just"/>
            <a:endParaRPr lang="ru-RU" b="0" i="0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just"/>
            <a:endParaRPr lang="ru-RU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4975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ПЛАСТИЧНЫЕ СМАЗКИ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6680" y="0"/>
            <a:ext cx="11871960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ru-RU" sz="36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дисперсионную среду </a:t>
            </a:r>
            <a:r>
              <a:rPr lang="ru-RU" sz="36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(обозначают строчными буквами: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36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у – синтетические углеводороды,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36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к – кремнийорганические жидкости,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36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г – добавка графита,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36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 – добавка дисульфида молибдена.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36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консистенцию </a:t>
            </a:r>
            <a:r>
              <a:rPr lang="ru-RU" sz="36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(густоту), которую обозначают условным числом от 0 до 7.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ru-RU" sz="2800" b="0" i="0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81907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ПЛАСТИЧНЫЕ СМАЗКИ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13360" y="0"/>
            <a:ext cx="1175004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Классификация</a:t>
            </a:r>
            <a:r>
              <a:rPr lang="ru-RU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смазок по </a:t>
            </a:r>
            <a:r>
              <a:rPr lang="ru-RU" sz="2400" b="1" i="0" dirty="0" smtClean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консистенции (густоте) </a:t>
            </a:r>
            <a:r>
              <a:rPr lang="ru-RU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разработана Национальным институтом смазочных материалов США (NLGI). </a:t>
            </a:r>
          </a:p>
          <a:p>
            <a:pPr algn="just"/>
            <a:r>
              <a:rPr lang="ru-RU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   Согласно этой классификации смазки делятся на классы в зависимости от уровня </a:t>
            </a:r>
            <a:r>
              <a:rPr lang="ru-RU" sz="2400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пенетрации</a:t>
            </a:r>
            <a:r>
              <a:rPr lang="ru-RU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– чем выше численное значение </a:t>
            </a:r>
            <a:r>
              <a:rPr lang="ru-RU" sz="2400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пенетрации</a:t>
            </a:r>
            <a:r>
              <a:rPr lang="ru-RU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тем мягче смазка.</a:t>
            </a:r>
          </a:p>
          <a:p>
            <a:pPr algn="just"/>
            <a:r>
              <a:rPr lang="ru-RU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Класс 000, 00 – очень мягкая, аналогична очень вязкому маслу;</a:t>
            </a:r>
          </a:p>
          <a:p>
            <a:pPr algn="just"/>
            <a:r>
              <a:rPr lang="ru-RU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класс 0, 1 – мягкая; </a:t>
            </a:r>
          </a:p>
          <a:p>
            <a:pPr algn="just"/>
            <a:r>
              <a:rPr lang="ru-RU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класс 2 – </a:t>
            </a:r>
            <a:r>
              <a:rPr lang="ru-RU" sz="2400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вазелинообразная</a:t>
            </a:r>
            <a:r>
              <a:rPr lang="ru-RU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algn="just"/>
            <a:r>
              <a:rPr lang="ru-RU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класс 3 – почти твердая;</a:t>
            </a:r>
          </a:p>
          <a:p>
            <a:pPr algn="just"/>
            <a:r>
              <a:rPr lang="ru-RU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класс 4,5 – твердая;</a:t>
            </a:r>
          </a:p>
          <a:p>
            <a:pPr algn="just"/>
            <a:r>
              <a:rPr lang="ru-RU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класс 6 – очень твердая, мылообразная.</a:t>
            </a:r>
            <a:endParaRPr lang="ru-RU" sz="2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77443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ПЛАСТИЧНЫЕ СМАЗКИ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57200" y="169039"/>
            <a:ext cx="11353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 В качестве примера можно привести классификационное обозначение по ГОСТ 23858-79 товарной литиевой смазки литол-24:</a:t>
            </a:r>
          </a:p>
          <a:p>
            <a:pPr algn="just"/>
            <a:r>
              <a:rPr lang="ru-RU" sz="28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 </a:t>
            </a:r>
            <a:r>
              <a:rPr lang="ru-RU" sz="2800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МЛи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4/13-3 – смазка многоцелевая антифрикционная, работоспособна в условиях повышенной влажности (М), </a:t>
            </a:r>
          </a:p>
          <a:p>
            <a:pPr algn="just"/>
            <a:r>
              <a:rPr lang="ru-RU" sz="28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загущена литиевым маслом (Ли).</a:t>
            </a:r>
          </a:p>
          <a:p>
            <a:pPr algn="just"/>
            <a:r>
              <a:rPr lang="ru-RU" sz="28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 Рабочий диапазон температур составляет –40...+130°С (4/13).       Отсутствие индекса дисперсионной среды означает, что смазка приготовлена на нефтяном масле. Цифра 3 характеризует консистенцию смазки.</a:t>
            </a:r>
            <a:endParaRPr lang="ru-RU" sz="2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32174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35280" y="0"/>
            <a:ext cx="1123188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 основным характеристикам пластичных смазок относят: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6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предел прочности,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6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вязкость,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6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коллоидную стабильность,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6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температуру каплепадения,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6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механическую стабильность,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6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водостойкость и др.</a:t>
            </a:r>
            <a:endParaRPr lang="ru-RU" sz="36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59533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ПЛАСТИЧНЫЕ СМАЗКИ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57200" y="-137160"/>
            <a:ext cx="113538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     Пределом прочности 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смазки называют то минимальное удельное напряжение, при котором происходит разрушение каркаса смазки в результате сдвига одного её слоя относительно другого.</a:t>
            </a:r>
          </a:p>
          <a:p>
            <a:pPr algn="just"/>
            <a:r>
              <a:rPr lang="ru-RU" sz="28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      Этот показатель характеризует способность смазок удерживаться в узлах трения, противостоять сбросу с движущихся деталей под влиянием инерционных сил и удерживаться на наклонных и вертикальных поверхностях, не стекая и не сползая.</a:t>
            </a:r>
          </a:p>
          <a:p>
            <a:pPr algn="just"/>
            <a:r>
              <a:rPr lang="ru-RU" sz="28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       Когда напряжение сдвига превышает предел прочности, смазки начинают течь.</a:t>
            </a: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37299009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ПЛАСТИЧНЫЕ СМАЗКИ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50520" y="124659"/>
            <a:ext cx="1161288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Вязкость</a:t>
            </a:r>
            <a:endParaRPr lang="ru-RU" sz="3200" b="0" i="0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r>
              <a:rPr lang="ru-RU" sz="32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Вязкость пластичных смазок принципиально отличается от понятия вязкости жидкостей. Пластичные смазки обладают структурной вязкостью, которая имеет совершенно иную природу. Особенностью структурной вязкости является ее зависимость не только от температуры, но и от градиента скорости сдвига отдельных слоев или частичек относительно друг друга. Причем, чем больше эта скорость, тем меньше вязкость смазки.</a:t>
            </a:r>
            <a:endParaRPr lang="ru-RU" sz="3200" dirty="0"/>
          </a:p>
        </p:txBody>
      </p:sp>
    </p:spTree>
    <p:extLst>
      <p:ext uri="{BB962C8B-B14F-4D97-AF65-F5344CB8AC3E}">
        <p14:creationId xmlns="" xmlns:p14="http://schemas.microsoft.com/office/powerpoint/2010/main" val="19410637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624840" y="275719"/>
            <a:ext cx="1118616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Теплостойкость</a:t>
            </a:r>
          </a:p>
          <a:p>
            <a:pPr algn="just"/>
            <a:r>
              <a:rPr lang="ru-RU" sz="32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Установлено, что пластичные смазочные материалы с повышением температуры постепенно размягчаются и теряют свои упругие свойства, но происходит этот процесс постепенно. Поэтому они не имеют определенной температуры плавления.</a:t>
            </a:r>
          </a:p>
          <a:p>
            <a:pPr algn="just"/>
            <a:r>
              <a:rPr lang="ru-RU" sz="32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Теплостойкость их определяют по температуре каплепадения.</a:t>
            </a:r>
            <a:endParaRPr lang="ru-RU" sz="3200" dirty="0"/>
          </a:p>
        </p:txBody>
      </p:sp>
    </p:spTree>
    <p:extLst>
      <p:ext uri="{BB962C8B-B14F-4D97-AF65-F5344CB8AC3E}">
        <p14:creationId xmlns="" xmlns:p14="http://schemas.microsoft.com/office/powerpoint/2010/main" val="3009315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ПЛАСТИЧНЫЕ СМАЗКИ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35280" y="120640"/>
            <a:ext cx="1147572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Температура каплепадения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– это такая температура, при которой падает первая капля смазки, помещенной в капсюле специального прибора, нагреваемого в стандартных условиях. </a:t>
            </a:r>
          </a:p>
          <a:p>
            <a:pPr algn="just"/>
            <a:r>
              <a:rPr lang="ru-RU" sz="28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Температура </a:t>
            </a:r>
            <a:r>
              <a:rPr lang="ru-RU" sz="2800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каплепадения</a:t>
            </a:r>
            <a:r>
              <a:rPr lang="ru-RU" sz="2800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зависит</a:t>
            </a:r>
            <a:r>
              <a:rPr lang="ru-RU" sz="28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от вида загустителя и в меньшей степени от его концентрации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Смазки подразделяются на низкоплавкие (Н), среднеплавкие (С) и тугоплавкие (Т). </a:t>
            </a:r>
          </a:p>
          <a:p>
            <a:pPr algn="just"/>
            <a:r>
              <a:rPr lang="ru-RU" sz="28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Во избежание вытекания смазки из узла трения температура каплепадения должна превышать температуру трущихся деталей </a:t>
            </a:r>
            <a:r>
              <a:rPr lang="ru-RU" sz="28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 15-20 °С. 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Температура в узлах трения не должна превышать 110-120 °С.</a:t>
            </a: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42537425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ПЛАСТИЧНЫЕ СМАЗКИ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534421370"/>
              </p:ext>
            </p:extLst>
          </p:nvPr>
        </p:nvGraphicFramePr>
        <p:xfrm>
          <a:off x="1261586" y="121920"/>
          <a:ext cx="8095774" cy="4130040"/>
        </p:xfrm>
        <a:graphic>
          <a:graphicData uri="http://schemas.openxmlformats.org/drawingml/2006/table">
            <a:tbl>
              <a:tblPr/>
              <a:tblGrid>
                <a:gridCol w="2866969"/>
                <a:gridCol w="5228805"/>
              </a:tblGrid>
              <a:tr h="4130040">
                <a:tc>
                  <a:txBody>
                    <a:bodyPr/>
                    <a:lstStyle/>
                    <a:p>
                      <a:pPr algn="ctr"/>
                      <a:endParaRPr lang="ru-RU" b="0" i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ru-RU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/>
                      <a:r>
                        <a:rPr lang="ru-RU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Рис. 1. Прибор для определения температуры каплепадения:</a:t>
                      </a:r>
                    </a:p>
                    <a:p>
                      <a:pPr algn="ctr"/>
                      <a:r>
                        <a:rPr lang="ru-RU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1 - водяная баня; 2 - специальный термометр с капсулой;3 - стеклянная пробирка (воздушная баня); 4 -</a:t>
                      </a:r>
                      <a:r>
                        <a:rPr lang="ru-RU" b="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r>
                        <a:rPr lang="ru-RU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мешалка; 5 - капсула с исследуемым материалом; 6 - </a:t>
                      </a:r>
                      <a:r>
                        <a:rPr lang="ru-RU" b="0" i="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электроподогрев</a:t>
                      </a:r>
                      <a:r>
                        <a:rPr lang="ru-RU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; 7 - штатив</a:t>
                      </a: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4097" name="Picture 1" descr="http://www.studfiles.ru/html/2706/278/html_N2Q0M0YnYU.wlkD/htmlconvd-lAtzaF_html_5b19e28f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0793" y="71079"/>
            <a:ext cx="2471054" cy="476082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808320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70560" y="1163658"/>
            <a:ext cx="112014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b="0" i="0" dirty="0" smtClean="0">
              <a:effectLst/>
              <a:latin typeface="Arial" panose="020B0604020202020204" pitchFamily="34" charset="0"/>
            </a:endParaRPr>
          </a:p>
          <a:p>
            <a:pPr algn="just"/>
            <a:r>
              <a:rPr lang="ru-RU" sz="4800" dirty="0" smtClean="0">
                <a:latin typeface="Arial" panose="020B0604020202020204" pitchFamily="34" charset="0"/>
              </a:rPr>
              <a:t>ПЛАН УРОКА:</a:t>
            </a:r>
            <a:endParaRPr lang="ru-RU" sz="4800" dirty="0">
              <a:latin typeface="Arial" panose="020B0604020202020204" pitchFamily="34" charset="0"/>
            </a:endParaRPr>
          </a:p>
          <a:p>
            <a:pPr algn="just"/>
            <a:r>
              <a:rPr lang="ru-RU" sz="4800" b="0" i="0" dirty="0" smtClean="0">
                <a:effectLst/>
                <a:latin typeface="Arial" panose="020B0604020202020204" pitchFamily="34" charset="0"/>
              </a:rPr>
              <a:t>1. Классификация и обозначение пластичных смазок</a:t>
            </a:r>
          </a:p>
          <a:p>
            <a:r>
              <a:rPr lang="ru-RU" sz="4800" dirty="0">
                <a:latin typeface="Arial" panose="020B0604020202020204" pitchFamily="34" charset="0"/>
              </a:rPr>
              <a:t>2</a:t>
            </a:r>
            <a:r>
              <a:rPr lang="ru-RU" sz="4800" b="0" i="0" dirty="0" smtClean="0">
                <a:effectLst/>
                <a:latin typeface="Arial" panose="020B0604020202020204" pitchFamily="34" charset="0"/>
              </a:rPr>
              <a:t>. Свойства смазок и методы их оценки</a:t>
            </a:r>
          </a:p>
          <a:p>
            <a:r>
              <a:rPr lang="ru-RU" sz="4800" dirty="0">
                <a:latin typeface="Arial" panose="020B0604020202020204" pitchFamily="34" charset="0"/>
              </a:rPr>
              <a:t>3</a:t>
            </a:r>
            <a:r>
              <a:rPr lang="ru-RU" sz="4800" b="0" i="0" dirty="0" smtClean="0">
                <a:effectLst/>
                <a:latin typeface="Arial" panose="020B0604020202020204" pitchFamily="34" charset="0"/>
              </a:rPr>
              <a:t>. Ассортимент смазок</a:t>
            </a:r>
            <a:r>
              <a:rPr lang="ru-RU" b="0" i="0" dirty="0" smtClean="0">
                <a:effectLst/>
                <a:latin typeface="Arial" panose="020B0604020202020204" pitchFamily="34" charset="0"/>
              </a:rPr>
              <a:t>.</a:t>
            </a:r>
            <a:endParaRPr lang="ru-RU" b="0" i="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71041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932025" y="10183012"/>
            <a:ext cx="3200400" cy="146304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57200" y="290959"/>
            <a:ext cx="11353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Механическая стабильность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– важный эксплуатационный показатель, характеризующий способность смазок: </a:t>
            </a:r>
            <a:r>
              <a:rPr lang="ru-RU" sz="28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противостоять разрушению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Смазки с плохой механической стабильностью быстро разрушаются, разжижаются и вытекают из узлов трения. Однако механически нестабильные смазки можно применять в герметизированных узлах трения. Для определения механической стабильности смазок применяют прибор – </a:t>
            </a:r>
            <a:r>
              <a:rPr lang="ru-RU" sz="2800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тиксометр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на нем измеряют предел прочности до и после разрушения смазки.</a:t>
            </a:r>
            <a:endParaRPr lang="ru-RU" sz="2800" dirty="0"/>
          </a:p>
        </p:txBody>
      </p:sp>
      <p:pic>
        <p:nvPicPr>
          <p:cNvPr id="5122" name="Picture 2" descr="http://www.millab.ru/files/upload/6003302/_________________________-1___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3714750"/>
            <a:ext cx="5715000" cy="3143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ru-RU" dirty="0" smtClean="0">
                <a:solidFill>
                  <a:srgbClr val="FFC000"/>
                </a:solidFill>
              </a:rPr>
              <a:t>ПЛАСТИЧНЫЕ СМАЗКИ</a:t>
            </a:r>
            <a:endParaRPr lang="ru-RU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229276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ПЛАСТИЧНЫЕ СМАЗКИ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048182" y="10530907"/>
            <a:ext cx="3534459" cy="142439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-152400"/>
            <a:ext cx="12192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Водостойкость 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смазки определяют как совокупность свойств: </a:t>
            </a:r>
            <a:r>
              <a:rPr lang="ru-RU" sz="28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 смываться с водой или не сильно изменять свои свойства при попадании на неё влаги. Наилучшей водостойкостью обладают смазки с углеводородным загустителем.</a:t>
            </a:r>
          </a:p>
          <a:p>
            <a:r>
              <a:rPr lang="ru-RU" sz="28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Удовлетворительная водостойкость кальциевых смазок. Смазки на натриевых и калиевых мылах хорошо растворимы в воде.</a:t>
            </a:r>
          </a:p>
          <a:p>
            <a:r>
              <a:rPr lang="ru-RU" sz="28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Растворимость смазок определяют только качественно по изменению внешнего вида (полный или частичный распад) комка смазки в холодной (24 ч при 20 °С) и кипящей (1 ч) воде. Если температура плавления смазки ниже 100 °С испытание в кипящей воде неприемлемо.</a:t>
            </a:r>
            <a:endParaRPr lang="ru-RU" sz="2800" dirty="0"/>
          </a:p>
        </p:txBody>
      </p:sp>
      <p:pic>
        <p:nvPicPr>
          <p:cNvPr id="6146" name="Picture 2" descr="http://northsea.com.ua/images/uploads_from_admin/dynamic_chapters/preview/36_01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5359" y="4098482"/>
            <a:ext cx="3582413" cy="26322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1541690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ПЛАСТИЧНЫЕ СМАЗКИ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171718"/>
            <a:ext cx="670877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Химическая </a:t>
            </a:r>
            <a:r>
              <a:rPr lang="ru-RU" sz="2400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стабильность</a:t>
            </a:r>
            <a:r>
              <a:rPr lang="ru-RU" sz="2400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и</a:t>
            </a:r>
            <a:r>
              <a:rPr lang="ru-RU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противокоррозионные свойства – это стойкость смазки против окисления кислородом воздуха.</a:t>
            </a:r>
          </a:p>
          <a:p>
            <a:pPr algn="ctr"/>
            <a:r>
              <a:rPr lang="ru-RU" sz="2400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Пенетрация</a:t>
            </a:r>
            <a:r>
              <a:rPr lang="ru-RU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(проникновение) – </a:t>
            </a:r>
            <a:r>
              <a:rPr lang="ru-RU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характеризует консистенцию (густоту) смазки по глубине погружения в неё конуса стандартных размеров и массы.</a:t>
            </a:r>
          </a:p>
          <a:p>
            <a:pPr algn="ctr"/>
            <a:r>
              <a:rPr lang="ru-RU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400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Пенетрация</a:t>
            </a:r>
            <a:r>
              <a:rPr lang="ru-RU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измеряется при различных температурах и численно равна количеству миллиметров погружения конуса, умноженному на 10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  <a:endParaRPr lang="ru-RU" dirty="0"/>
          </a:p>
        </p:txBody>
      </p:sp>
      <p:pic>
        <p:nvPicPr>
          <p:cNvPr id="7170" name="Picture 2" descr="http://www.chimsnab.com.ua/image.php?bg=y&amp;w=200&amp;h=150&amp;img=img/444/penetrometr_dlya_neftebitumov_pn-1_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60" y="100398"/>
            <a:ext cx="4704843" cy="441064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2612909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ПЛАСТИЧНЫЕ СМАЗКИ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577245"/>
            <a:ext cx="11932920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Консервационные (защитные)</a:t>
            </a: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свойства определяют способность смазки предохранять металлические поверхности от коррозионного воздействия внешней среды. В качестве консервационных непригодны водорастворимые смазки. Смазки предотвращают коррозию металлов в условиях 100 %-ой относительной влажности в слоях толщиной порядка сотых долей миллиметра.</a:t>
            </a: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31488561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ПЛАСТИЧНЫЕ СМАЗКИ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82879" y="290780"/>
            <a:ext cx="739909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Коллоидная стабильность</a:t>
            </a:r>
            <a:r>
              <a:rPr lang="ru-RU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Под коллоидной стабильностью пластичных смазок понимают свойство не выделять жидкое масло (основы) в течение длительного времени.</a:t>
            </a:r>
          </a:p>
          <a:p>
            <a:pPr algn="just"/>
            <a:r>
              <a:rPr lang="ru-RU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Для современных пластичных смазок коллоидная стабильность стала важнейшим показателем их качества, поскольку все больше появляется узлов и механизмов, в которые закладывается смазка в процессе сборки узлов на весь срок их эксплуатации</a:t>
            </a:r>
            <a:endParaRPr lang="ru-RU" sz="2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218" name="Picture 2" descr="http://files.ub.ua/goods/goods-photos/12/195170_134617844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1765" y="502920"/>
            <a:ext cx="4286249" cy="3810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6112764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ПЛАСТИЧНЫЕ СМАЗКИ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57200" y="152460"/>
            <a:ext cx="1121664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Химическая стабильность. 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Под химической стабильностью понимают способность отдельных компонентов и смазки в целом </a:t>
            </a:r>
            <a:r>
              <a:rPr lang="ru-RU" sz="28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сопротивляться окислительным процессам.</a:t>
            </a:r>
          </a:p>
          <a:p>
            <a:pPr algn="just"/>
            <a:r>
              <a:rPr lang="ru-RU" sz="28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Химическая стабильность пластичных смазок, так же как и жидких, зависит от окислительных процессов, но в данном случае ее закономерности носят более сложный характер.</a:t>
            </a:r>
          </a:p>
          <a:p>
            <a:pPr algn="just"/>
            <a:r>
              <a:rPr lang="ru-RU" sz="28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Химическая стабильность связана не только с химической стабильностью базового масла (хотя это очень важно), но и с химической стабильностью загустителя и его взаимодействием с базовым маслом.</a:t>
            </a: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26779826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50720" y="1109395"/>
            <a:ext cx="870204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800" b="1" i="0" dirty="0" smtClean="0"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Ассортимент смазок</a:t>
            </a:r>
            <a:endParaRPr lang="ru-RU" sz="88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031422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9560" y="134541"/>
            <a:ext cx="112776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0" i="0" dirty="0" smtClean="0"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Пластичные смазки </a:t>
            </a:r>
            <a:r>
              <a:rPr lang="ru-RU" sz="3200" b="1" i="0" dirty="0" smtClean="0">
                <a:effectLst/>
                <a:latin typeface="Arial" panose="020B0604020202020204" pitchFamily="34" charset="0"/>
              </a:rPr>
              <a:t>по назначению </a:t>
            </a:r>
            <a:r>
              <a:rPr lang="ru-RU" sz="3200" b="0" i="0" dirty="0" smtClean="0"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подразделяют на четыре группы:</a:t>
            </a:r>
          </a:p>
          <a:p>
            <a:pPr algn="just"/>
            <a:r>
              <a:rPr lang="ru-RU" sz="3200" b="1" i="0" dirty="0" smtClean="0"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- антифрикционные </a:t>
            </a:r>
            <a:r>
              <a:rPr lang="ru-RU" sz="3200" b="0" i="0" dirty="0" smtClean="0"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(индексы С, О, М, Ж, Н, И, Х, П, Т, У, Б)</a:t>
            </a:r>
            <a:r>
              <a:rPr lang="ru-RU" sz="3200" b="1" i="0" dirty="0" smtClean="0"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;</a:t>
            </a:r>
            <a:endParaRPr lang="ru-RU" sz="3200" b="0" i="0" dirty="0" smtClean="0">
              <a:solidFill>
                <a:srgbClr val="FFC000"/>
              </a:solidFill>
              <a:effectLst/>
              <a:latin typeface="Arial" panose="020B0604020202020204" pitchFamily="34" charset="0"/>
            </a:endParaRPr>
          </a:p>
          <a:p>
            <a:pPr algn="just"/>
            <a:r>
              <a:rPr lang="ru-RU" sz="3200" b="1" i="0" dirty="0" smtClean="0"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- консервационные </a:t>
            </a:r>
            <a:r>
              <a:rPr lang="ru-RU" sz="3200" b="0" i="0" dirty="0" smtClean="0"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(З)</a:t>
            </a:r>
            <a:r>
              <a:rPr lang="ru-RU" sz="3200" b="1" i="0" dirty="0" smtClean="0"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;</a:t>
            </a:r>
            <a:endParaRPr lang="ru-RU" sz="3200" b="0" i="0" dirty="0" smtClean="0">
              <a:solidFill>
                <a:srgbClr val="FFC000"/>
              </a:solidFill>
              <a:effectLst/>
              <a:latin typeface="Arial" panose="020B0604020202020204" pitchFamily="34" charset="0"/>
            </a:endParaRPr>
          </a:p>
          <a:p>
            <a:pPr algn="just"/>
            <a:r>
              <a:rPr lang="ru-RU" sz="3200" b="1" i="0" dirty="0" smtClean="0"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- уплотнительные </a:t>
            </a:r>
            <a:r>
              <a:rPr lang="ru-RU" sz="3200" b="0" i="0" dirty="0" smtClean="0"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(А, Р, В);</a:t>
            </a:r>
          </a:p>
          <a:p>
            <a:pPr algn="just"/>
            <a:r>
              <a:rPr lang="ru-RU" sz="3200" b="1" i="0" dirty="0" smtClean="0"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- канатные </a:t>
            </a:r>
            <a:r>
              <a:rPr lang="ru-RU" sz="3200" b="0" i="0" dirty="0" smtClean="0"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(К)</a:t>
            </a:r>
            <a:r>
              <a:rPr lang="ru-RU" sz="3200" b="1" i="0" dirty="0" smtClean="0"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.</a:t>
            </a:r>
            <a:endParaRPr lang="ru-RU" sz="3200" b="0" i="0" dirty="0" smtClean="0">
              <a:solidFill>
                <a:srgbClr val="FFC000"/>
              </a:solidFill>
              <a:effectLst/>
              <a:latin typeface="Arial" panose="020B0604020202020204" pitchFamily="34" charset="0"/>
            </a:endParaRPr>
          </a:p>
          <a:p>
            <a:pPr algn="just"/>
            <a:r>
              <a:rPr lang="ru-RU" sz="3200" b="0" i="0" dirty="0" smtClean="0"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В зависимости от </a:t>
            </a:r>
            <a:r>
              <a:rPr lang="ru-RU" sz="3200" b="1" i="0" dirty="0" smtClean="0">
                <a:effectLst/>
                <a:latin typeface="Arial" panose="020B0604020202020204" pitchFamily="34" charset="0"/>
              </a:rPr>
              <a:t>сферы применения</a:t>
            </a:r>
            <a:r>
              <a:rPr lang="ru-RU" sz="3200" b="1" i="0" dirty="0" smtClean="0"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200" b="0" i="0" dirty="0" smtClean="0"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различают смазки: общего назначения, </a:t>
            </a:r>
          </a:p>
          <a:p>
            <a:pPr algn="just"/>
            <a:r>
              <a:rPr lang="ru-RU" sz="3200" b="0" i="0" dirty="0" smtClean="0"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многоцелевые и специализированные, </a:t>
            </a:r>
          </a:p>
          <a:p>
            <a:pPr algn="just"/>
            <a:r>
              <a:rPr lang="ru-RU" sz="3200" b="0" i="0" dirty="0" smtClean="0"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 по </a:t>
            </a:r>
            <a:r>
              <a:rPr lang="ru-RU" sz="3200" b="1" i="0" dirty="0" smtClean="0">
                <a:effectLst/>
                <a:latin typeface="Arial" panose="020B0604020202020204" pitchFamily="34" charset="0"/>
              </a:rPr>
              <a:t>работоспособности в различных климатических условиях </a:t>
            </a:r>
            <a:r>
              <a:rPr lang="ru-RU" sz="3200" b="0" i="0" dirty="0" smtClean="0"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–</a:t>
            </a:r>
            <a:r>
              <a:rPr lang="ru-RU" sz="3200" b="1" i="0" dirty="0" smtClean="0"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морозоустойчивые, термостойкие и для умеренной климатической зоны</a:t>
            </a:r>
            <a:endParaRPr lang="ru-RU" sz="3200" b="0" i="0" dirty="0">
              <a:solidFill>
                <a:srgbClr val="FFC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723542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0040" y="0"/>
            <a:ext cx="11384280" cy="82791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0" i="0" dirty="0" smtClean="0">
                <a:effectLst/>
                <a:latin typeface="Arial" panose="020B0604020202020204" pitchFamily="34" charset="0"/>
              </a:rPr>
              <a:t>- </a:t>
            </a:r>
            <a:r>
              <a:rPr lang="ru-RU" sz="2800" b="1" i="0" dirty="0" smtClean="0">
                <a:effectLst/>
                <a:latin typeface="Arial" panose="020B0604020202020204" pitchFamily="34" charset="0"/>
              </a:rPr>
              <a:t>морозостойкие</a:t>
            </a:r>
            <a:r>
              <a:rPr lang="ru-RU" sz="2800" b="0" i="0" dirty="0" smtClean="0">
                <a:effectLst/>
                <a:latin typeface="Arial" panose="020B0604020202020204" pitchFamily="34" charset="0"/>
              </a:rPr>
              <a:t>;</a:t>
            </a:r>
          </a:p>
          <a:p>
            <a:pPr algn="just"/>
            <a:r>
              <a:rPr lang="ru-RU" sz="2800" b="0" i="0" dirty="0" smtClean="0">
                <a:effectLst/>
                <a:latin typeface="Arial" panose="020B0604020202020204" pitchFamily="34" charset="0"/>
              </a:rPr>
              <a:t> </a:t>
            </a:r>
            <a:r>
              <a:rPr lang="ru-RU" sz="2800" b="0" i="0" dirty="0" smtClean="0"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работоспособны при температурах ниже –40</a:t>
            </a:r>
            <a:r>
              <a:rPr lang="ru-RU" sz="2800" b="0" i="0" baseline="30000" dirty="0" smtClean="0"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0</a:t>
            </a:r>
            <a:r>
              <a:rPr lang="ru-RU" sz="2800" b="0" i="0" dirty="0" smtClean="0"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С, обычно до –50…-70</a:t>
            </a:r>
            <a:r>
              <a:rPr lang="ru-RU" sz="2800" b="0" i="0" baseline="30000" dirty="0" smtClean="0"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0</a:t>
            </a:r>
            <a:r>
              <a:rPr lang="ru-RU" sz="2800" b="0" i="0" dirty="0" smtClean="0"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С (ЦИАТИМ-221);</a:t>
            </a:r>
          </a:p>
          <a:p>
            <a:pPr algn="just"/>
            <a:r>
              <a:rPr lang="ru-RU" sz="2800" b="0" i="0" dirty="0" smtClean="0">
                <a:effectLst/>
                <a:latin typeface="Arial" panose="020B0604020202020204" pitchFamily="34" charset="0"/>
              </a:rPr>
              <a:t>- </a:t>
            </a:r>
            <a:r>
              <a:rPr lang="ru-RU" sz="2800" b="1" i="0" dirty="0" smtClean="0">
                <a:effectLst/>
                <a:latin typeface="Arial" panose="020B0604020202020204" pitchFamily="34" charset="0"/>
              </a:rPr>
              <a:t>противозадирные</a:t>
            </a:r>
            <a:r>
              <a:rPr lang="ru-RU" sz="2800" b="0" i="0" dirty="0" smtClean="0">
                <a:effectLst/>
                <a:latin typeface="Arial" panose="020B0604020202020204" pitchFamily="34" charset="0"/>
              </a:rPr>
              <a:t>; </a:t>
            </a:r>
          </a:p>
          <a:p>
            <a:pPr algn="just"/>
            <a:r>
              <a:rPr lang="ru-RU" sz="2800" b="0" i="0" dirty="0" smtClean="0"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для узлов трения с особо высокими и ударными нагрузками; подшипники качения в буксах железнодорожных вагонов, индустриальное и металлургическое оборудование (ЛС-1П, индустриальная ИП-1-Л, Униол-1, Фиол-2М);</a:t>
            </a:r>
          </a:p>
          <a:p>
            <a:pPr algn="just"/>
            <a:r>
              <a:rPr lang="ru-RU" sz="2800" b="0" i="0" dirty="0" smtClean="0">
                <a:effectLst/>
                <a:latin typeface="Arial" panose="020B0604020202020204" pitchFamily="34" charset="0"/>
              </a:rPr>
              <a:t>- </a:t>
            </a:r>
            <a:r>
              <a:rPr lang="ru-RU" sz="2800" b="1" i="0" dirty="0" smtClean="0">
                <a:effectLst/>
                <a:latin typeface="Arial" panose="020B0604020202020204" pitchFamily="34" charset="0"/>
              </a:rPr>
              <a:t>химически и радиационно-стойкие</a:t>
            </a:r>
            <a:r>
              <a:rPr lang="ru-RU" sz="2800" b="0" i="0" dirty="0" smtClean="0">
                <a:effectLst/>
                <a:latin typeface="Arial" panose="020B0604020202020204" pitchFamily="34" charset="0"/>
              </a:rPr>
              <a:t>;</a:t>
            </a:r>
          </a:p>
          <a:p>
            <a:pPr algn="just"/>
            <a:r>
              <a:rPr lang="ru-RU" sz="2800" b="0" i="0" dirty="0" smtClean="0">
                <a:effectLst/>
                <a:latin typeface="Arial" panose="020B0604020202020204" pitchFamily="34" charset="0"/>
              </a:rPr>
              <a:t> </a:t>
            </a:r>
            <a:r>
              <a:rPr lang="ru-RU" sz="2800" b="0" i="0" dirty="0" smtClean="0"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химическая промышленность и ракетостроение (СК-2-06, ЦИАТИМ-205, ВНИИ НП-273, ВНИИ НП-275);</a:t>
            </a:r>
          </a:p>
          <a:p>
            <a:pPr algn="just"/>
            <a:r>
              <a:rPr lang="ru-RU" sz="2800" b="0" i="0" dirty="0" smtClean="0">
                <a:effectLst/>
                <a:latin typeface="Arial" panose="020B0604020202020204" pitchFamily="34" charset="0"/>
              </a:rPr>
              <a:t>- </a:t>
            </a:r>
            <a:r>
              <a:rPr lang="ru-RU" sz="2800" b="1" i="0" dirty="0" smtClean="0">
                <a:effectLst/>
                <a:latin typeface="Arial" panose="020B0604020202020204" pitchFamily="34" charset="0"/>
              </a:rPr>
              <a:t>приборные</a:t>
            </a:r>
            <a:r>
              <a:rPr lang="ru-RU" sz="2800" b="0" i="0" dirty="0" smtClean="0">
                <a:effectLst/>
                <a:latin typeface="Arial" panose="020B0604020202020204" pitchFamily="34" charset="0"/>
              </a:rPr>
              <a:t>;</a:t>
            </a:r>
          </a:p>
          <a:p>
            <a:pPr algn="just"/>
            <a:r>
              <a:rPr lang="ru-RU" sz="2800" b="0" i="0" dirty="0" smtClean="0"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 скоростные подшипники, </a:t>
            </a:r>
            <a:r>
              <a:rPr lang="ru-RU" sz="2800" b="0" i="0" dirty="0" err="1" smtClean="0"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микроподшипники</a:t>
            </a:r>
            <a:r>
              <a:rPr lang="ru-RU" sz="2800" b="0" i="0" dirty="0" smtClean="0"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 электрических пишущих машинок, аэрокосмические приборы, медицинское оборудование, оптические приборы, гироскопы, контакты переключателей;</a:t>
            </a:r>
          </a:p>
          <a:p>
            <a:pPr algn="just"/>
            <a:r>
              <a:rPr lang="ru-RU" sz="2800" b="0" i="0" dirty="0" smtClean="0">
                <a:effectLst/>
                <a:latin typeface="Arial" panose="020B0604020202020204" pitchFamily="34" charset="0"/>
              </a:rPr>
              <a:t>- </a:t>
            </a:r>
            <a:r>
              <a:rPr lang="ru-RU" sz="2800" b="1" i="0" dirty="0" smtClean="0">
                <a:effectLst/>
                <a:latin typeface="Arial" panose="020B0604020202020204" pitchFamily="34" charset="0"/>
              </a:rPr>
              <a:t>индустриальные</a:t>
            </a:r>
            <a:r>
              <a:rPr lang="ru-RU" sz="2800" b="0" i="0" dirty="0" smtClean="0">
                <a:effectLst/>
                <a:latin typeface="Arial" panose="020B0604020202020204" pitchFamily="34" charset="0"/>
              </a:rPr>
              <a:t>; для металлургической, текстильной, бумажной, пищевой промышленности (</a:t>
            </a:r>
            <a:r>
              <a:rPr lang="ru-RU" sz="2800" b="0" i="0" dirty="0" err="1" smtClean="0">
                <a:effectLst/>
                <a:latin typeface="Arial" panose="020B0604020202020204" pitchFamily="34" charset="0"/>
              </a:rPr>
              <a:t>Аэрол</a:t>
            </a:r>
            <a:r>
              <a:rPr lang="ru-RU" sz="2800" b="0" i="0" dirty="0" smtClean="0">
                <a:effectLst/>
                <a:latin typeface="Arial" panose="020B0604020202020204" pitchFamily="34" charset="0"/>
              </a:rPr>
              <a:t>, Индустриальная ИП-1-Л, ИП-1-З, ЛС-1П);</a:t>
            </a:r>
            <a:endParaRPr lang="ru-RU" sz="2800" b="0" i="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314215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62848"/>
            <a:ext cx="12192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-</a:t>
            </a:r>
            <a:r>
              <a:rPr lang="ru-RU" sz="2000" b="0" i="0" dirty="0" smtClean="0">
                <a:effectLst/>
                <a:latin typeface="Arial" panose="020B0604020202020204" pitchFamily="34" charset="0"/>
              </a:rPr>
              <a:t> </a:t>
            </a:r>
            <a:r>
              <a:rPr lang="ru-RU" sz="4000" b="1" i="0" dirty="0" smtClean="0">
                <a:effectLst/>
                <a:latin typeface="Arial" panose="020B0604020202020204" pitchFamily="34" charset="0"/>
              </a:rPr>
              <a:t>авиационные</a:t>
            </a:r>
            <a:r>
              <a:rPr lang="ru-RU" sz="4000" b="0" i="0" dirty="0" smtClean="0">
                <a:effectLst/>
                <a:latin typeface="Arial" panose="020B0604020202020204" pitchFamily="34" charset="0"/>
              </a:rPr>
              <a:t>; </a:t>
            </a:r>
            <a:r>
              <a:rPr lang="ru-RU" sz="4000" b="0" i="0" dirty="0" smtClean="0"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шарнирно-болтовые соединения стоек шасси самолетов, подшипники системы управления, </a:t>
            </a:r>
            <a:r>
              <a:rPr lang="ru-RU" sz="4000" b="0" i="0" dirty="0" err="1" smtClean="0"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аэрофотоаппаратура</a:t>
            </a:r>
            <a:r>
              <a:rPr lang="ru-RU" sz="4000" b="0" i="0" dirty="0" smtClean="0"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, редукторы привода механизма управления крыла (ВНИИ НП-254, ВНИИ НП-261);</a:t>
            </a:r>
          </a:p>
          <a:p>
            <a:pPr algn="just"/>
            <a:r>
              <a:rPr lang="ru-RU" sz="4000" b="0" i="0" dirty="0" smtClean="0">
                <a:effectLst/>
                <a:latin typeface="Arial" panose="020B0604020202020204" pitchFamily="34" charset="0"/>
              </a:rPr>
              <a:t>- </a:t>
            </a:r>
            <a:r>
              <a:rPr lang="ru-RU" sz="4000" b="1" i="0" dirty="0" smtClean="0">
                <a:effectLst/>
                <a:latin typeface="Arial" panose="020B0604020202020204" pitchFamily="34" charset="0"/>
              </a:rPr>
              <a:t>железнодорожные</a:t>
            </a:r>
            <a:r>
              <a:rPr lang="ru-RU" sz="4000" b="0" i="0" dirty="0" smtClean="0">
                <a:effectLst/>
                <a:latin typeface="Arial" panose="020B0604020202020204" pitchFamily="34" charset="0"/>
              </a:rPr>
              <a:t>; </a:t>
            </a:r>
            <a:r>
              <a:rPr lang="ru-RU" sz="4000" b="0" i="0" dirty="0" smtClean="0"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буксы подвижного состава, подшипники тяговых двигателей (ЖТКЗ-65, ЖРО, ЛЗ-ЦНИИ);</a:t>
            </a:r>
          </a:p>
          <a:p>
            <a:pPr algn="just"/>
            <a:r>
              <a:rPr lang="ru-RU" sz="4000" b="0" i="0" dirty="0" smtClean="0">
                <a:effectLst/>
                <a:latin typeface="Arial" panose="020B0604020202020204" pitchFamily="34" charset="0"/>
              </a:rPr>
              <a:t>- </a:t>
            </a:r>
            <a:r>
              <a:rPr lang="ru-RU" sz="4000" b="1" i="0" dirty="0" smtClean="0">
                <a:effectLst/>
                <a:latin typeface="Arial" panose="020B0604020202020204" pitchFamily="34" charset="0"/>
              </a:rPr>
              <a:t>брикетные</a:t>
            </a:r>
            <a:r>
              <a:rPr lang="ru-RU" sz="4000" b="0" i="0" dirty="0" smtClean="0">
                <a:effectLst/>
                <a:latin typeface="Arial" panose="020B0604020202020204" pitchFamily="34" charset="0"/>
              </a:rPr>
              <a:t>; </a:t>
            </a:r>
            <a:r>
              <a:rPr lang="ru-RU" sz="4000" b="0" i="0" dirty="0" smtClean="0"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плотной консистенции в виде брусков для смазки открытых шеек валов (ЖД);</a:t>
            </a:r>
          </a:p>
        </p:txBody>
      </p:sp>
    </p:spTree>
    <p:extLst>
      <p:ext uri="{BB962C8B-B14F-4D97-AF65-F5344CB8AC3E}">
        <p14:creationId xmlns="" xmlns:p14="http://schemas.microsoft.com/office/powerpoint/2010/main" val="3446926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Пластичные смазки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57200" y="357277"/>
            <a:ext cx="11353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0" dirty="0" smtClean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Пластичной смазкой </a:t>
            </a:r>
            <a:r>
              <a:rPr lang="ru-RU" sz="3600" b="0" i="0" dirty="0" smtClean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называют систему, которая при малых нагрузках проявляет свойства твердого тела; при некоторой критической нагрузке смазка начинает пластично деформироваться (течь подобно жидкости) и после снятия нагрузки вновь приобретать свойства твердого тела.</a:t>
            </a:r>
            <a:endParaRPr lang="ru-RU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83105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200" y="400318"/>
            <a:ext cx="1138428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i="0" dirty="0" smtClean="0">
                <a:effectLst/>
                <a:latin typeface="Arial" panose="020B0604020202020204" pitchFamily="34" charset="0"/>
              </a:rPr>
              <a:t> - </a:t>
            </a:r>
            <a:r>
              <a:rPr lang="ru-RU" sz="4000" b="1" i="0" dirty="0" smtClean="0">
                <a:effectLst/>
                <a:latin typeface="Arial" panose="020B0604020202020204" pitchFamily="34" charset="0"/>
              </a:rPr>
              <a:t>полужидкие</a:t>
            </a:r>
            <a:r>
              <a:rPr lang="ru-RU" sz="4000" b="0" i="0" dirty="0" smtClean="0">
                <a:effectLst/>
                <a:latin typeface="Arial" panose="020B0604020202020204" pitchFamily="34" charset="0"/>
              </a:rPr>
              <a:t>; </a:t>
            </a:r>
            <a:r>
              <a:rPr lang="ru-RU" sz="4000" b="0" i="0" dirty="0" smtClean="0"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применяются в системах смазки механизмов (например, мощных редукторов) полиграфического, текстильного, пищевого, деревообрабатывающего и иного оборудования (ЦИАТИМ-208, </a:t>
            </a:r>
            <a:r>
              <a:rPr lang="ru-RU" sz="4000" b="0" i="0" dirty="0" err="1" smtClean="0"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Шахтол</a:t>
            </a:r>
            <a:r>
              <a:rPr lang="ru-RU" sz="4000" b="0" i="0" dirty="0" smtClean="0"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, Трансол-200А);</a:t>
            </a:r>
          </a:p>
          <a:p>
            <a:pPr algn="just"/>
            <a:r>
              <a:rPr lang="ru-RU" sz="4000" b="0" i="0" dirty="0" smtClean="0">
                <a:effectLst/>
                <a:latin typeface="Arial" panose="020B0604020202020204" pitchFamily="34" charset="0"/>
              </a:rPr>
              <a:t>- </a:t>
            </a:r>
            <a:r>
              <a:rPr lang="ru-RU" sz="4000" b="1" i="0" dirty="0" smtClean="0">
                <a:effectLst/>
                <a:latin typeface="Arial" panose="020B0604020202020204" pitchFamily="34" charset="0"/>
              </a:rPr>
              <a:t>для открытых зубчатых передач</a:t>
            </a:r>
            <a:r>
              <a:rPr lang="ru-RU" sz="4000" b="0" i="0" dirty="0" smtClean="0">
                <a:effectLst/>
                <a:latin typeface="Arial" panose="020B0604020202020204" pitchFamily="34" charset="0"/>
              </a:rPr>
              <a:t>; </a:t>
            </a:r>
            <a:r>
              <a:rPr lang="ru-RU" sz="4000" b="0" i="0" dirty="0" smtClean="0"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канатные, цепные передачи, направляющие, движители шагающих экскаваторов (ОЗП-1);</a:t>
            </a:r>
          </a:p>
        </p:txBody>
      </p:sp>
    </p:spTree>
    <p:extLst>
      <p:ext uri="{BB962C8B-B14F-4D97-AF65-F5344CB8AC3E}">
        <p14:creationId xmlns="" xmlns:p14="http://schemas.microsoft.com/office/powerpoint/2010/main" val="70440112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5280" y="263158"/>
            <a:ext cx="1161288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b="0" i="0" dirty="0" smtClean="0">
                <a:effectLst/>
                <a:latin typeface="Arial" panose="020B0604020202020204" pitchFamily="34" charset="0"/>
              </a:rPr>
              <a:t>-- </a:t>
            </a:r>
            <a:r>
              <a:rPr lang="ru-RU" sz="4000" b="1" i="0" dirty="0" smtClean="0">
                <a:effectLst/>
                <a:latin typeface="Arial" panose="020B0604020202020204" pitchFamily="34" charset="0"/>
              </a:rPr>
              <a:t>арматурные</a:t>
            </a:r>
            <a:r>
              <a:rPr lang="ru-RU" sz="4000" b="0" i="0" dirty="0" smtClean="0">
                <a:effectLst/>
                <a:latin typeface="Arial" panose="020B0604020202020204" pitchFamily="34" charset="0"/>
              </a:rPr>
              <a:t>; </a:t>
            </a:r>
            <a:r>
              <a:rPr lang="ru-RU" sz="4000" b="0" i="0" dirty="0" smtClean="0"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герметизация сальниковых уплотнений насосов, кранов, вентилей, дозаторов, смазка резьбы шпинделей этих механизмов (работоспособны до 200-250</a:t>
            </a:r>
            <a:r>
              <a:rPr lang="ru-RU" sz="4000" b="0" i="0" baseline="30000" dirty="0" smtClean="0"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0</a:t>
            </a:r>
            <a:r>
              <a:rPr lang="ru-RU" sz="4000" b="0" i="0" dirty="0" smtClean="0"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С);</a:t>
            </a:r>
          </a:p>
          <a:p>
            <a:pPr algn="just"/>
            <a:r>
              <a:rPr lang="ru-RU" sz="4000" b="0" i="0" dirty="0" smtClean="0">
                <a:effectLst/>
                <a:latin typeface="Arial" panose="020B0604020202020204" pitchFamily="34" charset="0"/>
              </a:rPr>
              <a:t>- </a:t>
            </a:r>
            <a:r>
              <a:rPr lang="ru-RU" sz="4000" b="1" i="0" dirty="0" smtClean="0">
                <a:effectLst/>
                <a:latin typeface="Arial" panose="020B0604020202020204" pitchFamily="34" charset="0"/>
              </a:rPr>
              <a:t>резьбовые</a:t>
            </a:r>
            <a:r>
              <a:rPr lang="ru-RU" sz="4000" b="0" i="0" dirty="0" smtClean="0">
                <a:effectLst/>
                <a:latin typeface="Arial" panose="020B0604020202020204" pitchFamily="34" charset="0"/>
              </a:rPr>
              <a:t>; </a:t>
            </a:r>
            <a:r>
              <a:rPr lang="ru-RU" sz="4000" b="0" i="0" dirty="0" smtClean="0"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в </a:t>
            </a:r>
            <a:r>
              <a:rPr lang="ru-RU" sz="4000" b="0" i="0" dirty="0" err="1" smtClean="0"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резьбах</a:t>
            </a:r>
            <a:r>
              <a:rPr lang="ru-RU" sz="4000" b="0" i="0" dirty="0" smtClean="0"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 бурового инструмента, для облегчения демонтажа резьбовых пар ракетных, авиационных двигателей, паровых турбин (ВНИИ НП-300, Р-2, Р-113, ВНИИ НП-232).</a:t>
            </a:r>
            <a:endParaRPr lang="ru-RU" sz="4000" b="0" i="0" dirty="0">
              <a:solidFill>
                <a:srgbClr val="FFC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646127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0768" y="3023616"/>
            <a:ext cx="9720072" cy="1499616"/>
          </a:xfrm>
        </p:spPr>
        <p:txBody>
          <a:bodyPr>
            <a:noAutofit/>
          </a:bodyPr>
          <a:lstStyle/>
          <a:p>
            <a:pPr algn="ctr"/>
            <a:r>
              <a:rPr lang="ru-RU" sz="8000" dirty="0" smtClean="0"/>
              <a:t>СПАСИБО ЗА ВНИМАНИЕ !!!!!</a:t>
            </a:r>
            <a:endParaRPr lang="ru-RU" sz="8000" dirty="0"/>
          </a:p>
        </p:txBody>
      </p:sp>
    </p:spTree>
    <p:extLst>
      <p:ext uri="{BB962C8B-B14F-4D97-AF65-F5344CB8AC3E}">
        <p14:creationId xmlns="" xmlns:p14="http://schemas.microsoft.com/office/powerpoint/2010/main" val="1752191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Пластичные смазки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74320" y="343376"/>
            <a:ext cx="1176528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Смазки по своему составу является сложными веществами. В простейшем случае они состоят из двух компонентов – </a:t>
            </a:r>
            <a:r>
              <a:rPr lang="ru-RU" sz="4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масляной основы </a:t>
            </a:r>
            <a:r>
              <a:rPr lang="ru-RU" sz="4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(дисперсионная среда) и </a:t>
            </a:r>
            <a:r>
              <a:rPr lang="ru-RU" sz="4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твердого загустителя </a:t>
            </a:r>
            <a:r>
              <a:rPr lang="ru-RU" sz="4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(дисперсная фаза).</a:t>
            </a:r>
            <a:endParaRPr lang="ru-RU" sz="4400" dirty="0"/>
          </a:p>
        </p:txBody>
      </p:sp>
    </p:spTree>
    <p:extLst>
      <p:ext uri="{BB962C8B-B14F-4D97-AF65-F5344CB8AC3E}">
        <p14:creationId xmlns="" xmlns:p14="http://schemas.microsoft.com/office/powerpoint/2010/main" val="152393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152460"/>
            <a:ext cx="1175004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0" i="0" dirty="0" smtClean="0">
                <a:effectLst/>
                <a:latin typeface="Arial" panose="020B0604020202020204" pitchFamily="34" charset="0"/>
              </a:rPr>
              <a:t>В качестве </a:t>
            </a:r>
            <a:r>
              <a:rPr lang="ru-RU" sz="3600" b="1" i="0" dirty="0" smtClean="0"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масляной основы </a:t>
            </a:r>
            <a:r>
              <a:rPr lang="ru-RU" sz="3600" b="0" i="0" dirty="0" smtClean="0">
                <a:effectLst/>
                <a:latin typeface="Arial" panose="020B0604020202020204" pitchFamily="34" charset="0"/>
              </a:rPr>
              <a:t>смазок используют различные масла нефтяного и синтетического происхождения.</a:t>
            </a:r>
          </a:p>
          <a:p>
            <a:pPr algn="just"/>
            <a:r>
              <a:rPr lang="ru-RU" sz="3600" b="0" i="0" dirty="0" smtClean="0">
                <a:effectLst/>
                <a:latin typeface="Arial" panose="020B0604020202020204" pitchFamily="34" charset="0"/>
              </a:rPr>
              <a:t> </a:t>
            </a:r>
            <a:r>
              <a:rPr lang="ru-RU" sz="3600" b="1" i="0" dirty="0" smtClean="0"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Загустителями</a:t>
            </a:r>
            <a:r>
              <a:rPr lang="ru-RU" sz="3600" b="0" i="0" dirty="0" smtClean="0">
                <a:effectLst/>
                <a:latin typeface="Arial" panose="020B0604020202020204" pitchFamily="34" charset="0"/>
              </a:rPr>
              <a:t>, образующими твердые частицы дисперсной фазы, могут быть вещества органического и неорганического происхождения (мыла жирных кислот, парафин, силикагель, бетонит, сажа, органические пигменты и т.п.).</a:t>
            </a:r>
          </a:p>
          <a:p>
            <a:pPr algn="just"/>
            <a:r>
              <a:rPr lang="ru-RU" sz="3600" b="0" i="0" dirty="0" smtClean="0">
                <a:effectLst/>
                <a:latin typeface="Arial" panose="020B0604020202020204" pitchFamily="34" charset="0"/>
              </a:rPr>
              <a:t> Размеры частиц дисперсной фазы очень малы – 0,1-10 мкм. Наиболее характерная форма частиц загустителя – мелкие шарики, ленты, пластинки, иголки, сростки кристаллов и др.</a:t>
            </a:r>
            <a:endParaRPr lang="ru-RU" sz="3600" dirty="0"/>
          </a:p>
        </p:txBody>
      </p:sp>
    </p:spTree>
    <p:extLst>
      <p:ext uri="{BB962C8B-B14F-4D97-AF65-F5344CB8AC3E}">
        <p14:creationId xmlns="" xmlns:p14="http://schemas.microsoft.com/office/powerpoint/2010/main" val="3225198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Пластичные смазки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57200" y="134541"/>
            <a:ext cx="1118616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i="0" dirty="0" smtClean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Углеводородные смазки </a:t>
            </a:r>
            <a:r>
              <a:rPr lang="ru-RU" sz="2800" b="0" i="0" dirty="0" smtClean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получают сплавлением нефтяных масел с твердыми углеводородами – парафином, церезином. Эти смазки занимают исключительное место среди консервационных (защитных) смазок благодаря их невысокой температуре плавления и обратимости структуры. Они абсолютно нерастворимы в воде и не проводят через себя водяные пары. Их можно наносить на металлические детали и поверхности, окуная в расплавленную смазку при 60-120 °С, распыливанием, при помощи кисти и т.д. Тонкий слой смазки (около 0,5 мм) надежно защищает поверхность от проникновения воды и пара.</a:t>
            </a:r>
            <a:endParaRPr lang="ru-RU" sz="2800" dirty="0">
              <a:solidFill>
                <a:schemeClr val="bg1"/>
              </a:solidFill>
            </a:endParaRPr>
          </a:p>
        </p:txBody>
      </p:sp>
      <p:pic>
        <p:nvPicPr>
          <p:cNvPr id="2052" name="Picture 4" descr="http://cdn.topwar.ru/uploads/images/2014/476/sthe7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3599" y="4141622"/>
            <a:ext cx="2281555" cy="228155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576156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1417320" y="853440"/>
            <a:ext cx="8930640" cy="1493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0" i="0" dirty="0" smtClean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В соответствии с классификацией (ГОСТ 23258-78) смазки разделены на четыре группы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67640" y="3627120"/>
            <a:ext cx="2849880" cy="277368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0" i="0" dirty="0" smtClean="0">
                <a:effectLst/>
                <a:latin typeface="Arial" panose="020B0604020202020204" pitchFamily="34" charset="0"/>
              </a:rPr>
              <a:t> </a:t>
            </a:r>
            <a:r>
              <a:rPr lang="ru-RU" sz="3600" b="1" i="0" dirty="0" smtClean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антифрикционные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291840" y="3627120"/>
            <a:ext cx="2651760" cy="278892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i="0" dirty="0" err="1" smtClean="0">
                <a:effectLst/>
                <a:latin typeface="Arial" panose="020B0604020202020204" pitchFamily="34" charset="0"/>
              </a:rPr>
              <a:t>Консерва</a:t>
            </a:r>
            <a:endParaRPr lang="ru-RU" sz="3200" b="1" i="0" dirty="0" smtClean="0">
              <a:effectLst/>
              <a:latin typeface="Arial" panose="020B0604020202020204" pitchFamily="34" charset="0"/>
            </a:endParaRPr>
          </a:p>
          <a:p>
            <a:pPr algn="ctr"/>
            <a:r>
              <a:rPr lang="ru-RU" sz="3200" b="1" i="0" dirty="0" err="1" smtClean="0">
                <a:effectLst/>
                <a:latin typeface="Arial" panose="020B0604020202020204" pitchFamily="34" charset="0"/>
              </a:rPr>
              <a:t>ционные</a:t>
            </a:r>
            <a:endParaRPr lang="ru-RU" sz="3200" b="1" i="0" dirty="0" smtClean="0">
              <a:effectLst/>
              <a:latin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400800" y="3642360"/>
            <a:ext cx="2636520" cy="288036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0" dirty="0" smtClean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Уплотни</a:t>
            </a:r>
          </a:p>
          <a:p>
            <a:pPr algn="ctr"/>
            <a:r>
              <a:rPr lang="ru-RU" sz="3200" b="1" i="0" dirty="0" smtClean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тельные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9494520" y="3627120"/>
            <a:ext cx="2529840" cy="278892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0" dirty="0" smtClean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канатные</a:t>
            </a:r>
            <a:endParaRPr lang="ru-RU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72720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ПЛАСТИЧНЫЕ СМАЗКИ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79120" y="158823"/>
            <a:ext cx="1086612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Антифрикционные </a:t>
            </a:r>
            <a:r>
              <a:rPr lang="ru-RU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смазки делятся на подгруппы, обозначаемые индексами: </a:t>
            </a:r>
          </a:p>
          <a:p>
            <a:pPr algn="just"/>
            <a:r>
              <a:rPr lang="ru-RU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 – общего назначения для обычной температуры (до 70 °С); О – для повышенной температуры (до 110 °С); </a:t>
            </a:r>
          </a:p>
          <a:p>
            <a:pPr algn="just"/>
            <a:r>
              <a:rPr lang="ru-RU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 – многоцелевые, работоспособны от -30 до +130 °С в условиях повышенной влажности; </a:t>
            </a:r>
          </a:p>
          <a:p>
            <a:pPr algn="just"/>
            <a:r>
              <a:rPr lang="ru-RU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Ж – термостойкие (150 °С и выше); </a:t>
            </a:r>
          </a:p>
          <a:p>
            <a:pPr algn="just"/>
            <a:r>
              <a:rPr lang="ru-RU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 – морозостойкие (ниже –40 °С); </a:t>
            </a:r>
          </a:p>
          <a:p>
            <a:pPr algn="just"/>
            <a:r>
              <a:rPr lang="ru-RU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И – противозадирные и противоизносные; </a:t>
            </a:r>
          </a:p>
          <a:p>
            <a:pPr algn="just"/>
            <a:r>
              <a:rPr lang="ru-RU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 – приборные; </a:t>
            </a:r>
          </a:p>
          <a:p>
            <a:pPr algn="just"/>
            <a:r>
              <a:rPr lang="ru-RU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 – </a:t>
            </a:r>
            <a:r>
              <a:rPr lang="ru-RU" sz="2400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приработочные</a:t>
            </a:r>
            <a:r>
              <a:rPr lang="ru-RU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(содержат дисульфид молибдена); Х – химически стойкие.</a:t>
            </a:r>
          </a:p>
        </p:txBody>
      </p:sp>
    </p:spTree>
    <p:extLst>
      <p:ext uri="{BB962C8B-B14F-4D97-AF65-F5344CB8AC3E}">
        <p14:creationId xmlns="" xmlns:p14="http://schemas.microsoft.com/office/powerpoint/2010/main" val="1633208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ПЛАСТИЧНЫЕ СМАЗКИ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0040" y="266343"/>
            <a:ext cx="1167384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  Консервационные 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(защитные) смазки, предназначенные для предотвращения коррозии металлических поверхностей при хранении и эксплуатации механизмов, обозначаются индексом 3.</a:t>
            </a:r>
          </a:p>
          <a:p>
            <a:pPr algn="just"/>
            <a:r>
              <a:rPr lang="ru-RU" sz="28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  Канатные 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– индексом К.</a:t>
            </a:r>
          </a:p>
          <a:p>
            <a:pPr algn="just"/>
            <a:r>
              <a:rPr lang="ru-RU" sz="28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  Уплотнительные 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смазки делятся на три группы: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арматурные – А,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резьбовые – Р,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вакуумные </a:t>
            </a:r>
            <a:r>
              <a:rPr lang="ru-RU" sz="36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– В.</a:t>
            </a:r>
            <a:endParaRPr lang="ru-RU" sz="36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02653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нтеграл">
  <a:themeElements>
    <a:clrScheme name="Интеграл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Интеграл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Интеграл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ntegral" id="{3577F8C9-A904-41D8-97D2-FD898F53F20E}" vid="{4825F1AF-8DBC-4E3D-9F3D-688338DA83FC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201</TotalTime>
  <Words>1222</Words>
  <Application>Microsoft Office PowerPoint</Application>
  <PresentationFormat>Произвольный</PresentationFormat>
  <Paragraphs>134</Paragraphs>
  <Slides>32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Интеграл</vt:lpstr>
      <vt:lpstr>  Пластичные смазки  </vt:lpstr>
      <vt:lpstr>Слайд 2</vt:lpstr>
      <vt:lpstr>Пластичные смазки </vt:lpstr>
      <vt:lpstr>Пластичные смазки </vt:lpstr>
      <vt:lpstr>Слайд 5</vt:lpstr>
      <vt:lpstr>Пластичные смазки </vt:lpstr>
      <vt:lpstr>Слайд 7</vt:lpstr>
      <vt:lpstr>ПЛАСТИЧНЫЕ СМАЗКИ</vt:lpstr>
      <vt:lpstr>ПЛАСТИЧНЫЕ СМАЗКИ</vt:lpstr>
      <vt:lpstr>ПЛАСТИЧНЫЕ СМАЗКИ</vt:lpstr>
      <vt:lpstr>ПЛАСТИЧНЫЕ СМАЗКИ</vt:lpstr>
      <vt:lpstr>ПЛАСТИЧНЫЕ СМАЗКИ</vt:lpstr>
      <vt:lpstr>ПЛАСТИЧНЫЕ СМАЗКИ</vt:lpstr>
      <vt:lpstr>Слайд 14</vt:lpstr>
      <vt:lpstr>ПЛАСТИЧНЫЕ СМАЗКИ</vt:lpstr>
      <vt:lpstr>ПЛАСТИЧНЫЕ СМАЗКИ</vt:lpstr>
      <vt:lpstr>Слайд 17</vt:lpstr>
      <vt:lpstr>ПЛАСТИЧНЫЕ СМАЗКИ</vt:lpstr>
      <vt:lpstr>ПЛАСТИЧНЫЕ СМАЗКИ</vt:lpstr>
      <vt:lpstr>ПЛАСТИЧНЫЕ СМАЗКИ</vt:lpstr>
      <vt:lpstr>ПЛАСТИЧНЫЕ СМАЗКИ</vt:lpstr>
      <vt:lpstr>ПЛАСТИЧНЫЕ СМАЗКИ</vt:lpstr>
      <vt:lpstr>ПЛАСТИЧНЫЕ СМАЗКИ</vt:lpstr>
      <vt:lpstr>ПЛАСТИЧНЫЕ СМАЗКИ</vt:lpstr>
      <vt:lpstr>ПЛАСТИЧНЫЕ СМАЗКИ</vt:lpstr>
      <vt:lpstr>Слайд 26</vt:lpstr>
      <vt:lpstr>Слайд 27</vt:lpstr>
      <vt:lpstr>Слайд 28</vt:lpstr>
      <vt:lpstr>Слайд 29</vt:lpstr>
      <vt:lpstr>Слайд 30</vt:lpstr>
      <vt:lpstr>Слайд 31</vt:lpstr>
      <vt:lpstr>СПАСИБО ЗА ВНИМАНИЕ !!!!!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Пластичные смазки</dc:title>
  <dc:creator>User</dc:creator>
  <cp:lastModifiedBy>user</cp:lastModifiedBy>
  <cp:revision>40</cp:revision>
  <dcterms:created xsi:type="dcterms:W3CDTF">2015-10-23T06:31:18Z</dcterms:created>
  <dcterms:modified xsi:type="dcterms:W3CDTF">2015-11-12T07:07:35Z</dcterms:modified>
</cp:coreProperties>
</file>