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7" r:id="rId7"/>
    <p:sldId id="262" r:id="rId8"/>
    <p:sldId id="263" r:id="rId9"/>
    <p:sldId id="264" r:id="rId10"/>
    <p:sldId id="265" r:id="rId11"/>
    <p:sldId id="268"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09.11.2017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09.11.2017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09.11.2017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09.11.2017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newsflash/>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059832" y="4725144"/>
            <a:ext cx="5711556" cy="895344"/>
          </a:xfrm>
        </p:spPr>
        <p:txBody>
          <a:bodyPr>
            <a:noAutofit/>
          </a:bodyPr>
          <a:lstStyle/>
          <a:p>
            <a:pPr algn="just"/>
            <a:r>
              <a:rPr lang="ru-RU" sz="2400" dirty="0" smtClean="0"/>
              <a:t>         Презентацию подготовили</a:t>
            </a:r>
            <a:endParaRPr lang="ru-RU" sz="2400" dirty="0"/>
          </a:p>
          <a:p>
            <a:pPr algn="just"/>
            <a:r>
              <a:rPr lang="ru-RU" sz="2400" dirty="0" smtClean="0"/>
              <a:t>         студентка ГК-</a:t>
            </a:r>
            <a:r>
              <a:rPr lang="ru-RU" sz="3600" dirty="0" smtClean="0"/>
              <a:t>11</a:t>
            </a:r>
            <a:r>
              <a:rPr lang="ru-RU" sz="2400" dirty="0" smtClean="0"/>
              <a:t> </a:t>
            </a:r>
            <a:r>
              <a:rPr lang="ru-RU" sz="2400" dirty="0"/>
              <a:t> </a:t>
            </a:r>
            <a:r>
              <a:rPr lang="ru-RU" sz="2400" dirty="0" smtClean="0"/>
              <a:t>Музыченко Ирина</a:t>
            </a:r>
          </a:p>
          <a:p>
            <a:pPr algn="just"/>
            <a:r>
              <a:rPr lang="ru-RU" sz="2400" dirty="0"/>
              <a:t> </a:t>
            </a:r>
            <a:r>
              <a:rPr lang="ru-RU" sz="2400" dirty="0" smtClean="0"/>
              <a:t>        преподаватель Климентьева С. В.</a:t>
            </a:r>
            <a:endParaRPr lang="ru-RU" sz="2400" dirty="0"/>
          </a:p>
        </p:txBody>
      </p:sp>
      <p:sp>
        <p:nvSpPr>
          <p:cNvPr id="6" name="Прямоугольник 5"/>
          <p:cNvSpPr/>
          <p:nvPr/>
        </p:nvSpPr>
        <p:spPr>
          <a:xfrm>
            <a:off x="642910" y="2276872"/>
            <a:ext cx="7744429" cy="144655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8800" b="1" cap="all" spc="0" dirty="0" smtClean="0">
                <a:ln/>
                <a:solidFill>
                  <a:schemeClr val="accent1">
                    <a:lumMod val="50000"/>
                  </a:schemeClr>
                </a:solidFill>
                <a:effectLst>
                  <a:glow rad="1397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Геленджик</a:t>
            </a:r>
            <a:endParaRPr lang="ru-RU" sz="8800" b="1" cap="all" spc="0" dirty="0">
              <a:ln/>
              <a:solidFill>
                <a:schemeClr val="accent1">
                  <a:lumMod val="50000"/>
                </a:schemeClr>
              </a:solidFill>
              <a:effectLst>
                <a:glow rad="1397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TextBox 1"/>
          <p:cNvSpPr txBox="1"/>
          <p:nvPr/>
        </p:nvSpPr>
        <p:spPr>
          <a:xfrm>
            <a:off x="1403648" y="764704"/>
            <a:ext cx="6400214" cy="1015663"/>
          </a:xfrm>
          <a:prstGeom prst="rect">
            <a:avLst/>
          </a:prstGeom>
          <a:noFill/>
        </p:spPr>
        <p:txBody>
          <a:bodyPr wrap="none" rtlCol="0">
            <a:spAutoFit/>
          </a:bodyPr>
          <a:lstStyle/>
          <a:p>
            <a:r>
              <a:rPr lang="ru-RU" sz="6000" dirty="0" smtClean="0"/>
              <a:t>Дорогами Кубани</a:t>
            </a:r>
            <a:endParaRPr lang="ru-RU" sz="6000"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9872" y="250726"/>
            <a:ext cx="3008313" cy="1162050"/>
          </a:xfrm>
        </p:spPr>
        <p:txBody>
          <a:bodyPr/>
          <a:lstStyle/>
          <a:p>
            <a:r>
              <a:rPr lang="ru-RU" sz="3600" dirty="0" smtClean="0"/>
              <a:t>Старый парк </a:t>
            </a:r>
            <a:r>
              <a:rPr lang="ru-RU" dirty="0" smtClean="0"/>
              <a:t/>
            </a:r>
            <a:br>
              <a:rPr lang="ru-RU" dirty="0" smtClean="0"/>
            </a:br>
            <a:endParaRPr lang="ru-RU" dirty="0"/>
          </a:p>
        </p:txBody>
      </p:sp>
      <p:sp>
        <p:nvSpPr>
          <p:cNvPr id="4" name="Текст 3"/>
          <p:cNvSpPr>
            <a:spLocks noGrp="1"/>
          </p:cNvSpPr>
          <p:nvPr>
            <p:ph type="body" idx="2"/>
          </p:nvPr>
        </p:nvSpPr>
        <p:spPr>
          <a:xfrm>
            <a:off x="293716" y="980728"/>
            <a:ext cx="3349606" cy="5500726"/>
          </a:xfrm>
        </p:spPr>
        <p:txBody>
          <a:bodyPr>
            <a:normAutofit/>
          </a:bodyPr>
          <a:lstStyle/>
          <a:p>
            <a:r>
              <a:rPr lang="ru-RU" sz="1800" dirty="0" smtClean="0"/>
              <a:t>Отдыхая в Геленджике, обязательно стоит посетить Старый парк, что находится в пригороде под названием Кабардинка. На его территории расположены копии архитектурных сооружений, некогда существовавших в этом регионе цивилизаций. Тут можно увидеть и храмы древнегреческим богам, и акведуки древних римлян, и египетские пирамиды, и всевозможные здания множества европейских эпох, среди которых такие как Средневековье и Ренессанс. </a:t>
            </a:r>
            <a:endParaRPr lang="ru-RU" sz="1800" dirty="0"/>
          </a:p>
        </p:txBody>
      </p:sp>
      <p:pic>
        <p:nvPicPr>
          <p:cNvPr id="22532" name="Picture 4" descr="http://www.topkurortov.com/wp-content/uploads/2016/08/7.2.jpg"/>
          <p:cNvPicPr>
            <a:picLocks noChangeAspect="1" noChangeArrowheads="1"/>
          </p:cNvPicPr>
          <p:nvPr/>
        </p:nvPicPr>
        <p:blipFill>
          <a:blip r:embed="rId2"/>
          <a:srcRect/>
          <a:stretch>
            <a:fillRect/>
          </a:stretch>
        </p:blipFill>
        <p:spPr bwMode="auto">
          <a:xfrm>
            <a:off x="3643322" y="1412776"/>
            <a:ext cx="5393174" cy="40338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500" fill="hold"/>
                                        <p:tgtEl>
                                          <p:spTgt spid="22532"/>
                                        </p:tgtEl>
                                        <p:attrNameLst>
                                          <p:attrName>ppt_x</p:attrName>
                                        </p:attrNameLst>
                                      </p:cBhvr>
                                      <p:tavLst>
                                        <p:tav tm="0">
                                          <p:val>
                                            <p:strVal val="#ppt_x"/>
                                          </p:val>
                                        </p:tav>
                                        <p:tav tm="100000">
                                          <p:val>
                                            <p:strVal val="#ppt_x"/>
                                          </p:val>
                                        </p:tav>
                                      </p:tavLst>
                                    </p:anim>
                                    <p:anim calcmode="lin" valueType="num">
                                      <p:cBhvr additive="base">
                                        <p:cTn id="8"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topkurortov.com/wp-content/uploads/2016/08/7-1.jpg"/>
          <p:cNvPicPr>
            <a:picLocks noChangeAspect="1" noChangeArrowheads="1"/>
          </p:cNvPicPr>
          <p:nvPr/>
        </p:nvPicPr>
        <p:blipFill>
          <a:blip r:embed="rId2"/>
          <a:srcRect/>
          <a:stretch>
            <a:fillRect/>
          </a:stretch>
        </p:blipFill>
        <p:spPr bwMode="auto">
          <a:xfrm>
            <a:off x="3779912" y="3356992"/>
            <a:ext cx="5210366" cy="3112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http://www.topkurortov.com/wp-content/uploads/2016/08/7.1.jpg"/>
          <p:cNvPicPr>
            <a:picLocks noChangeAspect="1" noChangeArrowheads="1"/>
          </p:cNvPicPr>
          <p:nvPr/>
        </p:nvPicPr>
        <p:blipFill>
          <a:blip r:embed="rId3"/>
          <a:srcRect/>
          <a:stretch>
            <a:fillRect/>
          </a:stretch>
        </p:blipFill>
        <p:spPr bwMode="auto">
          <a:xfrm>
            <a:off x="3715688" y="260648"/>
            <a:ext cx="5338813" cy="2858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323528" y="1124744"/>
            <a:ext cx="3096344" cy="4247317"/>
          </a:xfrm>
          <a:prstGeom prst="rect">
            <a:avLst/>
          </a:prstGeom>
        </p:spPr>
        <p:txBody>
          <a:bodyPr wrap="square">
            <a:spAutoFit/>
          </a:bodyPr>
          <a:lstStyle/>
          <a:p>
            <a:r>
              <a:rPr lang="ru-RU" dirty="0"/>
              <a:t>Но Старый парк – более, чем просто достопримечательность, собравшая на своей территории памятники мировой истории. Его организаторы придумали, как можно подогреть к ней интерес туристов, наделив памятники индивидуальными особенностями. Например, одной из них является возможность провести ночь в египетской пирамиде.</a:t>
            </a:r>
          </a:p>
        </p:txBody>
      </p:sp>
    </p:spTree>
    <p:extLst>
      <p:ext uri="{BB962C8B-B14F-4D97-AF65-F5344CB8AC3E}">
        <p14:creationId xmlns:p14="http://schemas.microsoft.com/office/powerpoint/2010/main" val="109799781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60" y="1052736"/>
            <a:ext cx="8858280" cy="704104"/>
          </a:xfrm>
        </p:spPr>
        <p:txBody>
          <a:bodyPr>
            <a:noAutofit/>
          </a:bodyPr>
          <a:lstStyle/>
          <a:p>
            <a:pPr algn="ctr"/>
            <a:r>
              <a:rPr lang="ru-RU" sz="3200" dirty="0" smtClean="0">
                <a:solidFill>
                  <a:schemeClr val="accent1">
                    <a:lumMod val="60000"/>
                    <a:lumOff val="40000"/>
                  </a:schemeClr>
                </a:solidFill>
              </a:rPr>
              <a:t>Советуем всем посетить город-курорт Геленджик </a:t>
            </a:r>
            <a:br>
              <a:rPr lang="ru-RU" sz="3200" dirty="0" smtClean="0">
                <a:solidFill>
                  <a:schemeClr val="accent1">
                    <a:lumMod val="60000"/>
                    <a:lumOff val="40000"/>
                  </a:schemeClr>
                </a:solidFill>
              </a:rPr>
            </a:br>
            <a:r>
              <a:rPr lang="ru-RU" sz="3200" dirty="0" smtClean="0">
                <a:solidFill>
                  <a:schemeClr val="accent1">
                    <a:lumMod val="60000"/>
                    <a:lumOff val="40000"/>
                  </a:schemeClr>
                </a:solidFill>
              </a:rPr>
              <a:t>и осмотреть его </a:t>
            </a:r>
            <a:r>
              <a:rPr lang="ru-RU" sz="3200" dirty="0" smtClean="0">
                <a:solidFill>
                  <a:schemeClr val="accent1">
                    <a:lumMod val="60000"/>
                    <a:lumOff val="40000"/>
                  </a:schemeClr>
                </a:solidFill>
              </a:rPr>
              <a:t>достопримечательности</a:t>
            </a:r>
            <a:endParaRPr lang="ru-RU" sz="3200" dirty="0">
              <a:solidFill>
                <a:schemeClr val="accent1">
                  <a:lumMod val="60000"/>
                  <a:lumOff val="40000"/>
                </a:schemeClr>
              </a:solidFill>
            </a:endParaRPr>
          </a:p>
        </p:txBody>
      </p:sp>
      <p:pic>
        <p:nvPicPr>
          <p:cNvPr id="23554" name="Picture 2" descr="http://kuban24.tv/res/images/23052016/178777.jpg"/>
          <p:cNvPicPr>
            <a:picLocks noChangeAspect="1" noChangeArrowheads="1"/>
          </p:cNvPicPr>
          <p:nvPr/>
        </p:nvPicPr>
        <p:blipFill>
          <a:blip r:embed="rId2"/>
          <a:srcRect/>
          <a:stretch>
            <a:fillRect/>
          </a:stretch>
        </p:blipFill>
        <p:spPr bwMode="auto">
          <a:xfrm>
            <a:off x="1500166" y="1946638"/>
            <a:ext cx="6143668" cy="4607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323528" y="738171"/>
            <a:ext cx="3008313" cy="4691063"/>
          </a:xfrm>
        </p:spPr>
        <p:txBody>
          <a:bodyPr>
            <a:noAutofit/>
          </a:bodyPr>
          <a:lstStyle/>
          <a:p>
            <a:r>
              <a:rPr lang="ru-RU" sz="1600" b="1" dirty="0" smtClean="0">
                <a:cs typeface="Angsana New" pitchFamily="18" charset="-34"/>
              </a:rPr>
              <a:t>Геленджик</a:t>
            </a:r>
            <a:r>
              <a:rPr lang="ru-RU" sz="1600" dirty="0" smtClean="0">
                <a:cs typeface="Angsana New" pitchFamily="18" charset="-34"/>
              </a:rPr>
              <a:t> — город на юге России, в Краснодарском крае. Крупный курорт на Черноморском побережье Кавказа. С 23 марта 2001 года является курортом федерального значения. </a:t>
            </a:r>
          </a:p>
          <a:p>
            <a:r>
              <a:rPr lang="ru-RU" sz="1600" dirty="0" smtClean="0">
                <a:cs typeface="Angsana New" pitchFamily="18" charset="-34"/>
              </a:rPr>
              <a:t>Город расположен у побережья Чёрного моря вокруг </a:t>
            </a:r>
            <a:r>
              <a:rPr lang="ru-RU" sz="1600" dirty="0" err="1" smtClean="0">
                <a:cs typeface="Angsana New" pitchFamily="18" charset="-34"/>
              </a:rPr>
              <a:t>Геленджикской</a:t>
            </a:r>
            <a:r>
              <a:rPr lang="ru-RU" sz="1600" dirty="0" smtClean="0">
                <a:cs typeface="Angsana New" pitchFamily="18" charset="-34"/>
              </a:rPr>
              <a:t> бухты.  </a:t>
            </a:r>
          </a:p>
          <a:p>
            <a:r>
              <a:rPr lang="ru-RU" sz="1600" dirty="0" smtClean="0">
                <a:cs typeface="Angsana New" pitchFamily="18" charset="-34"/>
              </a:rPr>
              <a:t>Климат здесь сравнительно сухой и представляет собою соединение морского с горным. В Геленджике много солнца, при этом наибольшее число солнечных дней приходится на период с марта по октябрь. Мягкий и ровный климат Геленджика в ноябре и декабре может нарушаться сильными норд-остами, приносящими резкую перемену погоды.</a:t>
            </a:r>
            <a:endParaRPr lang="ru-RU" sz="1600" dirty="0">
              <a:cs typeface="Angsana New" pitchFamily="18" charset="-34"/>
            </a:endParaRPr>
          </a:p>
        </p:txBody>
      </p:sp>
      <p:sp>
        <p:nvSpPr>
          <p:cNvPr id="3" name="Содержимое 2"/>
          <p:cNvSpPr>
            <a:spLocks noGrp="1"/>
          </p:cNvSpPr>
          <p:nvPr>
            <p:ph sz="half" idx="1"/>
          </p:nvPr>
        </p:nvSpPr>
        <p:spPr/>
        <p:txBody>
          <a:bodyPr/>
          <a:lstStyle/>
          <a:p>
            <a:endParaRPr lang="ru-RU"/>
          </a:p>
        </p:txBody>
      </p:sp>
      <p:pic>
        <p:nvPicPr>
          <p:cNvPr id="1026" name="Picture 2" descr="http://odisseya-nn.ru/images/catalog/1297775258.jpg"/>
          <p:cNvPicPr>
            <a:picLocks noChangeAspect="1" noChangeArrowheads="1"/>
          </p:cNvPicPr>
          <p:nvPr/>
        </p:nvPicPr>
        <p:blipFill>
          <a:blip r:embed="rId2"/>
          <a:srcRect/>
          <a:stretch>
            <a:fillRect/>
          </a:stretch>
        </p:blipFill>
        <p:spPr bwMode="auto">
          <a:xfrm>
            <a:off x="3429000" y="1142984"/>
            <a:ext cx="5715000"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306938" y="1628800"/>
            <a:ext cx="3008313" cy="4691063"/>
          </a:xfrm>
        </p:spPr>
        <p:txBody>
          <a:bodyPr>
            <a:normAutofit/>
          </a:bodyPr>
          <a:lstStyle/>
          <a:p>
            <a:r>
              <a:rPr lang="ru-RU" sz="1600" dirty="0" smtClean="0">
                <a:cs typeface="Angsana New" pitchFamily="18" charset="-34"/>
              </a:rPr>
              <a:t>Благоприятный для отдыха сезон длится с июня по сентябрь. Купальный сезон — </a:t>
            </a:r>
          </a:p>
          <a:p>
            <a:r>
              <a:rPr lang="ru-RU" sz="1600" dirty="0" smtClean="0">
                <a:cs typeface="Angsana New" pitchFamily="18" charset="-34"/>
              </a:rPr>
              <a:t>с мая по октябрь.</a:t>
            </a:r>
          </a:p>
          <a:p>
            <a:r>
              <a:rPr lang="ru-RU" sz="1600" dirty="0" smtClean="0">
                <a:cs typeface="Angsana New" pitchFamily="18" charset="-34"/>
              </a:rPr>
              <a:t>Береговая полоса курорта Геленджик включает 114 пляжных зон галечного типа, общая протяжённость пляжей составляет 20 423 м. </a:t>
            </a:r>
          </a:p>
          <a:p>
            <a:r>
              <a:rPr lang="ru-RU" sz="1600" dirty="0" smtClean="0">
                <a:cs typeface="Angsana New" pitchFamily="18" charset="-34"/>
              </a:rPr>
              <a:t>В центре </a:t>
            </a:r>
            <a:r>
              <a:rPr lang="ru-RU" sz="1600" dirty="0" err="1" smtClean="0">
                <a:cs typeface="Angsana New" pitchFamily="18" charset="-34"/>
              </a:rPr>
              <a:t>Геленджикской</a:t>
            </a:r>
            <a:r>
              <a:rPr lang="ru-RU" sz="1600" dirty="0" smtClean="0">
                <a:cs typeface="Angsana New" pitchFamily="18" charset="-34"/>
              </a:rPr>
              <a:t> бухты создан искусственный песчаный пляж длиною в 1000 м.</a:t>
            </a:r>
          </a:p>
          <a:p>
            <a:endParaRPr lang="ru-RU" sz="1600" dirty="0">
              <a:cs typeface="Angsana New" pitchFamily="18" charset="-34"/>
            </a:endParaRPr>
          </a:p>
        </p:txBody>
      </p:sp>
      <p:pic>
        <p:nvPicPr>
          <p:cNvPr id="16386" name="Picture 2" descr="http://hipclub.ru/storage/hipclub.uploads/1d442866c53b284dd32d64a7c1bba6f4.jpg"/>
          <p:cNvPicPr>
            <a:picLocks noChangeAspect="1" noChangeArrowheads="1"/>
          </p:cNvPicPr>
          <p:nvPr/>
        </p:nvPicPr>
        <p:blipFill>
          <a:blip r:embed="rId2"/>
          <a:srcRect/>
          <a:stretch>
            <a:fillRect/>
          </a:stretch>
        </p:blipFill>
        <p:spPr bwMode="auto">
          <a:xfrm>
            <a:off x="3286116" y="1428736"/>
            <a:ext cx="5715041"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g-fotki.yandex.ru/get/4429/74675908.1a/0_7acb6_7431fbd9_XL.jpg"/>
          <p:cNvPicPr>
            <a:picLocks noChangeAspect="1" noChangeArrowheads="1"/>
          </p:cNvPicPr>
          <p:nvPr/>
        </p:nvPicPr>
        <p:blipFill>
          <a:blip r:embed="rId2"/>
          <a:srcRect/>
          <a:stretch>
            <a:fillRect/>
          </a:stretch>
        </p:blipFill>
        <p:spPr bwMode="auto">
          <a:xfrm>
            <a:off x="1691680" y="2258845"/>
            <a:ext cx="6476992" cy="4299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Заголовок 4"/>
          <p:cNvSpPr>
            <a:spLocks noGrp="1"/>
          </p:cNvSpPr>
          <p:nvPr>
            <p:ph type="title"/>
          </p:nvPr>
        </p:nvSpPr>
        <p:spPr>
          <a:xfrm>
            <a:off x="539552" y="2132856"/>
            <a:ext cx="8229600" cy="1143000"/>
          </a:xfrm>
        </p:spPr>
        <p:txBody>
          <a:bodyPr>
            <a:noAutofit/>
          </a:bodyPr>
          <a:lstStyle/>
          <a:p>
            <a:r>
              <a:rPr lang="ru-RU" sz="1800" dirty="0" smtClean="0">
                <a:solidFill>
                  <a:schemeClr val="tx1"/>
                </a:solidFill>
                <a:latin typeface="+mn-lt"/>
              </a:rPr>
              <a:t>Ежегодно Геленджик, один из лучших курортов России, привлекает все больше туристов своей удивительной природой и огромными возможностями для отдыха. Здесь есть все: и горные леса, и кристально чистые воды бухты Черного моря, и современные аквапарки, и многие другие достопримечательности. </a:t>
            </a:r>
            <a:r>
              <a:rPr lang="ru-RU" sz="2400" dirty="0" smtClean="0">
                <a:solidFill>
                  <a:schemeClr val="tx1"/>
                </a:solidFill>
                <a:latin typeface="+mn-lt"/>
              </a:rPr>
              <a:t/>
            </a:r>
            <a:br>
              <a:rPr lang="ru-RU" sz="2400" dirty="0" smtClean="0">
                <a:solidFill>
                  <a:schemeClr val="tx1"/>
                </a:solidFill>
                <a:latin typeface="+mn-lt"/>
              </a:rPr>
            </a:br>
            <a:r>
              <a:rPr lang="ru-RU" sz="2400" dirty="0" smtClean="0">
                <a:solidFill>
                  <a:schemeClr val="tx1"/>
                </a:solidFill>
                <a:latin typeface="+mn-lt"/>
              </a:rPr>
              <a:t> </a:t>
            </a:r>
            <a:br>
              <a:rPr lang="ru-RU" sz="2400" dirty="0" smtClean="0">
                <a:solidFill>
                  <a:schemeClr val="tx1"/>
                </a:solidFill>
                <a:latin typeface="+mn-lt"/>
              </a:rPr>
            </a:br>
            <a:r>
              <a:rPr lang="ru-RU" sz="2400" dirty="0" smtClean="0">
                <a:solidFill>
                  <a:schemeClr val="tx1"/>
                </a:solidFill>
                <a:latin typeface="+mn-lt"/>
              </a:rPr>
              <a:t> </a:t>
            </a:r>
            <a:br>
              <a:rPr lang="ru-RU" sz="2400" dirty="0" smtClean="0">
                <a:solidFill>
                  <a:schemeClr val="tx1"/>
                </a:solidFill>
                <a:latin typeface="+mn-lt"/>
              </a:rPr>
            </a:br>
            <a:endParaRPr lang="ru-RU" sz="2400" dirty="0">
              <a:solidFill>
                <a:schemeClr val="tx1"/>
              </a:solidFill>
              <a:latin typeface="+mn-lt"/>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260648"/>
            <a:ext cx="5040560" cy="506430"/>
          </a:xfrm>
        </p:spPr>
        <p:txBody>
          <a:bodyPr>
            <a:noAutofit/>
          </a:bodyPr>
          <a:lstStyle/>
          <a:p>
            <a:r>
              <a:rPr lang="ru-RU" sz="4000" dirty="0" smtClean="0"/>
              <a:t>Сафари-парк</a:t>
            </a:r>
            <a:endParaRPr lang="ru-RU" sz="4000" dirty="0"/>
          </a:p>
        </p:txBody>
      </p:sp>
      <p:sp>
        <p:nvSpPr>
          <p:cNvPr id="4" name="Текст 3"/>
          <p:cNvSpPr>
            <a:spLocks noGrp="1"/>
          </p:cNvSpPr>
          <p:nvPr>
            <p:ph type="body" idx="2"/>
          </p:nvPr>
        </p:nvSpPr>
        <p:spPr>
          <a:xfrm>
            <a:off x="179512" y="828642"/>
            <a:ext cx="3571900" cy="5929354"/>
          </a:xfrm>
        </p:spPr>
        <p:txBody>
          <a:bodyPr>
            <a:normAutofit/>
          </a:bodyPr>
          <a:lstStyle/>
          <a:p>
            <a:r>
              <a:rPr lang="ru-RU" sz="1800" dirty="0" smtClean="0">
                <a:cs typeface="Angsana New" pitchFamily="18" charset="-34"/>
              </a:rPr>
              <a:t>Сафари-парк в Геленджике – это не просто парк развлечений и одна из главных достопримечательностей города. Это, прежде всего, уникальный заповедник и реабилитационный центр для животных. Сегодня Сафари-парк стал приютом для многих животных, которые оказались непригодными для работы в цирке или, например, были отобраны у фотографов как «отработанный материал». здесь можно увидеть и даже покормить Гималайских медведей, волков, енотов, кабанов, тигров, львов и многих птиц. </a:t>
            </a:r>
            <a:endParaRPr lang="ru-RU" sz="1800" dirty="0">
              <a:cs typeface="Angsana New" pitchFamily="18" charset="-34"/>
            </a:endParaRPr>
          </a:p>
        </p:txBody>
      </p:sp>
      <p:pic>
        <p:nvPicPr>
          <p:cNvPr id="18444" name="Picture 12" descr="http://www.earth-tour.ru/images/strany/Russia/Gelengik/1.jpg"/>
          <p:cNvPicPr>
            <a:picLocks noChangeAspect="1" noChangeArrowheads="1"/>
          </p:cNvPicPr>
          <p:nvPr/>
        </p:nvPicPr>
        <p:blipFill>
          <a:blip r:embed="rId2"/>
          <a:srcRect/>
          <a:stretch>
            <a:fillRect/>
          </a:stretch>
        </p:blipFill>
        <p:spPr bwMode="auto">
          <a:xfrm>
            <a:off x="4429124" y="857232"/>
            <a:ext cx="4454087" cy="2686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4" name="Picture 2" descr="&amp;Scy;&amp;acy;&amp;fcy;&amp;acy;&amp;rcy;&amp;icy;-&amp;pcy;&amp;acy;&amp;rcy;&amp;kcy; &amp;fcy;&amp;ocy;&amp;tcy;&amp;ocy;"/>
          <p:cNvPicPr>
            <a:picLocks noChangeAspect="1" noChangeArrowheads="1"/>
          </p:cNvPicPr>
          <p:nvPr/>
        </p:nvPicPr>
        <p:blipFill>
          <a:blip r:embed="rId3"/>
          <a:srcRect/>
          <a:stretch>
            <a:fillRect/>
          </a:stretch>
        </p:blipFill>
        <p:spPr bwMode="auto">
          <a:xfrm>
            <a:off x="4357320" y="690551"/>
            <a:ext cx="4679175" cy="3019415"/>
          </a:xfrm>
          <a:prstGeom prst="rect">
            <a:avLst/>
          </a:prstGeom>
          <a:ln>
            <a:noFill/>
          </a:ln>
          <a:effectLst>
            <a:softEdge rad="112500"/>
          </a:effectLst>
        </p:spPr>
      </p:pic>
      <p:pic>
        <p:nvPicPr>
          <p:cNvPr id="18438" name="Picture 6" descr="https://pp.userapi.com/c834203/v834203968/162fd/Y0dtuSWrH6Q.jpg"/>
          <p:cNvPicPr>
            <a:picLocks noChangeAspect="1" noChangeArrowheads="1"/>
          </p:cNvPicPr>
          <p:nvPr/>
        </p:nvPicPr>
        <p:blipFill>
          <a:blip r:embed="rId4" cstate="print"/>
          <a:srcRect/>
          <a:stretch>
            <a:fillRect/>
          </a:stretch>
        </p:blipFill>
        <p:spPr bwMode="auto">
          <a:xfrm>
            <a:off x="4477126" y="3789040"/>
            <a:ext cx="4286279" cy="2865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44"/>
                                        </p:tgtEl>
                                        <p:attrNameLst>
                                          <p:attrName>style.visibility</p:attrName>
                                        </p:attrNameLst>
                                      </p:cBhvr>
                                      <p:to>
                                        <p:strVal val="visible"/>
                                      </p:to>
                                    </p:set>
                                    <p:anim calcmode="lin" valueType="num">
                                      <p:cBhvr additive="base">
                                        <p:cTn id="7" dur="500" fill="hold"/>
                                        <p:tgtEl>
                                          <p:spTgt spid="18444"/>
                                        </p:tgtEl>
                                        <p:attrNameLst>
                                          <p:attrName>ppt_x</p:attrName>
                                        </p:attrNameLst>
                                      </p:cBhvr>
                                      <p:tavLst>
                                        <p:tav tm="0">
                                          <p:val>
                                            <p:strVal val="#ppt_x"/>
                                          </p:val>
                                        </p:tav>
                                        <p:tav tm="100000">
                                          <p:val>
                                            <p:strVal val="#ppt_x"/>
                                          </p:val>
                                        </p:tav>
                                      </p:tavLst>
                                    </p:anim>
                                    <p:anim calcmode="lin" valueType="num">
                                      <p:cBhvr additive="base">
                                        <p:cTn id="8" dur="500" fill="hold"/>
                                        <p:tgtEl>
                                          <p:spTgt spid="184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 calcmode="lin" valueType="num">
                                      <p:cBhvr additive="base">
                                        <p:cTn id="13" dur="500" fill="hold"/>
                                        <p:tgtEl>
                                          <p:spTgt spid="18434"/>
                                        </p:tgtEl>
                                        <p:attrNameLst>
                                          <p:attrName>ppt_x</p:attrName>
                                        </p:attrNameLst>
                                      </p:cBhvr>
                                      <p:tavLst>
                                        <p:tav tm="0">
                                          <p:val>
                                            <p:strVal val="#ppt_x"/>
                                          </p:val>
                                        </p:tav>
                                        <p:tav tm="100000">
                                          <p:val>
                                            <p:strVal val="#ppt_x"/>
                                          </p:val>
                                        </p:tav>
                                      </p:tavLst>
                                    </p:anim>
                                    <p:anim calcmode="lin" valueType="num">
                                      <p:cBhvr additive="base">
                                        <p:cTn id="14"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8"/>
                                        </p:tgtEl>
                                        <p:attrNameLst>
                                          <p:attrName>style.visibility</p:attrName>
                                        </p:attrNameLst>
                                      </p:cBhvr>
                                      <p:to>
                                        <p:strVal val="visible"/>
                                      </p:to>
                                    </p:set>
                                    <p:anim calcmode="lin" valueType="num">
                                      <p:cBhvr additive="base">
                                        <p:cTn id="19" dur="500" fill="hold"/>
                                        <p:tgtEl>
                                          <p:spTgt spid="18438"/>
                                        </p:tgtEl>
                                        <p:attrNameLst>
                                          <p:attrName>ppt_x</p:attrName>
                                        </p:attrNameLst>
                                      </p:cBhvr>
                                      <p:tavLst>
                                        <p:tav tm="0">
                                          <p:val>
                                            <p:strVal val="#ppt_x"/>
                                          </p:val>
                                        </p:tav>
                                        <p:tav tm="100000">
                                          <p:val>
                                            <p:strVal val="#ppt_x"/>
                                          </p:val>
                                        </p:tav>
                                      </p:tavLst>
                                    </p:anim>
                                    <p:anim calcmode="lin" valueType="num">
                                      <p:cBhvr additive="base">
                                        <p:cTn id="20"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pp.userapi.com/c841139/v841139968/33a15/vr8Ru4gCqcM.jpg"/>
          <p:cNvPicPr>
            <a:picLocks noChangeAspect="1" noChangeArrowheads="1"/>
          </p:cNvPicPr>
          <p:nvPr/>
        </p:nvPicPr>
        <p:blipFill>
          <a:blip r:embed="rId2" cstate="print"/>
          <a:srcRect/>
          <a:stretch>
            <a:fillRect/>
          </a:stretch>
        </p:blipFill>
        <p:spPr bwMode="auto">
          <a:xfrm>
            <a:off x="3779912" y="404664"/>
            <a:ext cx="3528392" cy="4548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8" descr="https://pp.userapi.com/c840727/v840727968/1dad9/RPqsumlOGbA.jpg"/>
          <p:cNvPicPr>
            <a:picLocks noChangeAspect="1" noChangeArrowheads="1"/>
          </p:cNvPicPr>
          <p:nvPr/>
        </p:nvPicPr>
        <p:blipFill>
          <a:blip r:embed="rId3" cstate="print"/>
          <a:srcRect/>
          <a:stretch>
            <a:fillRect/>
          </a:stretch>
        </p:blipFill>
        <p:spPr bwMode="auto">
          <a:xfrm>
            <a:off x="6084168" y="3501007"/>
            <a:ext cx="3015405" cy="3168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323528" y="836712"/>
            <a:ext cx="3600400" cy="4801314"/>
          </a:xfrm>
          <a:prstGeom prst="rect">
            <a:avLst/>
          </a:prstGeom>
        </p:spPr>
        <p:txBody>
          <a:bodyPr wrap="square">
            <a:spAutoFit/>
          </a:bodyPr>
          <a:lstStyle/>
          <a:p>
            <a:r>
              <a:rPr lang="ru-RU" dirty="0"/>
              <a:t>В отличие от своих собратьев, животные в Сафари-парке живут не в клетках, для них созданы условия, максимально приближенные к естественным. Благодаря созданным условиям и заботе персонала парка, все эти животные уже давно превратились из недоверчивых, измученных и больных зверей, какими они поступили в Сафари-парк, в ухоженных, откормленных и очень дружелюбных обитателей парка, которые важно расхаживают по территории своих вольеров.</a:t>
            </a:r>
          </a:p>
        </p:txBody>
      </p:sp>
    </p:spTree>
    <p:extLst>
      <p:ext uri="{BB962C8B-B14F-4D97-AF65-F5344CB8AC3E}">
        <p14:creationId xmlns:p14="http://schemas.microsoft.com/office/powerpoint/2010/main" val="59320696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pp.userapi.com/c824409/v824409968/1561e/h_S94nbUiR8.jpg"/>
          <p:cNvPicPr>
            <a:picLocks noChangeAspect="1" noChangeArrowheads="1"/>
          </p:cNvPicPr>
          <p:nvPr/>
        </p:nvPicPr>
        <p:blipFill>
          <a:blip r:embed="rId2" cstate="print"/>
          <a:srcRect/>
          <a:stretch>
            <a:fillRect/>
          </a:stretch>
        </p:blipFill>
        <p:spPr bwMode="auto">
          <a:xfrm>
            <a:off x="4716016" y="2348880"/>
            <a:ext cx="4237679" cy="4442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Текст 8"/>
          <p:cNvSpPr>
            <a:spLocks noGrp="1"/>
          </p:cNvSpPr>
          <p:nvPr>
            <p:ph type="body" idx="2"/>
          </p:nvPr>
        </p:nvSpPr>
        <p:spPr>
          <a:xfrm>
            <a:off x="346309" y="764704"/>
            <a:ext cx="8739413" cy="5143536"/>
          </a:xfrm>
        </p:spPr>
        <p:txBody>
          <a:bodyPr/>
          <a:lstStyle/>
          <a:p>
            <a:r>
              <a:rPr lang="ru-RU" dirty="0" smtClean="0"/>
              <a:t> </a:t>
            </a:r>
            <a:r>
              <a:rPr lang="ru-RU" sz="2000" dirty="0" smtClean="0">
                <a:cs typeface="Angsana New" pitchFamily="18" charset="-34"/>
              </a:rPr>
              <a:t>И хотя зоопарк считается главной гордостью Сафари-парка, здесь есть и другие интересные места. Это и канатная дорога, на которой можно подняться на вершину </a:t>
            </a:r>
            <a:r>
              <a:rPr lang="ru-RU" sz="2000" dirty="0" err="1" smtClean="0">
                <a:cs typeface="Angsana New" pitchFamily="18" charset="-34"/>
              </a:rPr>
              <a:t>Маркотхского</a:t>
            </a:r>
            <a:r>
              <a:rPr lang="ru-RU" sz="2000" dirty="0" smtClean="0">
                <a:cs typeface="Angsana New" pitchFamily="18" charset="-34"/>
              </a:rPr>
              <a:t> хребта, и первая на территории России искусственная пещера.</a:t>
            </a:r>
            <a:endParaRPr lang="ru-RU" sz="2000" dirty="0">
              <a:cs typeface="Angsana New" pitchFamily="18" charset="-34"/>
            </a:endParaRPr>
          </a:p>
        </p:txBody>
      </p:sp>
      <p:pic>
        <p:nvPicPr>
          <p:cNvPr id="19460" name="Picture 4" descr="https://pp.userapi.com/c840239/v840239968/40136/le0aCKh8ahM.jpg"/>
          <p:cNvPicPr>
            <a:picLocks noChangeAspect="1" noChangeArrowheads="1"/>
          </p:cNvPicPr>
          <p:nvPr/>
        </p:nvPicPr>
        <p:blipFill>
          <a:blip r:embed="rId3" cstate="print"/>
          <a:srcRect/>
          <a:stretch>
            <a:fillRect/>
          </a:stretch>
        </p:blipFill>
        <p:spPr bwMode="auto">
          <a:xfrm>
            <a:off x="179512" y="2348880"/>
            <a:ext cx="4357719" cy="4442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60"/>
                                        </p:tgtEl>
                                        <p:attrNameLst>
                                          <p:attrName>style.visibility</p:attrName>
                                        </p:attrNameLst>
                                      </p:cBhvr>
                                      <p:to>
                                        <p:strVal val="visible"/>
                                      </p:to>
                                    </p:set>
                                    <p:anim calcmode="lin" valueType="num">
                                      <p:cBhvr additive="base">
                                        <p:cTn id="13" dur="500" fill="hold"/>
                                        <p:tgtEl>
                                          <p:spTgt spid="19460"/>
                                        </p:tgtEl>
                                        <p:attrNameLst>
                                          <p:attrName>ppt_x</p:attrName>
                                        </p:attrNameLst>
                                      </p:cBhvr>
                                      <p:tavLst>
                                        <p:tav tm="0">
                                          <p:val>
                                            <p:strVal val="#ppt_x"/>
                                          </p:val>
                                        </p:tav>
                                        <p:tav tm="100000">
                                          <p:val>
                                            <p:strVal val="#ppt_x"/>
                                          </p:val>
                                        </p:tav>
                                      </p:tavLst>
                                    </p:anim>
                                    <p:anim calcmode="lin" valueType="num">
                                      <p:cBhvr additive="base">
                                        <p:cTn id="14"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500430" y="836712"/>
            <a:ext cx="2357454" cy="447694"/>
          </a:xfrm>
        </p:spPr>
        <p:txBody>
          <a:bodyPr>
            <a:noAutofit/>
          </a:bodyPr>
          <a:lstStyle/>
          <a:p>
            <a:r>
              <a:rPr lang="ru-RU" sz="3600" dirty="0" smtClean="0"/>
              <a:t>Дольмены</a:t>
            </a:r>
            <a:br>
              <a:rPr lang="ru-RU" sz="3600" dirty="0" smtClean="0"/>
            </a:br>
            <a:endParaRPr lang="ru-RU" sz="3600" dirty="0"/>
          </a:p>
        </p:txBody>
      </p:sp>
      <p:sp>
        <p:nvSpPr>
          <p:cNvPr id="4" name="Текст 3"/>
          <p:cNvSpPr>
            <a:spLocks noGrp="1"/>
          </p:cNvSpPr>
          <p:nvPr>
            <p:ph type="body" idx="2"/>
          </p:nvPr>
        </p:nvSpPr>
        <p:spPr>
          <a:xfrm>
            <a:off x="179512" y="908720"/>
            <a:ext cx="3465513" cy="5340369"/>
          </a:xfrm>
        </p:spPr>
        <p:txBody>
          <a:bodyPr>
            <a:normAutofit fontScale="92500" lnSpcReduction="10000"/>
          </a:bodyPr>
          <a:lstStyle/>
          <a:p>
            <a:r>
              <a:rPr lang="ru-RU" sz="1600" dirty="0" smtClean="0">
                <a:cs typeface="Angsana New" pitchFamily="18" charset="-34"/>
              </a:rPr>
              <a:t>Еще одна </a:t>
            </a:r>
            <a:r>
              <a:rPr lang="ru-RU" sz="1600" dirty="0" err="1" smtClean="0">
                <a:cs typeface="Angsana New" pitchFamily="18" charset="-34"/>
              </a:rPr>
              <a:t>геленджикская</a:t>
            </a:r>
            <a:r>
              <a:rPr lang="ru-RU" sz="1600" dirty="0" smtClean="0">
                <a:cs typeface="Angsana New" pitchFamily="18" charset="-34"/>
              </a:rPr>
              <a:t> достопримечательность. Эти древние сооружения относятся к эпохе бронзового века. Им примерно 5 тысяч лет. О дольменах говорят на протяжении двух с лишним столетий. До сих пор нет единственно верной версии, которая объясняла бы происхождение этих строений. Существует множество предположений, одно из них гласит так: дольмены – создание инопланетян. </a:t>
            </a:r>
          </a:p>
          <a:p>
            <a:r>
              <a:rPr lang="ru-RU" sz="1600" dirty="0" smtClean="0">
                <a:cs typeface="Angsana New" pitchFamily="18" charset="-34"/>
              </a:rPr>
              <a:t>На стенах дольменов можно встретить много интересных рисунков, которые символизируют различные стихии. Зигзагообразные изображения означают слияние плодородия и духовного возрождения. </a:t>
            </a:r>
          </a:p>
          <a:p>
            <a:r>
              <a:rPr lang="ru-RU" sz="1600" dirty="0" smtClean="0">
                <a:cs typeface="Angsana New" pitchFamily="18" charset="-34"/>
              </a:rPr>
              <a:t>Некоторые исследователи подчеркивают особую энергетику этих мест. Они считают, что дольмены были построены как святыни, объекты поклонений.</a:t>
            </a:r>
          </a:p>
          <a:p>
            <a:endParaRPr lang="ru-RU" dirty="0">
              <a:cs typeface="Angsana New" pitchFamily="18" charset="-34"/>
            </a:endParaRPr>
          </a:p>
        </p:txBody>
      </p:sp>
      <p:pic>
        <p:nvPicPr>
          <p:cNvPr id="20482" name="Picture 2" descr="&amp;Gcy;&amp;rcy;&amp;ucy;&amp;pcy;&amp;pcy;&amp;acy; &amp;dcy;&amp;ocy;&amp;lcy;&amp;softcy;&amp;mcy;&amp;iecy;&amp;ncy;&amp;ocy;&amp;vcy;, &amp;Gcy;&amp;iecy;&amp;lcy;&amp;iecy;&amp;ncy;&amp;dcy;&amp;zhcy;&amp;icy;&amp;kcy;, &amp;Kcy;&amp;rcy;&amp;acy;&amp;scy;&amp;ncy;&amp;ocy;&amp;dcy;&amp;acy;&amp;rcy;&amp;scy;&amp;kcy;&amp;icy;&amp;jcy; &amp;kcy;&amp;rcy;&amp;acy;&amp;jcy;"/>
          <p:cNvPicPr>
            <a:picLocks noChangeAspect="1" noChangeArrowheads="1"/>
          </p:cNvPicPr>
          <p:nvPr/>
        </p:nvPicPr>
        <p:blipFill>
          <a:blip r:embed="rId2"/>
          <a:srcRect/>
          <a:stretch>
            <a:fillRect/>
          </a:stretch>
        </p:blipFill>
        <p:spPr bwMode="auto">
          <a:xfrm>
            <a:off x="3779912" y="1428736"/>
            <a:ext cx="5173619" cy="4089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topkurortov.com/wp-content/uploads/2016/08/6-1.jpg"/>
          <p:cNvPicPr>
            <a:picLocks noChangeAspect="1" noChangeArrowheads="1"/>
          </p:cNvPicPr>
          <p:nvPr/>
        </p:nvPicPr>
        <p:blipFill>
          <a:blip r:embed="rId2"/>
          <a:srcRect/>
          <a:stretch>
            <a:fillRect/>
          </a:stretch>
        </p:blipFill>
        <p:spPr bwMode="auto">
          <a:xfrm>
            <a:off x="3923928" y="1412776"/>
            <a:ext cx="5006312"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3491880" y="332656"/>
            <a:ext cx="3008313" cy="1162050"/>
          </a:xfrm>
        </p:spPr>
        <p:txBody>
          <a:bodyPr/>
          <a:lstStyle/>
          <a:p>
            <a:r>
              <a:rPr lang="ru-RU" sz="3200" dirty="0" smtClean="0"/>
              <a:t>Скала Парус</a:t>
            </a:r>
            <a:br>
              <a:rPr lang="ru-RU" sz="3200" dirty="0" smtClean="0"/>
            </a:br>
            <a:endParaRPr lang="ru-RU" sz="3200" dirty="0"/>
          </a:p>
        </p:txBody>
      </p:sp>
      <p:sp>
        <p:nvSpPr>
          <p:cNvPr id="4" name="Текст 3"/>
          <p:cNvSpPr>
            <a:spLocks noGrp="1"/>
          </p:cNvSpPr>
          <p:nvPr>
            <p:ph type="body" idx="2"/>
          </p:nvPr>
        </p:nvSpPr>
        <p:spPr>
          <a:xfrm>
            <a:off x="142844" y="857232"/>
            <a:ext cx="3571900" cy="5572164"/>
          </a:xfrm>
        </p:spPr>
        <p:txBody>
          <a:bodyPr>
            <a:noAutofit/>
          </a:bodyPr>
          <a:lstStyle/>
          <a:p>
            <a:r>
              <a:rPr lang="ru-RU" sz="1800" dirty="0" smtClean="0"/>
              <a:t>Особое место среди природных достопримечательностей Геленджика занимает скала Парус. Знаменательна она тем, что без вмешательства человека ее внешний вид напоминает парус, который является результатом стараний природы. Располагается необычный природный памятник на скалистом берегу Черного моря и представляет собой огромный вертикальный пласт песчаника, отдельно стоящего от основного горного хребта. По ныне остается неразгаданным образование отверстия в скале. По одной из версий оно стало результатом попадания артиллерийского снаряда в ходе Кавказской войны. </a:t>
            </a:r>
            <a:endParaRPr lang="ru-RU" sz="1800" dirty="0"/>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TotalTime>
  <Words>533</Words>
  <Application>Microsoft Office PowerPoint</Application>
  <PresentationFormat>Экран (4:3)</PresentationFormat>
  <Paragraphs>27</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Поток</vt:lpstr>
      <vt:lpstr>Презентация PowerPoint</vt:lpstr>
      <vt:lpstr>Презентация PowerPoint</vt:lpstr>
      <vt:lpstr>Презентация PowerPoint</vt:lpstr>
      <vt:lpstr>Ежегодно Геленджик, один из лучших курортов России, привлекает все больше туристов своей удивительной природой и огромными возможностями для отдыха. Здесь есть все: и горные леса, и кристально чистые воды бухты Черного моря, и современные аквапарки, и многие другие достопримечательности.      </vt:lpstr>
      <vt:lpstr>Сафари-парк</vt:lpstr>
      <vt:lpstr>Презентация PowerPoint</vt:lpstr>
      <vt:lpstr>Презентация PowerPoint</vt:lpstr>
      <vt:lpstr>Дольмены </vt:lpstr>
      <vt:lpstr>Скала Парус </vt:lpstr>
      <vt:lpstr>Старый парк  </vt:lpstr>
      <vt:lpstr>Презентация PowerPoint</vt:lpstr>
      <vt:lpstr>Советуем всем посетить город-курорт Геленджик  и осмотреть его достопримечательности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Геленджик.</dc:title>
  <dc:creator>Иришка</dc:creator>
  <cp:lastModifiedBy>Светлана</cp:lastModifiedBy>
  <cp:revision>19</cp:revision>
  <dcterms:created xsi:type="dcterms:W3CDTF">2017-11-05T07:41:41Z</dcterms:created>
  <dcterms:modified xsi:type="dcterms:W3CDTF">2017-11-09T18:35:44Z</dcterms:modified>
</cp:coreProperties>
</file>