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355" r:id="rId3"/>
    <p:sldId id="278" r:id="rId4"/>
    <p:sldId id="279" r:id="rId5"/>
    <p:sldId id="261" r:id="rId6"/>
    <p:sldId id="257" r:id="rId7"/>
    <p:sldId id="258" r:id="rId8"/>
    <p:sldId id="259" r:id="rId9"/>
    <p:sldId id="262" r:id="rId10"/>
    <p:sldId id="280" r:id="rId11"/>
    <p:sldId id="281" r:id="rId12"/>
    <p:sldId id="284" r:id="rId13"/>
    <p:sldId id="282" r:id="rId14"/>
    <p:sldId id="283" r:id="rId15"/>
    <p:sldId id="285" r:id="rId16"/>
    <p:sldId id="286" r:id="rId17"/>
    <p:sldId id="287" r:id="rId18"/>
    <p:sldId id="288" r:id="rId19"/>
    <p:sldId id="306" r:id="rId20"/>
    <p:sldId id="307" r:id="rId21"/>
    <p:sldId id="289" r:id="rId22"/>
    <p:sldId id="290" r:id="rId23"/>
    <p:sldId id="291" r:id="rId24"/>
    <p:sldId id="292" r:id="rId25"/>
    <p:sldId id="293" r:id="rId26"/>
    <p:sldId id="294" r:id="rId27"/>
    <p:sldId id="298" r:id="rId28"/>
    <p:sldId id="299" r:id="rId29"/>
    <p:sldId id="300" r:id="rId30"/>
    <p:sldId id="301" r:id="rId31"/>
    <p:sldId id="302" r:id="rId32"/>
    <p:sldId id="295" r:id="rId33"/>
    <p:sldId id="296" r:id="rId34"/>
    <p:sldId id="29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6" r:id="rId69"/>
    <p:sldId id="347" r:id="rId70"/>
    <p:sldId id="342" r:id="rId71"/>
    <p:sldId id="343" r:id="rId72"/>
    <p:sldId id="344" r:id="rId73"/>
    <p:sldId id="345" r:id="rId74"/>
    <p:sldId id="349" r:id="rId75"/>
    <p:sldId id="348" r:id="rId76"/>
    <p:sldId id="353" r:id="rId77"/>
    <p:sldId id="350" r:id="rId78"/>
    <p:sldId id="352" r:id="rId79"/>
    <p:sldId id="266" r:id="rId80"/>
    <p:sldId id="267" r:id="rId81"/>
    <p:sldId id="268" r:id="rId82"/>
    <p:sldId id="269" r:id="rId83"/>
    <p:sldId id="270" r:id="rId84"/>
    <p:sldId id="271" r:id="rId85"/>
    <p:sldId id="272" r:id="rId86"/>
    <p:sldId id="273" r:id="rId87"/>
    <p:sldId id="274" r:id="rId88"/>
    <p:sldId id="275" r:id="rId89"/>
    <p:sldId id="276" r:id="rId90"/>
    <p:sldId id="277" r:id="rId91"/>
    <p:sldId id="354" r:id="rId92"/>
  </p:sldIdLst>
  <p:sldSz cx="12192000" cy="6858000"/>
  <p:notesSz cx="6881813" cy="10002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ru-RU"/>
          </a:p>
        </p:txBody>
      </p:sp>
      <p:sp>
        <p:nvSpPr>
          <p:cNvPr id="3" name="Дата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B8586D59-4CA2-4954-8399-5E297EFD2A09}" type="datetimeFigureOut">
              <a:rPr lang="ru-RU" smtClean="0"/>
              <a:pPr/>
              <a:t>06.02.2018</a:t>
            </a:fld>
            <a:endParaRPr lang="ru-RU"/>
          </a:p>
        </p:txBody>
      </p:sp>
      <p:sp>
        <p:nvSpPr>
          <p:cNvPr id="4" name="Образ слайда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ru-RU"/>
          </a:p>
        </p:txBody>
      </p:sp>
      <p:sp>
        <p:nvSpPr>
          <p:cNvPr id="5" name="Заметки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ru-RU"/>
          </a:p>
        </p:txBody>
      </p:sp>
      <p:sp>
        <p:nvSpPr>
          <p:cNvPr id="7" name="Номер слайда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A710E9E2-7042-447D-A380-25C427F6D1A2}" type="slidenum">
              <a:rPr lang="ru-RU" smtClean="0"/>
              <a:pPr/>
              <a:t>‹#›</a:t>
            </a:fld>
            <a:endParaRPr lang="ru-RU"/>
          </a:p>
        </p:txBody>
      </p:sp>
    </p:spTree>
    <p:extLst>
      <p:ext uri="{BB962C8B-B14F-4D97-AF65-F5344CB8AC3E}">
        <p14:creationId xmlns:p14="http://schemas.microsoft.com/office/powerpoint/2010/main" val="284752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10E9E2-7042-447D-A380-25C427F6D1A2}" type="slidenum">
              <a:rPr lang="ru-RU" smtClean="0"/>
              <a:pPr/>
              <a:t>8</a:t>
            </a:fld>
            <a:endParaRPr lang="ru-RU"/>
          </a:p>
        </p:txBody>
      </p:sp>
    </p:spTree>
    <p:extLst>
      <p:ext uri="{BB962C8B-B14F-4D97-AF65-F5344CB8AC3E}">
        <p14:creationId xmlns:p14="http://schemas.microsoft.com/office/powerpoint/2010/main" val="3919315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88906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193741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181245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120503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202391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203678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280716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116718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253533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40081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C274BA52-FB7E-4EA0-B65C-01B81B69555A}" type="datetimeFigureOut">
              <a:rPr lang="ru-RU" smtClean="0"/>
              <a:pPr/>
              <a:t>06.02.2018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E8FB33C4-F889-4D71-96A8-4731B6B9EDBA}" type="slidenum">
              <a:rPr lang="ru-RU" smtClean="0"/>
              <a:pPr/>
              <a:t>‹#›</a:t>
            </a:fld>
            <a:endParaRPr lang="ru-RU"/>
          </a:p>
        </p:txBody>
      </p:sp>
    </p:spTree>
    <p:extLst>
      <p:ext uri="{BB962C8B-B14F-4D97-AF65-F5344CB8AC3E}">
        <p14:creationId xmlns:p14="http://schemas.microsoft.com/office/powerpoint/2010/main" val="248632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4BA52-FB7E-4EA0-B65C-01B81B69555A}" type="datetimeFigureOut">
              <a:rPr lang="ru-RU" smtClean="0"/>
              <a:pPr/>
              <a:t>06.02.2018</a:t>
            </a:fld>
            <a:endParaRPr lang="ru-RU"/>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B33C4-F889-4D71-96A8-4731B6B9EDBA}" type="slidenum">
              <a:rPr lang="ru-RU" smtClean="0"/>
              <a:pPr/>
              <a:t>‹#›</a:t>
            </a:fld>
            <a:endParaRPr lang="ru-RU"/>
          </a:p>
        </p:txBody>
      </p:sp>
      <p:pic>
        <p:nvPicPr>
          <p:cNvPr id="7" name="6 Imagen" descr="Dibujo.bmp"/>
          <p:cNvPicPr>
            <a:picLocks noChangeAspect="1"/>
          </p:cNvPicPr>
          <p:nvPr/>
        </p:nvPicPr>
        <p:blipFill>
          <a:blip r:embed="rId13"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2778948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lick02.begun.ru/click.jsp?url=Lr8WXC4nJifYHSiXczmlS*WRUG5TLSNq-Etv94EJCdU1a7SgX1LGBKIoDvGNDJIuR*dKlxkftaruuPuPsbEeyVroJ6OohEBy*uCLF2muUXoChc1cvTbiIc2s-WIeKlktqlvKBEvTL3QacPJjCR2hk88pvXQoscakr4Kao*EgrD8eyj*fxUgEbC9uMduXo7njmo3f0i*tGQePXs6CRI*m4ICaKTQAYHKvGp*otT1oVvmrv9*yIE7ImsSQR-tnkUmduX65UohdPatGnQG47ZyK74r8LG6EQhdVeQE9vZXwyjLfWSXxDcri9N0dYffWimODdvh*zZkoXj5O*D6avY0Z8bSo4lUM3ErS0LywCuAXC0mcShheGrGHQKkYKo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FF0000"/>
                </a:solidFill>
                <a:latin typeface="Cambria" panose="02040503050406030204" pitchFamily="18" charset="0"/>
              </a:rPr>
              <a:t>Лекция по теме: Композиционные решения в наружной рекламе</a:t>
            </a:r>
            <a:endParaRPr lang="ru-RU" dirty="0">
              <a:solidFill>
                <a:srgbClr val="FF0000"/>
              </a:solidFill>
              <a:latin typeface="Cambria" panose="02040503050406030204" pitchFamily="18" charset="0"/>
            </a:endParaRPr>
          </a:p>
        </p:txBody>
      </p:sp>
      <p:sp>
        <p:nvSpPr>
          <p:cNvPr id="3" name="Подзаголовок 2"/>
          <p:cNvSpPr>
            <a:spLocks noGrp="1"/>
          </p:cNvSpPr>
          <p:nvPr>
            <p:ph type="subTitle" idx="1"/>
          </p:nvPr>
        </p:nvSpPr>
        <p:spPr>
          <a:xfrm>
            <a:off x="1524000" y="4022953"/>
            <a:ext cx="9144000" cy="1655762"/>
          </a:xfrm>
        </p:spPr>
        <p:txBody>
          <a:bodyPr>
            <a:normAutofit fontScale="70000" lnSpcReduction="20000"/>
          </a:bodyPr>
          <a:lstStyle/>
          <a:p>
            <a:r>
              <a:rPr lang="ru-RU" dirty="0" smtClean="0">
                <a:solidFill>
                  <a:srgbClr val="002060"/>
                </a:solidFill>
              </a:rPr>
              <a:t>Дисциплина: Технические средства и технология наружной </a:t>
            </a:r>
            <a:r>
              <a:rPr lang="ru-RU" dirty="0" smtClean="0">
                <a:solidFill>
                  <a:srgbClr val="002060"/>
                </a:solidFill>
              </a:rPr>
              <a:t>рекламы</a:t>
            </a:r>
          </a:p>
          <a:p>
            <a:r>
              <a:rPr lang="ru-RU" dirty="0" smtClean="0">
                <a:solidFill>
                  <a:srgbClr val="002060"/>
                </a:solidFill>
              </a:rPr>
              <a:t>Для специальности 42.02.01 «Реклама»</a:t>
            </a:r>
            <a:endParaRPr lang="ru-RU" dirty="0" smtClean="0">
              <a:solidFill>
                <a:srgbClr val="002060"/>
              </a:solidFill>
            </a:endParaRPr>
          </a:p>
          <a:p>
            <a:endParaRPr lang="ru-RU" dirty="0">
              <a:solidFill>
                <a:srgbClr val="002060"/>
              </a:solidFill>
            </a:endParaRPr>
          </a:p>
          <a:p>
            <a:r>
              <a:rPr lang="ru-RU" dirty="0" smtClean="0">
                <a:solidFill>
                  <a:srgbClr val="002060"/>
                </a:solidFill>
              </a:rPr>
              <a:t>Разработала преподаватель НКСЭ </a:t>
            </a:r>
            <a:r>
              <a:rPr lang="ru-RU" dirty="0" err="1" smtClean="0">
                <a:solidFill>
                  <a:srgbClr val="002060"/>
                </a:solidFill>
              </a:rPr>
              <a:t>Мишанкина</a:t>
            </a:r>
            <a:r>
              <a:rPr lang="ru-RU" dirty="0" smtClean="0">
                <a:solidFill>
                  <a:srgbClr val="002060"/>
                </a:solidFill>
              </a:rPr>
              <a:t> Л.Г.</a:t>
            </a:r>
            <a:endParaRPr lang="ru-RU" dirty="0">
              <a:solidFill>
                <a:srgbClr val="002060"/>
              </a:solidFill>
            </a:endParaRPr>
          </a:p>
        </p:txBody>
      </p:sp>
    </p:spTree>
    <p:extLst>
      <p:ext uri="{BB962C8B-B14F-4D97-AF65-F5344CB8AC3E}">
        <p14:creationId xmlns:p14="http://schemas.microsoft.com/office/powerpoint/2010/main" val="1826397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Принципы композиции</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a:xfrm>
            <a:off x="727364" y="1396134"/>
            <a:ext cx="10515600" cy="4351338"/>
          </a:xfrm>
        </p:spPr>
        <p:txBody>
          <a:bodyPr/>
          <a:lstStyle/>
          <a:p>
            <a:pPr algn="just"/>
            <a:r>
              <a:rPr lang="ru-RU" dirty="0"/>
              <a:t>Композиция иллюстрации всегда выстраивается вокруг главного объекта или действия рекламы. Все второстепенные, вспомогательные элементы выстраиваются подчиненно таким образом, чтобы в целом обеспечить восприятие человеком всей нужной информации за минимальное время. Ничто не должно перебивать или отвлекать внимание, быть лишним, необязательным, затрудняющим усвоение визуального материала.</a:t>
            </a:r>
          </a:p>
        </p:txBody>
      </p:sp>
    </p:spTree>
    <p:extLst>
      <p:ext uri="{BB962C8B-B14F-4D97-AF65-F5344CB8AC3E}">
        <p14:creationId xmlns:p14="http://schemas.microsoft.com/office/powerpoint/2010/main" val="94751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Сбалансированность</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pPr algn="just"/>
            <a:r>
              <a:rPr lang="ru-RU" dirty="0"/>
              <a:t>Наиболее эффективна гармоничная композиция, та, при работе над которой были соблюдены принципы сбалансированности, направленности взгляда и целостности</a:t>
            </a:r>
            <a:r>
              <a:rPr lang="ru-RU" dirty="0" smtClean="0"/>
              <a:t>.</a:t>
            </a:r>
          </a:p>
          <a:p>
            <a:pPr algn="just"/>
            <a:r>
              <a:rPr lang="ru-RU" dirty="0"/>
              <a:t>Четыре основных фактора, влияющих на восприятие человека это масса, перспектива, направленность взгляда и интерес. При сбалансированной (уравновешенной) компоновке они распределяются удобно, приятно для человеческого взгляда. Однако грамотно обойтись с ними не так просто, так как все факторы в зависимости от ситуации могут иметь различный зрительный «вес».</a:t>
            </a:r>
          </a:p>
        </p:txBody>
      </p:sp>
    </p:spTree>
    <p:extLst>
      <p:ext uri="{BB962C8B-B14F-4D97-AF65-F5344CB8AC3E}">
        <p14:creationId xmlns:p14="http://schemas.microsoft.com/office/powerpoint/2010/main" val="374697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Rectangle 2"/>
          <p:cNvSpPr>
            <a:spLocks noGrp="1" noChangeArrowheads="1"/>
          </p:cNvSpPr>
          <p:nvPr>
            <p:ph idx="1"/>
          </p:nvPr>
        </p:nvSpPr>
        <p:spPr bwMode="auto">
          <a:xfrm>
            <a:off x="838200" y="1946540"/>
            <a:ext cx="1023389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Verdana" panose="020B0604030504040204" pitchFamily="34" charset="0"/>
              </a:rPr>
              <a:t>любая пара может быть уравновешена другими двумя факторами.</a:t>
            </a:r>
            <a:endParaRPr kumimoji="0" lang="ru-RU" alt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Verdana" panose="020B0604030504040204" pitchFamily="34" charset="0"/>
              </a:rPr>
              <a:t>Например,</a:t>
            </a:r>
            <a:endParaRPr kumimoji="0" lang="ru-RU" alt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масса + перспектива = направленность + интерес;</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масса + направленность = перспектива + интерес;</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масса + интерес = перспектива + направленность.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Verdana" panose="020B0604030504040204" pitchFamily="34" charset="0"/>
              </a:rPr>
              <a:t>Однако, если один из факторов особенно силен, то по «весу» он может оказаться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Verdana" panose="020B0604030504040204" pitchFamily="34" charset="0"/>
              </a:rPr>
              <a:t>равным сумме трех других.</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831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большой предмет может уравновесить скучную перспективу. Интересный маленький объект уравновесит большую невыразительную массу и т.д</a:t>
            </a:r>
            <a:r>
              <a:rPr lang="ru-RU" dirty="0" smtClean="0"/>
              <a:t>.</a:t>
            </a:r>
          </a:p>
          <a:p>
            <a:r>
              <a:rPr lang="ru-RU" dirty="0"/>
              <a:t>Сама масса также уравновешивается различными элементами. В принципе, чем крупнее элемент, тем большее впечатление он производит. Различные цвета и пропорции оказывают различное воздействие. Так, например, черный цвет выглядит «тяжелее» серого. Вертикальный прямоугольник кажется более «легким», чем квадрат той же площади. Синий квадрат представляется «тяжелее» желтого аналогичных размеров.</a:t>
            </a:r>
          </a:p>
        </p:txBody>
      </p:sp>
    </p:spTree>
    <p:extLst>
      <p:ext uri="{BB962C8B-B14F-4D97-AF65-F5344CB8AC3E}">
        <p14:creationId xmlns:p14="http://schemas.microsoft.com/office/powerpoint/2010/main" val="41511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Пример сбалансированной композиции</a:t>
            </a:r>
            <a:r>
              <a:rPr lang="ru-RU" dirty="0">
                <a:solidFill>
                  <a:srgbClr val="FF0000"/>
                </a:solidFill>
              </a:rPr>
              <a:t> </a:t>
            </a:r>
            <a:r>
              <a:rPr lang="ru-RU" dirty="0" smtClean="0">
                <a:solidFill>
                  <a:srgbClr val="FF0000"/>
                </a:solidFill>
              </a:rPr>
              <a:t>по цвету</a:t>
            </a:r>
            <a:endParaRPr lang="ru-RU" dirty="0">
              <a:solidFill>
                <a:srgbClr val="FF0000"/>
              </a:solidFill>
            </a:endParaRPr>
          </a:p>
        </p:txBody>
      </p:sp>
      <p:sp>
        <p:nvSpPr>
          <p:cNvPr id="3" name="Объект 2"/>
          <p:cNvSpPr>
            <a:spLocks noGrp="1"/>
          </p:cNvSpPr>
          <p:nvPr>
            <p:ph idx="1"/>
          </p:nvPr>
        </p:nvSpPr>
        <p:spPr>
          <a:xfrm>
            <a:off x="5708072" y="1825625"/>
            <a:ext cx="5645727" cy="4351338"/>
          </a:xfrm>
        </p:spPr>
        <p:txBody>
          <a:bodyPr/>
          <a:lstStyle/>
          <a:p>
            <a:r>
              <a:rPr lang="ru-RU" dirty="0"/>
              <a:t>Правая часть объявления имеет меньше визуальных элементов, она легче левой. Но применение более «тяжелого» синего цвета в правой половине и более «легкого» в левой уравновешивает рекламу в целом.</a:t>
            </a:r>
          </a:p>
        </p:txBody>
      </p:sp>
      <p:pic>
        <p:nvPicPr>
          <p:cNvPr id="2050" name="Picture 2" descr="http://www.telenir.net/delovaja_literatura/illyustrirovanie_reklamy/i_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825625"/>
            <a:ext cx="5019985" cy="367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5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Сбалансированность </a:t>
            </a:r>
            <a:r>
              <a:rPr lang="ru-RU" dirty="0"/>
              <a:t>достигается не только с помощью законов симметрии и пропорциональности (линии, отрезки, точки), но и законов смыслового восприятия (интересно, скучно). То есть важна и форма, расположение зрительных элементов, и их информативное содержание.</a:t>
            </a:r>
          </a:p>
        </p:txBody>
      </p:sp>
    </p:spTree>
    <p:extLst>
      <p:ext uri="{BB962C8B-B14F-4D97-AF65-F5344CB8AC3E}">
        <p14:creationId xmlns:p14="http://schemas.microsoft.com/office/powerpoint/2010/main" val="13021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В </a:t>
            </a:r>
            <a:r>
              <a:rPr lang="ru-RU" dirty="0"/>
              <a:t>рекламном объявлении, в силу закона восприятия информации, требуется оформить визуальный центр в верхней половине. В нижней располагается необходимая покупателю аргументация. Если объявление сбалансировать по подобию художественного произведения, то часть информации будет упущена потребителем. То есть реклама может привлечь внимание и даже понравиться, но она не окажется эффективной.</a:t>
            </a:r>
          </a:p>
        </p:txBody>
      </p:sp>
    </p:spTree>
    <p:extLst>
      <p:ext uri="{BB962C8B-B14F-4D97-AF65-F5344CB8AC3E}">
        <p14:creationId xmlns:p14="http://schemas.microsoft.com/office/powerpoint/2010/main" val="146716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16239" y="365125"/>
            <a:ext cx="10515600" cy="4351338"/>
          </a:xfrm>
        </p:spPr>
        <p:txBody>
          <a:bodyPr/>
          <a:lstStyle/>
          <a:p>
            <a:r>
              <a:rPr lang="ru-RU" dirty="0"/>
              <a:t>На иллюстрации 10.2 представлена художественная фотография. Визуальный центр тяжести находится внизу.</a:t>
            </a:r>
          </a:p>
        </p:txBody>
      </p:sp>
      <p:pic>
        <p:nvPicPr>
          <p:cNvPr id="3074" name="Picture 2" descr="http://www.telenir.net/delovaja_literatura/illyustrirovanie_reklamy/i_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4762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4773" y="1690688"/>
            <a:ext cx="4263736" cy="3108543"/>
          </a:xfrm>
          <a:prstGeom prst="rect">
            <a:avLst/>
          </a:prstGeom>
          <a:noFill/>
        </p:spPr>
        <p:txBody>
          <a:bodyPr wrap="square" rtlCol="0">
            <a:spAutoFit/>
          </a:bodyPr>
          <a:lstStyle/>
          <a:p>
            <a:pPr algn="just"/>
            <a:r>
              <a:rPr lang="ru-RU" sz="2800" dirty="0" smtClean="0"/>
              <a:t>Но если с данной фотографией создать листовку, то ее можно разместить в верхней части рекламного объявления, и она станет зрительным центром.</a:t>
            </a:r>
            <a:endParaRPr lang="ru-RU" sz="2800" dirty="0"/>
          </a:p>
        </p:txBody>
      </p:sp>
    </p:spTree>
    <p:extLst>
      <p:ext uri="{BB962C8B-B14F-4D97-AF65-F5344CB8AC3E}">
        <p14:creationId xmlns:p14="http://schemas.microsoft.com/office/powerpoint/2010/main" val="366417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FF0000"/>
                </a:solidFill>
              </a:rPr>
              <a:t>В эффективной рекламе визуальный центр тяжести находится вверху</a:t>
            </a:r>
          </a:p>
        </p:txBody>
      </p:sp>
      <p:sp>
        <p:nvSpPr>
          <p:cNvPr id="3" name="Объект 2"/>
          <p:cNvSpPr>
            <a:spLocks noGrp="1"/>
          </p:cNvSpPr>
          <p:nvPr>
            <p:ph idx="1"/>
          </p:nvPr>
        </p:nvSpPr>
        <p:spPr/>
        <p:txBody>
          <a:bodyPr/>
          <a:lstStyle/>
          <a:p>
            <a:endParaRPr lang="ru-RU"/>
          </a:p>
        </p:txBody>
      </p:sp>
      <p:pic>
        <p:nvPicPr>
          <p:cNvPr id="4098" name="Picture 2" descr="http://www.telenir.net/delovaja_literatura/illyustrirovanie_reklamy/i_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453" y="1825625"/>
            <a:ext cx="6636499"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7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a:solidFill>
                  <a:srgbClr val="FF0000"/>
                </a:solidFill>
                <a:latin typeface="Cambria" panose="02040503050406030204" pitchFamily="18" charset="0"/>
              </a:rPr>
              <a:t>Различают три основных вида композиции: фронтальная, объемная, объемно-пространственная, но на практике встречается сочетание различных видов композиции. </a:t>
            </a:r>
          </a:p>
        </p:txBody>
      </p:sp>
      <p:sp>
        <p:nvSpPr>
          <p:cNvPr id="3" name="Объект 2"/>
          <p:cNvSpPr>
            <a:spLocks noGrp="1"/>
          </p:cNvSpPr>
          <p:nvPr>
            <p:ph idx="1"/>
          </p:nvPr>
        </p:nvSpPr>
        <p:spPr>
          <a:xfrm>
            <a:off x="831273" y="2188007"/>
            <a:ext cx="10515600" cy="4351338"/>
          </a:xfrm>
        </p:spPr>
        <p:txBody>
          <a:bodyPr/>
          <a:lstStyle/>
          <a:p>
            <a:pPr algn="just"/>
            <a:r>
              <a:rPr lang="ru-RU" dirty="0"/>
              <a:t>Фронтальная композиция подразумевает распределение элементов по двум направлениям: вертикальному и горизонтальному (сюда относят плоскостные композиции и рельеф</a:t>
            </a:r>
            <a:r>
              <a:rPr lang="ru-RU" dirty="0" smtClean="0"/>
              <a:t>).</a:t>
            </a:r>
          </a:p>
          <a:p>
            <a:pPr algn="just"/>
            <a:r>
              <a:rPr lang="ru-RU" dirty="0"/>
              <a:t>При объемной композиции происходит распределение элемента по координатам высоты, ширины и глубины. </a:t>
            </a:r>
          </a:p>
        </p:txBody>
      </p:sp>
      <p:sp>
        <p:nvSpPr>
          <p:cNvPr id="4" name="Управляющая кнопка: в конец 3">
            <a:hlinkClick r:id="" action="ppaction://hlinkshowjump?jump=lastslide" highlightClick="1"/>
          </p:cNvPr>
          <p:cNvSpPr/>
          <p:nvPr/>
        </p:nvSpPr>
        <p:spPr>
          <a:xfrm>
            <a:off x="11305309" y="6176963"/>
            <a:ext cx="554182" cy="36238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Картинки по запросу фронтальная композиция в реклам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8654" y="4355799"/>
            <a:ext cx="3283527" cy="21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53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Цель:</a:t>
            </a:r>
            <a:r>
              <a:rPr lang="ru-RU" dirty="0" smtClean="0"/>
              <a:t> познакомить студентов с композиционными решениями в рекламе</a:t>
            </a:r>
            <a:endParaRPr lang="ru-RU" dirty="0"/>
          </a:p>
        </p:txBody>
      </p:sp>
      <p:sp>
        <p:nvSpPr>
          <p:cNvPr id="3" name="Объект 2"/>
          <p:cNvSpPr>
            <a:spLocks noGrp="1"/>
          </p:cNvSpPr>
          <p:nvPr>
            <p:ph idx="1"/>
          </p:nvPr>
        </p:nvSpPr>
        <p:spPr/>
        <p:txBody>
          <a:bodyPr/>
          <a:lstStyle/>
          <a:p>
            <a:r>
              <a:rPr lang="ru-RU" b="1" dirty="0" smtClean="0">
                <a:solidFill>
                  <a:srgbClr val="FF0000"/>
                </a:solidFill>
              </a:rPr>
              <a:t>Задачи:</a:t>
            </a:r>
            <a:r>
              <a:rPr lang="ru-RU" dirty="0" smtClean="0"/>
              <a:t> дать понятие композиции;</a:t>
            </a:r>
          </a:p>
          <a:p>
            <a:r>
              <a:rPr lang="ru-RU" dirty="0" smtClean="0"/>
              <a:t>Рассказать о правилах создании рекламного сообщения;</a:t>
            </a:r>
          </a:p>
          <a:p>
            <a:r>
              <a:rPr lang="ru-RU" dirty="0" smtClean="0"/>
              <a:t>Представить сбалансированный и несбалансированный тип рекламного сообщения;</a:t>
            </a:r>
          </a:p>
          <a:p>
            <a:r>
              <a:rPr lang="ru-RU" dirty="0" smtClean="0"/>
              <a:t>Анализ разработки рекламы</a:t>
            </a:r>
          </a:p>
          <a:p>
            <a:endParaRPr lang="ru-RU" dirty="0" smtClean="0"/>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397879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Объемно-пространственная композиция состоит из нескольких объемных композиций, расположенных в пространстве с определенными интервалами. </a:t>
            </a:r>
            <a:endParaRPr lang="ru-RU" dirty="0" smtClean="0"/>
          </a:p>
          <a:p>
            <a:r>
              <a:rPr lang="ru-RU" dirty="0"/>
              <a:t>В зависимости от размещения выделяют следующие типы композиции: замкнутая (ничего не выходит за пределы визуального восприятия композиции), неограниченная (подразумевается продолжение композиции за пределами визуального восприятия). </a:t>
            </a:r>
          </a:p>
        </p:txBody>
      </p:sp>
      <p:sp>
        <p:nvSpPr>
          <p:cNvPr id="4" name="Управляющая кнопка: в конец 3">
            <a:hlinkClick r:id="" action="ppaction://hlinkshowjump?jump=lastslide" highlightClick="1"/>
          </p:cNvPr>
          <p:cNvSpPr/>
          <p:nvPr/>
        </p:nvSpPr>
        <p:spPr>
          <a:xfrm>
            <a:off x="11069782" y="6176963"/>
            <a:ext cx="554182" cy="36238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027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Визуальные элементы в отдельности и как целое уравновешиваются вокруг пространственных осей. Применяют два типа сбалансированности: формальный и неформальный.</a:t>
            </a:r>
          </a:p>
        </p:txBody>
      </p:sp>
    </p:spTree>
    <p:extLst>
      <p:ext uri="{BB962C8B-B14F-4D97-AF65-F5344CB8AC3E}">
        <p14:creationId xmlns:p14="http://schemas.microsoft.com/office/powerpoint/2010/main" val="3591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713018" y="1589809"/>
            <a:ext cx="7640782" cy="4587154"/>
          </a:xfrm>
        </p:spPr>
        <p:txBody>
          <a:bodyPr/>
          <a:lstStyle/>
          <a:p>
            <a:pPr algn="just"/>
            <a:r>
              <a:rPr lang="ru-RU" dirty="0"/>
              <a:t>При формальном балансе визуальные элементы сообразно своему «весу» распределяются по обе стороны от оптического центра объявления. В таком случае, вертикальная линия, проведенная через оптический центр, делит пространство на две части. В каждой из них «равновесные» элементы находятся на одинаковом удалении от воображаемой вертикали.</a:t>
            </a:r>
          </a:p>
        </p:txBody>
      </p:sp>
      <p:pic>
        <p:nvPicPr>
          <p:cNvPr id="5122" name="Picture 2" descr="http://www.telenir.net/delovaja_literatura/illyustrirovanie_reklamy/i_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468" y="1690688"/>
            <a:ext cx="28765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8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Размещение элементов симметрично относительно вертикальной оси является самым простым способом сбалансирования. Это, видимо, связано с тем, что человек легче воспринимает вертикальную симметрию. То есть, изучая окружающее, он как бы обозревает его сначала по горизонтали, затем уже по вертикали. (И читает сначала слева направо, потом сверху вниз.) Горизонтальная балансировка из-за ее очевидного неудобства в восприятии практически не встречается.</a:t>
            </a:r>
          </a:p>
        </p:txBody>
      </p:sp>
    </p:spTree>
    <p:extLst>
      <p:ext uri="{BB962C8B-B14F-4D97-AF65-F5344CB8AC3E}">
        <p14:creationId xmlns:p14="http://schemas.microsoft.com/office/powerpoint/2010/main" val="116750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Формальный баланс в силу ограниченности количества вариантов расположения элементов придает рекламе ощущение стабильности, консервативности, надежности, медлительности, спокойствия.</a:t>
            </a:r>
          </a:p>
        </p:txBody>
      </p:sp>
    </p:spTree>
    <p:extLst>
      <p:ext uri="{BB962C8B-B14F-4D97-AF65-F5344CB8AC3E}">
        <p14:creationId xmlns:p14="http://schemas.microsoft.com/office/powerpoint/2010/main" val="3245383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468543" y="1690688"/>
            <a:ext cx="7885257" cy="4351338"/>
          </a:xfrm>
        </p:spPr>
        <p:txBody>
          <a:bodyPr>
            <a:normAutofit lnSpcReduction="10000"/>
          </a:bodyPr>
          <a:lstStyle/>
          <a:p>
            <a:r>
              <a:rPr lang="ru-RU" dirty="0"/>
              <a:t>Неформальная сбалансированность передает ощущение свежести, динамики, современности. В таком случае элементы различной величины, формы и плотности располагаются на разном удалении от оптического центра. По принципу качелей, масса уравновешивается расстоянием. Так, например, если один предмет в два раза «массивнее» другого, то он и в два раза ближе к линии симметрии.</a:t>
            </a:r>
          </a:p>
        </p:txBody>
      </p:sp>
      <p:pic>
        <p:nvPicPr>
          <p:cNvPr id="6146" name="Picture 2" descr="http://www.telenir.net/delovaja_literatura/illyustrirovanie_reklamy/i_14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193" y="1690688"/>
            <a:ext cx="28003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19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Выбор формального или неформального баланса обычно зависит от содержания рекламы. Например, для одних товаров нужно подчеркнуть стабильность, а для других динамику и т.д. Главное же, чтобы сбалансированность не отсутствовала вовсе, т.к. неуравновешенная композиция не может быть гармоничной. И в таком случае у воспринимающего рекламу человека может появиться ощущение дискомфорта, раздражения. Для усвоения информации ему придется затрачивать дополнительные усилия.</a:t>
            </a:r>
          </a:p>
        </p:txBody>
      </p:sp>
    </p:spTree>
    <p:extLst>
      <p:ext uri="{BB962C8B-B14F-4D97-AF65-F5344CB8AC3E}">
        <p14:creationId xmlns:p14="http://schemas.microsoft.com/office/powerpoint/2010/main" val="1280665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Композиция </a:t>
            </a:r>
            <a:r>
              <a:rPr lang="ru-RU" sz="3600" dirty="0">
                <a:solidFill>
                  <a:srgbClr val="FF0000"/>
                </a:solidFill>
              </a:rPr>
              <a:t>в котором уравновешена с помощью формального баланса. Представленные в данном случае предметы </a:t>
            </a:r>
            <a:r>
              <a:rPr lang="ru-RU" sz="3600" dirty="0" smtClean="0">
                <a:solidFill>
                  <a:srgbClr val="FF0000"/>
                </a:solidFill>
              </a:rPr>
              <a:t>статичны</a:t>
            </a:r>
            <a:endParaRPr lang="ru-RU" sz="3600" dirty="0">
              <a:solidFill>
                <a:srgbClr val="FF0000"/>
              </a:solidFill>
            </a:endParaRPr>
          </a:p>
        </p:txBody>
      </p:sp>
      <p:sp>
        <p:nvSpPr>
          <p:cNvPr id="3" name="Объект 2"/>
          <p:cNvSpPr>
            <a:spLocks noGrp="1"/>
          </p:cNvSpPr>
          <p:nvPr>
            <p:ph idx="1"/>
          </p:nvPr>
        </p:nvSpPr>
        <p:spPr/>
        <p:txBody>
          <a:bodyPr/>
          <a:lstStyle/>
          <a:p>
            <a:endParaRPr lang="ru-RU"/>
          </a:p>
        </p:txBody>
      </p:sp>
      <p:pic>
        <p:nvPicPr>
          <p:cNvPr id="7170" name="Picture 2" descr="http://www.telenir.net/delovaja_literatura/illyustrirovanie_reklamy/i_1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381" y="1825625"/>
            <a:ext cx="643688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96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Неформальный </a:t>
            </a:r>
            <a:r>
              <a:rPr lang="ru-RU" b="1" dirty="0">
                <a:solidFill>
                  <a:srgbClr val="FF0000"/>
                </a:solidFill>
              </a:rPr>
              <a:t>баланс</a:t>
            </a:r>
          </a:p>
        </p:txBody>
      </p:sp>
      <p:sp>
        <p:nvSpPr>
          <p:cNvPr id="3" name="Объект 2"/>
          <p:cNvSpPr>
            <a:spLocks noGrp="1"/>
          </p:cNvSpPr>
          <p:nvPr>
            <p:ph idx="1"/>
          </p:nvPr>
        </p:nvSpPr>
        <p:spPr/>
        <p:txBody>
          <a:bodyPr/>
          <a:lstStyle/>
          <a:p>
            <a:endParaRPr lang="ru-RU"/>
          </a:p>
        </p:txBody>
      </p:sp>
      <p:pic>
        <p:nvPicPr>
          <p:cNvPr id="8194" name="Picture 2" descr="http://www.telenir.net/delovaja_literatura/illyustrirovanie_reklamy/i_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732251"/>
            <a:ext cx="6906071" cy="465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Направленность взгляда</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Каждый объект на иллюстрации производит на человека свое собственное впечатление. Без упорядочения воздействия отдельных визуальных элементов восприятие информации будет носить хаотичный характер, вызывать у людей раздражение, в конечном результате, безусловно снизит общий эффект рекламы.</a:t>
            </a:r>
          </a:p>
        </p:txBody>
      </p:sp>
    </p:spTree>
    <p:extLst>
      <p:ext uri="{BB962C8B-B14F-4D97-AF65-F5344CB8AC3E}">
        <p14:creationId xmlns:p14="http://schemas.microsoft.com/office/powerpoint/2010/main" val="17617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Композиция –</a:t>
            </a:r>
          </a:p>
        </p:txBody>
      </p:sp>
      <p:sp>
        <p:nvSpPr>
          <p:cNvPr id="3" name="Объект 2"/>
          <p:cNvSpPr>
            <a:spLocks noGrp="1"/>
          </p:cNvSpPr>
          <p:nvPr>
            <p:ph idx="1"/>
          </p:nvPr>
        </p:nvSpPr>
        <p:spPr/>
        <p:txBody>
          <a:bodyPr/>
          <a:lstStyle/>
          <a:p>
            <a:pPr algn="just"/>
            <a:r>
              <a:rPr lang="ru-RU" sz="3600" dirty="0" smtClean="0"/>
              <a:t>это </a:t>
            </a:r>
            <a:r>
              <a:rPr lang="ru-RU" sz="3600" dirty="0"/>
              <a:t>организация разнородных визуальных элементов в единое целое. Она позволяет выстраивать зрительную информацию </a:t>
            </a:r>
            <a:r>
              <a:rPr lang="ru-RU" sz="3600" dirty="0" smtClean="0"/>
              <a:t>в </a:t>
            </a:r>
            <a:r>
              <a:rPr lang="ru-RU" sz="3600" dirty="0"/>
              <a:t>наиболее эффективном для восприятия виде – интересно, логично, понятно.</a:t>
            </a:r>
            <a:endParaRPr lang="ru-RU" dirty="0"/>
          </a:p>
        </p:txBody>
      </p:sp>
    </p:spTree>
    <p:extLst>
      <p:ext uri="{BB962C8B-B14F-4D97-AF65-F5344CB8AC3E}">
        <p14:creationId xmlns:p14="http://schemas.microsoft.com/office/powerpoint/2010/main" val="2796365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Очевидно, что всю массу раздробленных зрительных впечатлений необходимо организовать в единое целое. Взгляд человека должен постоянно направляться к определенному смысловому центру иллюстрации, в котором изображается главный предмет или основное действие. В качестве направляющего фона выступает совокупность вспомогательных визуальных элементов. Она помогает человеку лучше понять изображенный предмет или действие, предоставляет дополнительную информацию, своей смысловой зависимостью «подталкивает» взгляд к главному – к зрительному центру иллюстрации.</a:t>
            </a:r>
          </a:p>
        </p:txBody>
      </p:sp>
    </p:spTree>
    <p:extLst>
      <p:ext uri="{BB962C8B-B14F-4D97-AF65-F5344CB8AC3E}">
        <p14:creationId xmlns:p14="http://schemas.microsoft.com/office/powerpoint/2010/main" val="358307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Таким образом, наш взгляд в процессе восприятия информации и выстраивания общей целостной зрительной картины совершает «прогулки» по фону, «отталкиваясь» от главного и к нему же возвращаясь. Ведут человеческое внимание по нужному, определенно логически выстроенному «маршруту» соответственные возбудители интереса: одна визуальная деталь указывает на вторую, та – на третью и т.д.</a:t>
            </a:r>
          </a:p>
        </p:txBody>
      </p:sp>
    </p:spTree>
    <p:extLst>
      <p:ext uri="{BB962C8B-B14F-4D97-AF65-F5344CB8AC3E}">
        <p14:creationId xmlns:p14="http://schemas.microsoft.com/office/powerpoint/2010/main" val="4111841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Чтобы процесс восприятия не прерывался, взгляд не должен останавливаться на каком-то из элементов. Новым возбудителям любопытства следует увлекать его далее по «маршруту», в конце которого – самое интересное: главный объект или действие.</a:t>
            </a:r>
          </a:p>
          <a:p>
            <a:r>
              <a:rPr lang="ru-RU" dirty="0"/>
              <a:t>Обеспечить необходимое направление движения человеческого взгляда можно с помощью смысловых и механических факторов. В первом случае определяющим будет переход от негативного к позитивному, от неприятного к приятному и т.д. Во втором – от нечеткого к четкому, от ближнего к дальнему, слева направо, сверху вниз.</a:t>
            </a:r>
          </a:p>
          <a:p>
            <a:endParaRPr lang="ru-RU" dirty="0"/>
          </a:p>
        </p:txBody>
      </p:sp>
    </p:spTree>
    <p:extLst>
      <p:ext uri="{BB962C8B-B14F-4D97-AF65-F5344CB8AC3E}">
        <p14:creationId xmlns:p14="http://schemas.microsoft.com/office/powerpoint/2010/main" val="1047470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Прибегая к помощи механических факторов направления движения, важно иметь в виду следующее:</a:t>
            </a:r>
          </a:p>
        </p:txBody>
      </p:sp>
      <p:sp>
        <p:nvSpPr>
          <p:cNvPr id="3" name="Объект 2"/>
          <p:cNvSpPr>
            <a:spLocks noGrp="1"/>
          </p:cNvSpPr>
          <p:nvPr>
            <p:ph idx="1"/>
          </p:nvPr>
        </p:nvSpPr>
        <p:spPr/>
        <p:txBody>
          <a:bodyPr/>
          <a:lstStyle/>
          <a:p>
            <a:r>
              <a:rPr lang="ru-RU" dirty="0"/>
              <a:t>взгляд привлекают места более плотного скопления элементов, создающие впечатление массы;</a:t>
            </a:r>
          </a:p>
          <a:p>
            <a:r>
              <a:rPr lang="ru-RU" dirty="0"/>
              <a:t>• взгляд легко движется по ряду точек, расстояние между которыми не слишком велико;</a:t>
            </a:r>
          </a:p>
          <a:p>
            <a:r>
              <a:rPr lang="ru-RU" dirty="0"/>
              <a:t>• прямые горизонтальные линии помогают движению взгляда, вертикальные – затрудняют;</a:t>
            </a:r>
          </a:p>
          <a:p>
            <a:r>
              <a:rPr lang="ru-RU" dirty="0"/>
              <a:t>• с помощью точек легко создать динамические и статические композиции, при этом первые, естественно, более активно направляют взгляд;</a:t>
            </a:r>
          </a:p>
          <a:p>
            <a:endParaRPr lang="ru-RU" dirty="0"/>
          </a:p>
        </p:txBody>
      </p:sp>
    </p:spTree>
    <p:extLst>
      <p:ext uri="{BB962C8B-B14F-4D97-AF65-F5344CB8AC3E}">
        <p14:creationId xmlns:p14="http://schemas.microsoft.com/office/powerpoint/2010/main" val="3123889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 на первых этапах восприятия четко выделяются сочетания точек, образующие правильные геометрические фигуры или их фрагменты;</a:t>
            </a:r>
          </a:p>
          <a:p>
            <a:r>
              <a:rPr lang="ru-RU" dirty="0"/>
              <a:t>• внимание привлекается </a:t>
            </a:r>
            <a:r>
              <a:rPr lang="ru-RU" dirty="0" err="1"/>
              <a:t>пространственно</a:t>
            </a:r>
            <a:r>
              <a:rPr lang="ru-RU" dirty="0"/>
              <a:t> выделенными точками (вынесенными, </a:t>
            </a:r>
            <a:r>
              <a:rPr lang="ru-RU" dirty="0" err="1"/>
              <a:t>пространственно</a:t>
            </a:r>
            <a:r>
              <a:rPr lang="ru-RU" dirty="0"/>
              <a:t> отделенными от остальных);</a:t>
            </a:r>
          </a:p>
          <a:p>
            <a:r>
              <a:rPr lang="ru-RU" dirty="0"/>
              <a:t>• в первую очередь внимание акцентируется на близко расположенных и как бы связанных друг с другом элементах;</a:t>
            </a:r>
          </a:p>
          <a:p>
            <a:r>
              <a:rPr lang="ru-RU" dirty="0"/>
              <a:t>• из двух одинаковых предметов, тот, что расположен слева, будет восприниматься как более близкий, а тот, что справа, как более дальний;</a:t>
            </a:r>
          </a:p>
          <a:p>
            <a:endParaRPr lang="ru-RU" dirty="0"/>
          </a:p>
        </p:txBody>
      </p:sp>
    </p:spTree>
    <p:extLst>
      <p:ext uri="{BB962C8B-B14F-4D97-AF65-F5344CB8AC3E}">
        <p14:creationId xmlns:p14="http://schemas.microsoft.com/office/powerpoint/2010/main" val="174908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изображении людей или животных направление их взгляда задает направление движения глаз человека, изучающего иллюстрацию (такую же роль играет указывающий палец, рука, поворот головы, нацеливаемое оружие, двигающийся транспорт, действие, развивающееся в определенную сторону и т.д.);</a:t>
            </a:r>
          </a:p>
          <a:p>
            <a:r>
              <a:rPr lang="ru-RU" dirty="0"/>
              <a:t>• направление взгляда могут задавать специальные указывающие линии и стрелки;</a:t>
            </a:r>
          </a:p>
          <a:p>
            <a:r>
              <a:rPr lang="ru-RU" dirty="0"/>
              <a:t>• направление взгляда может быть также задано с помощью ряда последовательных фотографий или рисунков.</a:t>
            </a:r>
          </a:p>
          <a:p>
            <a:endParaRPr lang="ru-RU" dirty="0"/>
          </a:p>
        </p:txBody>
      </p:sp>
    </p:spTree>
    <p:extLst>
      <p:ext uri="{BB962C8B-B14F-4D97-AF65-F5344CB8AC3E}">
        <p14:creationId xmlns:p14="http://schemas.microsoft.com/office/powerpoint/2010/main" val="1046897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размещении ряда связанных друг с другом иллюстраций необходимо зрительно выделить главную из них. Это можно сделать путем значительного увеличения ее размера относительно других.</a:t>
            </a:r>
          </a:p>
          <a:p>
            <a:r>
              <a:rPr lang="ru-RU" dirty="0"/>
              <a:t>Сила воздействия ряда иллюстраций увеличивается, если их разместить таким образом, чтобы они касались друг друга. Если же фотографии или рисунки разбросаны по объявлению и разбиты текстом, их общая эффективность падает.</a:t>
            </a:r>
          </a:p>
          <a:p>
            <a:endParaRPr lang="ru-RU" dirty="0"/>
          </a:p>
        </p:txBody>
      </p:sp>
    </p:spTree>
    <p:extLst>
      <p:ext uri="{BB962C8B-B14F-4D97-AF65-F5344CB8AC3E}">
        <p14:creationId xmlns:p14="http://schemas.microsoft.com/office/powerpoint/2010/main" val="2800935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Естественно, иллюстрациям одного ряда своим внутренним движением следует «смотреть» друг на друга. Также отдельные фотографии или рисунки должны указывать на текст, а не прямо или в сторону от него.</a:t>
            </a:r>
          </a:p>
          <a:p>
            <a:r>
              <a:rPr lang="ru-RU" dirty="0"/>
              <a:t>Хотя направление движения взгляда человека можно задать и исключительно «механическими» стрелками, линиями и другими вспомогательными средствами, наиболее эффективны «мягко подталкивающие» средства – взгляд, движение, нацеливание и т.д.</a:t>
            </a:r>
          </a:p>
          <a:p>
            <a:endParaRPr lang="ru-RU" dirty="0"/>
          </a:p>
        </p:txBody>
      </p:sp>
    </p:spTree>
    <p:extLst>
      <p:ext uri="{BB962C8B-B14F-4D97-AF65-F5344CB8AC3E}">
        <p14:creationId xmlns:p14="http://schemas.microsoft.com/office/powerpoint/2010/main" val="31686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Направление </a:t>
            </a:r>
            <a:r>
              <a:rPr lang="ru-RU" b="1" dirty="0">
                <a:solidFill>
                  <a:srgbClr val="FF0000"/>
                </a:solidFill>
              </a:rPr>
              <a:t>движения взгляда задано изображением реки и плывущих героев: сверху вниз – к тексту</a:t>
            </a:r>
          </a:p>
        </p:txBody>
      </p:sp>
      <p:sp>
        <p:nvSpPr>
          <p:cNvPr id="3" name="Объект 2"/>
          <p:cNvSpPr>
            <a:spLocks noGrp="1"/>
          </p:cNvSpPr>
          <p:nvPr>
            <p:ph idx="1"/>
          </p:nvPr>
        </p:nvSpPr>
        <p:spPr/>
        <p:txBody>
          <a:bodyPr/>
          <a:lstStyle/>
          <a:p>
            <a:endParaRPr lang="ru-RU"/>
          </a:p>
        </p:txBody>
      </p:sp>
      <p:pic>
        <p:nvPicPr>
          <p:cNvPr id="9218" name="Picture 2" descr="http://www.telenir.net/delovaja_literatura/illyustrirovanie_reklamy/i_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2425" y="1414462"/>
            <a:ext cx="4344266" cy="535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88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solidFill>
                  <a:srgbClr val="FF0000"/>
                </a:solidFill>
              </a:rPr>
              <a:t>Направление </a:t>
            </a:r>
            <a:r>
              <a:rPr lang="ru-RU" sz="4000" dirty="0">
                <a:solidFill>
                  <a:srgbClr val="FF0000"/>
                </a:solidFill>
              </a:rPr>
              <a:t>восприятия задается поворотом головы персонажа-девочки, ее взглядом, движением птицы: снизу вверх, слева направо – от текста.</a:t>
            </a:r>
            <a:br>
              <a:rPr lang="ru-RU" sz="4000"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endParaRPr lang="ru-RU" dirty="0"/>
          </a:p>
        </p:txBody>
      </p:sp>
      <p:pic>
        <p:nvPicPr>
          <p:cNvPr id="10242" name="Picture 2" descr="http://www.telenir.net/delovaja_literatura/illyustrirovanie_reklamy/i_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774" y="1620044"/>
            <a:ext cx="3502026" cy="515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2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8091" y="800389"/>
            <a:ext cx="10515600" cy="4351338"/>
          </a:xfrm>
        </p:spPr>
        <p:txBody>
          <a:bodyPr/>
          <a:lstStyle/>
          <a:p>
            <a:pPr algn="just"/>
            <a:r>
              <a:rPr lang="ru-RU" dirty="0"/>
              <a:t>Работа над композицией </a:t>
            </a:r>
            <a:r>
              <a:rPr lang="ru-RU" dirty="0" smtClean="0"/>
              <a:t>ведется </a:t>
            </a:r>
            <a:r>
              <a:rPr lang="ru-RU" dirty="0"/>
              <a:t>с учетом особенностей человеческого восприятия визуальных элементов. </a:t>
            </a:r>
            <a:endParaRPr lang="ru-RU" dirty="0" smtClean="0"/>
          </a:p>
          <a:p>
            <a:pPr algn="just"/>
            <a:r>
              <a:rPr lang="ru-RU" dirty="0" smtClean="0"/>
              <a:t>Известно</a:t>
            </a:r>
            <a:r>
              <a:rPr lang="ru-RU" dirty="0"/>
              <a:t>, что люди «считывают» картинку не сразу, а поэтапно, последовательно. В первую очередь замечают </a:t>
            </a:r>
            <a:endParaRPr lang="ru-RU" dirty="0" smtClean="0"/>
          </a:p>
          <a:p>
            <a:pPr algn="just"/>
            <a:r>
              <a:rPr lang="ru-RU" b="1" dirty="0" smtClean="0">
                <a:solidFill>
                  <a:srgbClr val="FF0000"/>
                </a:solidFill>
              </a:rPr>
              <a:t>массу, </a:t>
            </a:r>
            <a:r>
              <a:rPr lang="ru-RU" b="1" dirty="0">
                <a:solidFill>
                  <a:srgbClr val="FF0000"/>
                </a:solidFill>
              </a:rPr>
              <a:t>затем оценивают пространство, перспективу, выделяют предметы и обращают внимание на фон. </a:t>
            </a:r>
            <a:endParaRPr lang="ru-RU" b="1" dirty="0" smtClean="0">
              <a:solidFill>
                <a:srgbClr val="FF0000"/>
              </a:solidFill>
            </a:endParaRPr>
          </a:p>
          <a:p>
            <a:pPr algn="just"/>
            <a:r>
              <a:rPr lang="ru-RU" dirty="0" smtClean="0"/>
              <a:t>На </a:t>
            </a:r>
            <a:r>
              <a:rPr lang="ru-RU" dirty="0"/>
              <a:t>втором этапе происходит грубое, приблизительное восприятие деталей, их различий.</a:t>
            </a:r>
          </a:p>
        </p:txBody>
      </p:sp>
    </p:spTree>
    <p:extLst>
      <p:ext uri="{BB962C8B-B14F-4D97-AF65-F5344CB8AC3E}">
        <p14:creationId xmlns:p14="http://schemas.microsoft.com/office/powerpoint/2010/main" val="3821798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Целостность</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Гармоничная композиция всегда производит впечатление единого целого. То есть все элементы должны быть связаны по смысловому и пространственному расположению. Каждому из них следует занимать площадь, пропорциональную его значению в иллюстрации как едином целом. Так же соответственно должны быть использованы цвет, форма, плотность объектов. Композиции следует быть разнообразной, но не пестрой. Все компоненты выстраиваются, исходя из единых подходов, принципов.</a:t>
            </a:r>
          </a:p>
        </p:txBody>
      </p:sp>
    </p:spTree>
    <p:extLst>
      <p:ext uri="{BB962C8B-B14F-4D97-AF65-F5344CB8AC3E}">
        <p14:creationId xmlns:p14="http://schemas.microsoft.com/office/powerpoint/2010/main" val="4245547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пользу создания цельного впечатления будет сохранение простоты композиции. В таком случае связи между элементами легко улавливаемы, сами объекты понятны, узнаваемы, а их количество не слишком велико. Ведь, чем больше предметов, тем сложнее управлять вниманием человека. В связи с этим лучше, если число одновременно воспринимаемых элементов или их групп не превышает семи.</a:t>
            </a:r>
          </a:p>
        </p:txBody>
      </p:sp>
    </p:spTree>
    <p:extLst>
      <p:ext uri="{BB962C8B-B14F-4D97-AF65-F5344CB8AC3E}">
        <p14:creationId xmlns:p14="http://schemas.microsoft.com/office/powerpoint/2010/main" val="1337782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Все, связанные между собой визуальные массивы, отделяются одинаковым пространством, равным расстоянию между колонками основного текста. Такой промежуток будет между иллюстрацией и заголовком, между иллюстрациями, между заголовком и основным текстом. Расстояние, отделяющее несвязанные друг с другом элементы, должно быть в два раза больше.</a:t>
            </a:r>
          </a:p>
        </p:txBody>
      </p:sp>
    </p:spTree>
    <p:extLst>
      <p:ext uri="{BB962C8B-B14F-4D97-AF65-F5344CB8AC3E}">
        <p14:creationId xmlns:p14="http://schemas.microsoft.com/office/powerpoint/2010/main" val="402342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Угловым размерам композиции не следует превышать тридцати градусов, иначе зрительное восприятие будет затруднено. Естественной для нормального человека ориентацией изображения является то, к которому он привык. И не стоило бы этому вопросу уделять особое внимание, если бы не «трюки», «суперидеи» некоторых «творцов», которые, стремясь привлечь внимание потребителей, укладывают изображение набок или вообще переворачивают «ногами кверху».</a:t>
            </a:r>
          </a:p>
        </p:txBody>
      </p:sp>
    </p:spTree>
    <p:extLst>
      <p:ext uri="{BB962C8B-B14F-4D97-AF65-F5344CB8AC3E}">
        <p14:creationId xmlns:p14="http://schemas.microsoft.com/office/powerpoint/2010/main" val="3452283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Существует такое </a:t>
            </a:r>
            <a:r>
              <a:rPr lang="ru-RU" dirty="0" err="1" smtClean="0"/>
              <a:t>поверие</a:t>
            </a:r>
            <a:r>
              <a:rPr lang="ru-RU" dirty="0" smtClean="0"/>
              <a:t> у некоторых, особенно начинающих дизайнеров: человек </a:t>
            </a:r>
            <a:r>
              <a:rPr lang="ru-RU" dirty="0"/>
              <a:t>увидит что-то необычное, заинтересуется и прочитает всю рекламу. Но они забывают, что современный потребитель пресыщен рекламой и не будет специально напрягаться, подстраиваться таким образом, чтобы разглядывать, изучать нечто непонятное. То есть если человек не понял с первого взгляда, относится это предложение к нему или нет, то он просто перейдет взглядом к следующей информации.</a:t>
            </a:r>
          </a:p>
        </p:txBody>
      </p:sp>
    </p:spTree>
    <p:extLst>
      <p:ext uri="{BB962C8B-B14F-4D97-AF65-F5344CB8AC3E}">
        <p14:creationId xmlns:p14="http://schemas.microsoft.com/office/powerpoint/2010/main" val="787965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использовании ряда иллюстраций зрительную целостность можно обеспечить, частично перекрыв основную иллюстрацию второстепенной</a:t>
            </a:r>
            <a:r>
              <a:rPr lang="ru-RU" dirty="0" smtClean="0"/>
              <a:t>.</a:t>
            </a:r>
          </a:p>
          <a:p>
            <a:r>
              <a:rPr lang="ru-RU" dirty="0"/>
              <a:t>Самое простое и надежное средство достижения видимой целостности – заключение визуальной информации в рамку. В таком случае изображаемые объекты не «расползаются» по объявлению, а воспринимаются как единое целое.</a:t>
            </a:r>
          </a:p>
        </p:txBody>
      </p:sp>
    </p:spTree>
    <p:extLst>
      <p:ext uri="{BB962C8B-B14F-4D97-AF65-F5344CB8AC3E}">
        <p14:creationId xmlns:p14="http://schemas.microsoft.com/office/powerpoint/2010/main" val="1928877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solidFill>
                  <a:srgbClr val="FF0000"/>
                </a:solidFill>
              </a:rPr>
              <a:t>П</a:t>
            </a:r>
            <a:r>
              <a:rPr lang="ru-RU" sz="3600" dirty="0" smtClean="0">
                <a:solidFill>
                  <a:srgbClr val="FF0000"/>
                </a:solidFill>
              </a:rPr>
              <a:t>ример </a:t>
            </a:r>
            <a:r>
              <a:rPr lang="ru-RU" sz="3600" dirty="0">
                <a:solidFill>
                  <a:srgbClr val="FF0000"/>
                </a:solidFill>
              </a:rPr>
              <a:t>разделения информации с помощью непрерывных линий. В результате, объявление распадается на четыре самостоятельных визуальных объекта.</a:t>
            </a:r>
          </a:p>
        </p:txBody>
      </p:sp>
      <p:sp>
        <p:nvSpPr>
          <p:cNvPr id="3" name="Объект 2"/>
          <p:cNvSpPr>
            <a:spLocks noGrp="1"/>
          </p:cNvSpPr>
          <p:nvPr>
            <p:ph idx="1"/>
          </p:nvPr>
        </p:nvSpPr>
        <p:spPr/>
        <p:txBody>
          <a:bodyPr/>
          <a:lstStyle/>
          <a:p>
            <a:endParaRPr lang="ru-RU"/>
          </a:p>
        </p:txBody>
      </p:sp>
      <p:pic>
        <p:nvPicPr>
          <p:cNvPr id="11266" name="Picture 2" descr="http://www.telenir.net/delovaja_literatura/illyustrirovanie_reklamy/i_1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2097521"/>
            <a:ext cx="10695119" cy="297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885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Средства гармонизации</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Для того чтобы соблюсти все принципы построения эффективной композиции, необходимо грамотно распорядиться средствами гармонизации, организующими все элементы иллюстрации. К таким средствам относятся:</a:t>
            </a:r>
          </a:p>
          <a:p>
            <a:r>
              <a:rPr lang="ru-RU" dirty="0"/>
              <a:t>• симметрия и асимметрия;</a:t>
            </a:r>
          </a:p>
          <a:p>
            <a:r>
              <a:rPr lang="ru-RU" dirty="0"/>
              <a:t>• пропорция;</a:t>
            </a:r>
          </a:p>
          <a:p>
            <a:r>
              <a:rPr lang="ru-RU" dirty="0"/>
              <a:t>• ритм;</a:t>
            </a:r>
          </a:p>
          <a:p>
            <a:r>
              <a:rPr lang="ru-RU" dirty="0"/>
              <a:t>• динамика и статика;</a:t>
            </a:r>
          </a:p>
          <a:p>
            <a:r>
              <a:rPr lang="ru-RU" dirty="0"/>
              <a:t>• контраст и нюанс.</a:t>
            </a:r>
          </a:p>
          <a:p>
            <a:endParaRPr lang="ru-RU" dirty="0"/>
          </a:p>
        </p:txBody>
      </p:sp>
    </p:spTree>
    <p:extLst>
      <p:ext uri="{BB962C8B-B14F-4D97-AF65-F5344CB8AC3E}">
        <p14:creationId xmlns:p14="http://schemas.microsoft.com/office/powerpoint/2010/main" val="2907145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Симметрия и асимметрия</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Симметрия предполагает расположение всех равных элементов на равном расстоянии относительно оси, проходящей через центр иллюстрации, иногда – относительно точки. Такой подход в определенной степени упорядочивает массив визуальных элементов. В результате, они воспринимаются человеком легче и быстрее (об этом уже немного говорилось чуть выше в разделе «сбалансированность»).</a:t>
            </a:r>
          </a:p>
        </p:txBody>
      </p:sp>
    </p:spTree>
    <p:extLst>
      <p:ext uri="{BB962C8B-B14F-4D97-AF65-F5344CB8AC3E}">
        <p14:creationId xmlns:p14="http://schemas.microsoft.com/office/powerpoint/2010/main" val="4172076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Асимметрия уравновешивает неравные элементы за счет соответственного пропорционального уменьшения или увеличения расстояния до центральной оси или точки.</a:t>
            </a:r>
          </a:p>
          <a:p>
            <a:r>
              <a:rPr lang="ru-RU" dirty="0"/>
              <a:t>В силу своей простоты, наиболее часто в рекламе используется симметрия. С ее помощью строится традиционный формальный баланс. К симметрии прибегают при построении неформального баланса в тех случаях, когда необходимо подчеркнуть подвижность, динамику.</a:t>
            </a:r>
          </a:p>
          <a:p>
            <a:endParaRPr lang="ru-RU" dirty="0"/>
          </a:p>
        </p:txBody>
      </p:sp>
    </p:spTree>
    <p:extLst>
      <p:ext uri="{BB962C8B-B14F-4D97-AF65-F5344CB8AC3E}">
        <p14:creationId xmlns:p14="http://schemas.microsoft.com/office/powerpoint/2010/main" val="19820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4182" y="282785"/>
            <a:ext cx="10515600" cy="4351338"/>
          </a:xfrm>
        </p:spPr>
        <p:txBody>
          <a:bodyPr>
            <a:normAutofit/>
          </a:bodyPr>
          <a:lstStyle/>
          <a:p>
            <a:pPr algn="just"/>
            <a:r>
              <a:rPr lang="ru-RU" sz="3600" dirty="0" smtClean="0">
                <a:solidFill>
                  <a:schemeClr val="accent1">
                    <a:lumMod val="75000"/>
                  </a:schemeClr>
                </a:solidFill>
              </a:rPr>
              <a:t>Рекламная </a:t>
            </a:r>
            <a:r>
              <a:rPr lang="ru-RU" sz="3600" dirty="0">
                <a:solidFill>
                  <a:schemeClr val="accent1">
                    <a:lumMod val="75000"/>
                  </a:schemeClr>
                </a:solidFill>
              </a:rPr>
              <a:t>композиция представляет собой совокупность дизайнерских и текстовых элементов, расположенных согласно правилам дизайна, формирующим единое композиционное пространство.</a:t>
            </a:r>
          </a:p>
        </p:txBody>
      </p:sp>
      <p:sp>
        <p:nvSpPr>
          <p:cNvPr id="4" name="Управляющая кнопка: в конец 3">
            <a:hlinkClick r:id="" action="ppaction://hlinkshowjump?jump=lastslide" highlightClick="1"/>
          </p:cNvPr>
          <p:cNvSpPr/>
          <p:nvPr/>
        </p:nvSpPr>
        <p:spPr>
          <a:xfrm>
            <a:off x="11069782" y="6176963"/>
            <a:ext cx="554182" cy="36238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stretch>
            <a:fillRect/>
          </a:stretch>
        </p:blipFill>
        <p:spPr>
          <a:xfrm>
            <a:off x="933561" y="3072564"/>
            <a:ext cx="2431921" cy="3466781"/>
          </a:xfrm>
          <a:prstGeom prst="rect">
            <a:avLst/>
          </a:prstGeom>
        </p:spPr>
      </p:pic>
      <p:pic>
        <p:nvPicPr>
          <p:cNvPr id="7" name="Рисунок 6"/>
          <p:cNvPicPr>
            <a:picLocks noChangeAspect="1"/>
          </p:cNvPicPr>
          <p:nvPr/>
        </p:nvPicPr>
        <p:blipFill>
          <a:blip r:embed="rId3" cstate="print"/>
          <a:stretch>
            <a:fillRect/>
          </a:stretch>
        </p:blipFill>
        <p:spPr>
          <a:xfrm>
            <a:off x="3948545" y="2728901"/>
            <a:ext cx="2687196" cy="3810444"/>
          </a:xfrm>
          <a:prstGeom prst="rect">
            <a:avLst/>
          </a:prstGeom>
        </p:spPr>
      </p:pic>
      <p:pic>
        <p:nvPicPr>
          <p:cNvPr id="1028"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804" y="2728901"/>
            <a:ext cx="2663060" cy="38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509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Асимметрия всегда сморится интереснее симметрии. Следует иметь в виду также, что симметричные изображения воспринимаются и запоминаются хуже, чем асимметричные.</a:t>
            </a:r>
          </a:p>
          <a:p>
            <a:r>
              <a:rPr lang="ru-RU" dirty="0"/>
              <a:t>В рамках одной композиции может быть несколько осей симметрии. Такой подход значительно усиливает ощущение динамики.</a:t>
            </a:r>
          </a:p>
          <a:p>
            <a:endParaRPr lang="ru-RU" dirty="0"/>
          </a:p>
        </p:txBody>
      </p:sp>
    </p:spTree>
    <p:extLst>
      <p:ext uri="{BB962C8B-B14F-4D97-AF65-F5344CB8AC3E}">
        <p14:creationId xmlns:p14="http://schemas.microsoft.com/office/powerpoint/2010/main" val="2843373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FF0000"/>
                </a:solidFill>
              </a:rPr>
              <a:t>объявление, в котором при расположении визуальных элементов использована </a:t>
            </a:r>
            <a:r>
              <a:rPr lang="ru-RU" b="1" dirty="0" smtClean="0">
                <a:solidFill>
                  <a:srgbClr val="FF0000"/>
                </a:solidFill>
              </a:rPr>
              <a:t>симметрия</a:t>
            </a:r>
            <a:endParaRPr lang="ru-RU" b="1" dirty="0">
              <a:solidFill>
                <a:srgbClr val="FF0000"/>
              </a:solidFill>
            </a:endParaRPr>
          </a:p>
        </p:txBody>
      </p:sp>
      <p:sp>
        <p:nvSpPr>
          <p:cNvPr id="3" name="Объект 2"/>
          <p:cNvSpPr>
            <a:spLocks noGrp="1"/>
          </p:cNvSpPr>
          <p:nvPr>
            <p:ph idx="1"/>
          </p:nvPr>
        </p:nvSpPr>
        <p:spPr/>
        <p:txBody>
          <a:bodyPr/>
          <a:lstStyle/>
          <a:p>
            <a:endParaRPr lang="ru-RU"/>
          </a:p>
        </p:txBody>
      </p:sp>
      <p:pic>
        <p:nvPicPr>
          <p:cNvPr id="12290" name="Picture 2" descr="http://www.telenir.net/delovaja_literatura/illyustrirovanie_reklamy/i_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5625"/>
            <a:ext cx="8568388" cy="493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48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Пропорция</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Гармоничность композиции во многом зависит от соотношений размеров самих визуальных элементов и общей площади, которую они занимают.</a:t>
            </a:r>
          </a:p>
          <a:p>
            <a:r>
              <a:rPr lang="ru-RU" dirty="0"/>
              <a:t>Пропорциональные объекты кажутся человеку более привлекательными, чем непропорциональные. Так уж устроено его восприятие, которое формировалось в процессе длительной практической деятельности.</a:t>
            </a:r>
          </a:p>
          <a:p>
            <a:endParaRPr lang="ru-RU" dirty="0"/>
          </a:p>
        </p:txBody>
      </p:sp>
    </p:spTree>
    <p:extLst>
      <p:ext uri="{BB962C8B-B14F-4D97-AF65-F5344CB8AC3E}">
        <p14:creationId xmlns:p14="http://schemas.microsoft.com/office/powerpoint/2010/main" val="2994342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Добиться горизонтальной пропорции несложно. Следует выстроить объект таким образом, чтобы вертикальная линия, проведенная по его центру, делила все целое на две симметричные части. В таком случае будет достигнуто зрительное равновесие частей.</a:t>
            </a:r>
          </a:p>
        </p:txBody>
      </p:sp>
      <p:pic>
        <p:nvPicPr>
          <p:cNvPr id="13314" name="Picture 2" descr="http://www.telenir.net/delovaja_literatura/illyustrirovanie_reklamy/i_1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957" y="4001294"/>
            <a:ext cx="6905676" cy="246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63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 горизонтальном делении объекта получить впечатление пропорциональности значительно сложнее. Дело в том, что если просто провести горизонтальную линию через середину, то человеческий глаз не воспримет получившуюся конструкцию как уравновешенную. Верхняя часть будет казаться больше нижней.</a:t>
            </a:r>
          </a:p>
        </p:txBody>
      </p:sp>
      <p:pic>
        <p:nvPicPr>
          <p:cNvPr id="14338" name="Picture 2" descr="http://www.telenir.net/delovaja_literatura/illyustrirovanie_reklamy/i_1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393" y="3903084"/>
            <a:ext cx="6639341" cy="270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370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Ощущение пропорциональности возникает тогда, когда прямая линия симметрично делит его высоту на две неравные части, согласно закона «золотого сечения» . Он был открыт еще Леонардо да Винчи и применяется сегодня повсеместно. Его суть заключается в том, что прямая линия определенной длины делится таким образом, что меньший отрезок относится к большому так, как большой – ко всей прямой. Например, 3:5 и 5:8.</a:t>
            </a:r>
          </a:p>
        </p:txBody>
      </p:sp>
    </p:spTree>
    <p:extLst>
      <p:ext uri="{BB962C8B-B14F-4D97-AF65-F5344CB8AC3E}">
        <p14:creationId xmlns:p14="http://schemas.microsoft.com/office/powerpoint/2010/main" val="150960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На практике можно пользоваться коэффициентом «золотого сечения» – 0,61803398 или, в грубой форме, 0,6 (а также 60%). То есть если имеется верхняя часть размером в 5 см, то пропорциональная нижняя должна быть около 8 см (5+5 ? 0,6).</a:t>
            </a:r>
          </a:p>
          <a:p>
            <a:r>
              <a:rPr lang="ru-RU" dirty="0"/>
              <a:t>При построении прямоугольников (как уже говорилось в главе «Форма») пропорциональной будет фигура, в которой высота приблизительно на 60% больше основания. Например, основание – 4 см, высота – 6,4 см</a:t>
            </a:r>
            <a:r>
              <a:rPr lang="ru-RU" dirty="0" smtClean="0"/>
              <a:t>.</a:t>
            </a:r>
          </a:p>
          <a:p>
            <a:r>
              <a:rPr lang="ru-RU" dirty="0"/>
              <a:t>Применение «золотого сечения» важно при построении как каждого визуального элемента, так и всей композиции в целом.</a:t>
            </a:r>
          </a:p>
          <a:p>
            <a:endParaRPr lang="ru-RU" dirty="0"/>
          </a:p>
        </p:txBody>
      </p:sp>
    </p:spTree>
    <p:extLst>
      <p:ext uri="{BB962C8B-B14F-4D97-AF65-F5344CB8AC3E}">
        <p14:creationId xmlns:p14="http://schemas.microsoft.com/office/powerpoint/2010/main" val="3949650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Ритм</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Гармоничная композиция подразумевает наличие ритмической организации визуальных элементов. В таком случае, во-первых, взгляд человека движется по иллюстрации логично: сначала замечает основной объект, затем анализирует дополнительную, вспомогательную информацию. Отсюда очевидно, что все элементы должны быть подчинены главному, иметь соответственную по значимости «массивность», которая становится тем меньше, чем больше удаляется взгляд от тематического центра.</a:t>
            </a:r>
          </a:p>
        </p:txBody>
      </p:sp>
    </p:spTree>
    <p:extLst>
      <p:ext uri="{BB962C8B-B14F-4D97-AF65-F5344CB8AC3E}">
        <p14:creationId xmlns:p14="http://schemas.microsoft.com/office/powerpoint/2010/main" val="2564659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Во-вторых, восприятие информации облегчается с помощью периодических повторов определенных деталей или их вариаций. Наилучший эффект достигается, когда повторяемые элементы, с одной стороны, не слишком похожи друг на друга, а, с другой, не слишком отличаются по величине, форме и др.</a:t>
            </a:r>
          </a:p>
        </p:txBody>
      </p:sp>
    </p:spTree>
    <p:extLst>
      <p:ext uri="{BB962C8B-B14F-4D97-AF65-F5344CB8AC3E}">
        <p14:creationId xmlns:p14="http://schemas.microsoft.com/office/powerpoint/2010/main" val="4046430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основе ритмической организации лежит использование определенных элементов: штрих, пятно, линия, знак, цвет, контур, изображение товара и т.д. Зрительный акцент придается их повторением, а также использованием последовательных изменений в стиле, форме, размере, насыщенности, структуре, цветовой гамме и т.д.</a:t>
            </a:r>
          </a:p>
        </p:txBody>
      </p:sp>
    </p:spTree>
    <p:extLst>
      <p:ext uri="{BB962C8B-B14F-4D97-AF65-F5344CB8AC3E}">
        <p14:creationId xmlns:p14="http://schemas.microsoft.com/office/powerpoint/2010/main" val="339075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515600" cy="1325563"/>
          </a:xfrm>
        </p:spPr>
        <p:txBody>
          <a:bodyPr>
            <a:normAutofit fontScale="90000"/>
          </a:bodyPr>
          <a:lstStyle/>
          <a:p>
            <a:r>
              <a:rPr lang="ru-RU" b="1" dirty="0">
                <a:solidFill>
                  <a:srgbClr val="FF0000"/>
                </a:solidFill>
              </a:rPr>
              <a:t>Визуальное </a:t>
            </a:r>
            <a:r>
              <a:rPr lang="ru-RU" b="1" dirty="0" smtClean="0">
                <a:solidFill>
                  <a:srgbClr val="FF0000"/>
                </a:solidFill>
              </a:rPr>
              <a:t>представление </a:t>
            </a:r>
            <a:r>
              <a:rPr lang="ru-RU" b="1" dirty="0">
                <a:solidFill>
                  <a:srgbClr val="FF0000"/>
                </a:solidFill>
              </a:rPr>
              <a:t>подразумевает:</a:t>
            </a:r>
          </a:p>
        </p:txBody>
      </p:sp>
      <p:sp>
        <p:nvSpPr>
          <p:cNvPr id="3" name="Объект 2"/>
          <p:cNvSpPr>
            <a:spLocks noGrp="1"/>
          </p:cNvSpPr>
          <p:nvPr>
            <p:ph idx="1"/>
          </p:nvPr>
        </p:nvSpPr>
        <p:spPr>
          <a:xfrm>
            <a:off x="4502446" y="1201198"/>
            <a:ext cx="6851354" cy="5315716"/>
          </a:xfrm>
        </p:spPr>
        <p:txBody>
          <a:bodyPr>
            <a:normAutofit lnSpcReduction="10000"/>
          </a:bodyPr>
          <a:lstStyle/>
          <a:p>
            <a:pPr algn="just"/>
            <a:r>
              <a:rPr lang="ru-RU" dirty="0"/>
              <a:t>расположение частей текста относительно друг друга; </a:t>
            </a:r>
            <a:endParaRPr lang="ru-RU" dirty="0" smtClean="0"/>
          </a:p>
          <a:p>
            <a:pPr algn="just"/>
            <a:r>
              <a:rPr lang="ru-RU" dirty="0" smtClean="0"/>
              <a:t>тип </a:t>
            </a:r>
            <a:r>
              <a:rPr lang="ru-RU" dirty="0"/>
              <a:t>и размер шрифта; </a:t>
            </a:r>
            <a:endParaRPr lang="ru-RU" dirty="0" smtClean="0"/>
          </a:p>
          <a:p>
            <a:pPr algn="just"/>
            <a:r>
              <a:rPr lang="ru-RU" dirty="0" smtClean="0"/>
              <a:t>иллюстрации </a:t>
            </a:r>
            <a:r>
              <a:rPr lang="ru-RU" dirty="0"/>
              <a:t>и их оптимальное расположение; </a:t>
            </a:r>
            <a:endParaRPr lang="ru-RU" dirty="0" smtClean="0"/>
          </a:p>
          <a:p>
            <a:pPr algn="just"/>
            <a:r>
              <a:rPr lang="ru-RU" dirty="0" smtClean="0"/>
              <a:t>единый </a:t>
            </a:r>
            <a:r>
              <a:rPr lang="ru-RU" dirty="0"/>
              <a:t>стиль; </a:t>
            </a:r>
            <a:endParaRPr lang="ru-RU" dirty="0" smtClean="0"/>
          </a:p>
          <a:p>
            <a:pPr algn="just"/>
            <a:r>
              <a:rPr lang="ru-RU" dirty="0" smtClean="0"/>
              <a:t>цветовые </a:t>
            </a:r>
            <a:r>
              <a:rPr lang="ru-RU" dirty="0"/>
              <a:t>сочетания; </a:t>
            </a:r>
            <a:endParaRPr lang="ru-RU" dirty="0" smtClean="0"/>
          </a:p>
          <a:p>
            <a:pPr algn="just"/>
            <a:r>
              <a:rPr lang="ru-RU" dirty="0" smtClean="0"/>
              <a:t>соотношение </a:t>
            </a:r>
            <a:r>
              <a:rPr lang="ru-RU" dirty="0"/>
              <a:t>элементов по расположению, размеру, пропорции. </a:t>
            </a:r>
            <a:endParaRPr lang="ru-RU" dirty="0" smtClean="0"/>
          </a:p>
          <a:p>
            <a:pPr algn="just"/>
            <a:r>
              <a:rPr lang="ru-RU" dirty="0" smtClean="0"/>
              <a:t>Композиция </a:t>
            </a:r>
            <a:r>
              <a:rPr lang="ru-RU" dirty="0"/>
              <a:t>в данном случае есть упорядочение всех частей рекламного объявления. </a:t>
            </a:r>
          </a:p>
          <a:p>
            <a:endParaRPr lang="ru-RU" dirty="0"/>
          </a:p>
        </p:txBody>
      </p:sp>
      <p:pic>
        <p:nvPicPr>
          <p:cNvPr id="2050" name="Picture 2" descr="Агитационные плакаты промышленных и сельскохозяйственных предприятий ССС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201198"/>
            <a:ext cx="3664247" cy="560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232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Динамика и статика</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Динамика композиции достигается, в первую очередь, асимметричным построением частей и элементов. Статичность – классической симметрией. Однако даже симметричную композицию значительно оживит ритмическая организация, а также динамика самих элементов.</a:t>
            </a:r>
          </a:p>
        </p:txBody>
      </p:sp>
    </p:spTree>
    <p:extLst>
      <p:ext uri="{BB962C8B-B14F-4D97-AF65-F5344CB8AC3E}">
        <p14:creationId xmlns:p14="http://schemas.microsoft.com/office/powerpoint/2010/main" val="1855670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Важное значение имеет ориентация основных линий. Так, вертикаль, при отсутствии членений, воспринимается как нечто легкое, устремленное ввысь, нестабильное. Если она имеет утолщения в нижней части или стоит на горизонтальном основании, то кажется более устойчивой.</a:t>
            </a:r>
          </a:p>
          <a:p>
            <a:r>
              <a:rPr lang="ru-RU" dirty="0"/>
              <a:t>Вертикальные линии, применяемые ограниченно, производят впечатление солидности и прочности. Употребленные же сверх меры, ассоциируются с чем-то застывшим, формальным.</a:t>
            </a:r>
          </a:p>
          <a:p>
            <a:endParaRPr lang="ru-RU" dirty="0"/>
          </a:p>
        </p:txBody>
      </p:sp>
    </p:spTree>
    <p:extLst>
      <p:ext uri="{BB962C8B-B14F-4D97-AF65-F5344CB8AC3E}">
        <p14:creationId xmlns:p14="http://schemas.microsoft.com/office/powerpoint/2010/main" val="3822633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Горизонтальные линии производят впечатление покоя, стабильности, надежности. Их преобладание производит впечатление неповоротливости, неуклюжести. Горизонтальная композиция, как правило, выглядит более основательной, тяжеловесной, чем вертикальная.</a:t>
            </a:r>
          </a:p>
          <a:p>
            <a:r>
              <a:rPr lang="ru-RU" dirty="0"/>
              <a:t>Диагональные линии всегда полны жизни и движения.</a:t>
            </a:r>
          </a:p>
          <a:p>
            <a:endParaRPr lang="ru-RU" dirty="0"/>
          </a:p>
        </p:txBody>
      </p:sp>
    </p:spTree>
    <p:extLst>
      <p:ext uri="{BB962C8B-B14F-4D97-AF65-F5344CB8AC3E}">
        <p14:creationId xmlns:p14="http://schemas.microsoft.com/office/powerpoint/2010/main" val="2327180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В  целом композиция, построенная на четких горизонталях и вертикалях, тяготеет к</a:t>
            </a:r>
          </a:p>
        </p:txBody>
      </p:sp>
      <p:sp>
        <p:nvSpPr>
          <p:cNvPr id="3" name="Объект 2"/>
          <p:cNvSpPr>
            <a:spLocks noGrp="1"/>
          </p:cNvSpPr>
          <p:nvPr>
            <p:ph idx="1"/>
          </p:nvPr>
        </p:nvSpPr>
        <p:spPr/>
        <p:txBody>
          <a:bodyPr/>
          <a:lstStyle/>
          <a:p>
            <a:r>
              <a:rPr lang="ru-RU" dirty="0" smtClean="0"/>
              <a:t>устойчивости</a:t>
            </a:r>
            <a:r>
              <a:rPr lang="ru-RU" dirty="0"/>
              <a:t>, статичности, торжественности. Для достижения же ощутимой динамичности используется организация визуальных частей относительно ведущей диагонали рекламы: из левого верхнего угла – в правый нижний.</a:t>
            </a:r>
          </a:p>
          <a:p>
            <a:r>
              <a:rPr lang="ru-RU" dirty="0"/>
              <a:t>Прямые линии обычно ассоциируются с ясностью, солидностью, изогнутые – с изяществом, плавностью, непринужденностью, мягкостью. Зигзаг передает впечатление резкого изменения, концентрации силы, быстрого высвобождения энергии.</a:t>
            </a:r>
          </a:p>
          <a:p>
            <a:endParaRPr lang="ru-RU" dirty="0"/>
          </a:p>
        </p:txBody>
      </p:sp>
    </p:spTree>
    <p:extLst>
      <p:ext uri="{BB962C8B-B14F-4D97-AF65-F5344CB8AC3E}">
        <p14:creationId xmlns:p14="http://schemas.microsoft.com/office/powerpoint/2010/main" val="146150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Толщина линий может подчеркивать в изображаемом объекте тонкость, мягкость, прочность, тяжесть и т.д. Можно сказать, что, в общем, символика отражения формы соответствует реальным ощущениям.</a:t>
            </a:r>
          </a:p>
          <a:p>
            <a:r>
              <a:rPr lang="ru-RU" dirty="0"/>
              <a:t>При применении тонких линий, светлых оттенков важно помнить, что во время печати они легко могут пропасть или смазаться из-за несовершенства технологии, используемой в типографиях.</a:t>
            </a:r>
          </a:p>
          <a:p>
            <a:endParaRPr lang="ru-RU" dirty="0"/>
          </a:p>
        </p:txBody>
      </p:sp>
    </p:spTree>
    <p:extLst>
      <p:ext uri="{BB962C8B-B14F-4D97-AF65-F5344CB8AC3E}">
        <p14:creationId xmlns:p14="http://schemas.microsoft.com/office/powerpoint/2010/main" val="1001221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9655" y="481734"/>
            <a:ext cx="10515600" cy="4351338"/>
          </a:xfrm>
        </p:spPr>
        <p:txBody>
          <a:bodyPr/>
          <a:lstStyle/>
          <a:p>
            <a:r>
              <a:rPr lang="ru-RU" dirty="0"/>
              <a:t>объявление, в котором с помощью диагональных линий создается ощущение движения (эффект был бы выше, если бы движение направлялось из левого верхнего угла в правый нижний).</a:t>
            </a:r>
          </a:p>
        </p:txBody>
      </p:sp>
      <p:pic>
        <p:nvPicPr>
          <p:cNvPr id="15362" name="Picture 2" descr="http://www.telenir.net/delovaja_literatura/illyustrirovanie_reklamy/i_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448" y="1845324"/>
            <a:ext cx="36099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75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Контраст и нюанс</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dirty="0"/>
              <a:t>Сила привлечения внимания к чему-либо во многом зависит от степени отличия получаемого впечатления от впечатлений предыдущих или последующих. Контраст может выделить конкретное объявление среди других предложений, отдельные элементы композиции – на фоне остальных.</a:t>
            </a:r>
          </a:p>
          <a:p>
            <a:r>
              <a:rPr lang="ru-RU" dirty="0"/>
              <a:t>Для того, чтобы получить контрастное впечатление, необходимо кардинально изменить меру проявления признака. Например, сменить черный цвет на белый, большой размер на малый, плотную структуру на рыхлую и т.д.</a:t>
            </a:r>
          </a:p>
          <a:p>
            <a:endParaRPr lang="ru-RU" dirty="0"/>
          </a:p>
        </p:txBody>
      </p:sp>
    </p:spTree>
    <p:extLst>
      <p:ext uri="{BB962C8B-B14F-4D97-AF65-F5344CB8AC3E}">
        <p14:creationId xmlns:p14="http://schemas.microsoft.com/office/powerpoint/2010/main" val="2023633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Удачным применение контраста окажется тогда, когда требующий выделения элемент будет замечаться взглядом в первую очередь.</a:t>
            </a:r>
          </a:p>
          <a:p>
            <a:r>
              <a:rPr lang="ru-RU" dirty="0"/>
              <a:t>Одним из наиболее простых и эффективных подходов является использование большого размера. Человек всегда прежде всего смотрит на крупные объекты[9]. Поэтому будет эффективно представлять необходимый предмет крупным планом на фоне более мелких элементов. В таком случае объект получит необходимое внимание не только к себе собственно, но и к своим отдельным деталям. Например, у представленного крупным планом человека можно разглядеть прическу, цвет глаз, выражение лица и т.д.</a:t>
            </a:r>
          </a:p>
          <a:p>
            <a:endParaRPr lang="ru-RU" dirty="0"/>
          </a:p>
        </p:txBody>
      </p:sp>
    </p:spTree>
    <p:extLst>
      <p:ext uri="{BB962C8B-B14F-4D97-AF65-F5344CB8AC3E}">
        <p14:creationId xmlns:p14="http://schemas.microsoft.com/office/powerpoint/2010/main" val="1616833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t>Контраст размеров позволяет разделять текстовые части. Крупный шрифт выделяет главное – заголовок – на фоне основного массива более мелких букв.</a:t>
            </a:r>
          </a:p>
          <a:p>
            <a:pPr algn="just"/>
            <a:r>
              <a:rPr lang="ru-RU" dirty="0"/>
              <a:t>Часто используется цветовой контраст – объект одного цвета на фоне другого однотонного или полученного в результате зрительного смешения нескольких. Таким образом могут быть выделены и собственно иллюстрации, и текстовые части. Например, заголовок – одного цвета, основной текст – другого.</a:t>
            </a:r>
          </a:p>
          <a:p>
            <a:endParaRPr lang="ru-RU" dirty="0"/>
          </a:p>
        </p:txBody>
      </p:sp>
    </p:spTree>
    <p:extLst>
      <p:ext uri="{BB962C8B-B14F-4D97-AF65-F5344CB8AC3E}">
        <p14:creationId xmlns:p14="http://schemas.microsoft.com/office/powerpoint/2010/main" val="4013824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t>Наибольшее распространение, видимо, в силу простоты, получили цветовые контрасты, основанные на «воздухе» и на «выворотке» . В первом случае визуальные элементы «обрамляются» информационной пустотой, и человеческий глаз просто вынужден смотреть туда, куда нужно создателю рекламы.</a:t>
            </a:r>
          </a:p>
        </p:txBody>
      </p:sp>
    </p:spTree>
    <p:extLst>
      <p:ext uri="{BB962C8B-B14F-4D97-AF65-F5344CB8AC3E}">
        <p14:creationId xmlns:p14="http://schemas.microsoft.com/office/powerpoint/2010/main" val="212857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t>Началом анализа служит выделение и определение изобразительного поля как ограниченной поверхности, плоскости, где располагается изображение. Этим полем может служить лист </a:t>
            </a:r>
            <a:r>
              <a:rPr lang="ru-RU" u="sng" dirty="0">
                <a:hlinkClick r:id="rId2"/>
              </a:rPr>
              <a:t>бумаги</a:t>
            </a:r>
            <a:r>
              <a:rPr lang="ru-RU" dirty="0"/>
              <a:t> или </a:t>
            </a:r>
            <a:r>
              <a:rPr lang="ru-RU" u="sng" dirty="0">
                <a:solidFill>
                  <a:schemeClr val="accent1">
                    <a:lumMod val="75000"/>
                  </a:schemeClr>
                </a:solidFill>
              </a:rPr>
              <a:t>холст</a:t>
            </a:r>
            <a:r>
              <a:rPr lang="ru-RU" dirty="0"/>
              <a:t> определенного размера и формата, или пространство стены, или </a:t>
            </a:r>
            <a:r>
              <a:rPr lang="ru-RU" u="sng" dirty="0">
                <a:solidFill>
                  <a:schemeClr val="accent1">
                    <a:lumMod val="75000"/>
                  </a:schemeClr>
                </a:solidFill>
              </a:rPr>
              <a:t>поверхность</a:t>
            </a:r>
            <a:r>
              <a:rPr lang="ru-RU" dirty="0"/>
              <a:t> объемного предмета (упаковки). </a:t>
            </a:r>
          </a:p>
        </p:txBody>
      </p:sp>
    </p:spTree>
    <p:extLst>
      <p:ext uri="{BB962C8B-B14F-4D97-AF65-F5344CB8AC3E}">
        <p14:creationId xmlns:p14="http://schemas.microsoft.com/office/powerpoint/2010/main" val="3673338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a:t>
            </a:r>
            <a:r>
              <a:rPr lang="ru-RU" b="1" i="1" dirty="0">
                <a:solidFill>
                  <a:srgbClr val="FF0000"/>
                </a:solidFill>
              </a:rPr>
              <a:t>Воздушные</a:t>
            </a:r>
            <a:r>
              <a:rPr lang="ru-RU" b="1" dirty="0">
                <a:solidFill>
                  <a:srgbClr val="FF0000"/>
                </a:solidFill>
              </a:rPr>
              <a:t>» объявления</a:t>
            </a:r>
          </a:p>
        </p:txBody>
      </p:sp>
      <p:sp>
        <p:nvSpPr>
          <p:cNvPr id="3" name="Объект 2"/>
          <p:cNvSpPr>
            <a:spLocks noGrp="1"/>
          </p:cNvSpPr>
          <p:nvPr>
            <p:ph idx="1"/>
          </p:nvPr>
        </p:nvSpPr>
        <p:spPr/>
        <p:txBody>
          <a:bodyPr/>
          <a:lstStyle/>
          <a:p>
            <a:pPr algn="just"/>
            <a:r>
              <a:rPr lang="ru-RU" dirty="0" smtClean="0"/>
              <a:t>не </a:t>
            </a:r>
            <a:r>
              <a:rPr lang="ru-RU" dirty="0"/>
              <a:t>только привлекают внимание, но и легче, лучше воспринимаются. Создание такой рекламы возможно всегда, когда для нее имеется достаточно большая площадь. Однако на практике многие рекламисты часто не умеют распорядиться представившейся возможностью. Вместо того, чтобы «подвесить» все элементы на «воздухе», они увеличивают их в размерах, стремясь заполнить всю «лишнюю» площадь. В таком случае восприятие не только не улучшается при помощи контраста, но и наоборот, затрудняется сливанием отдельных визуальных впечатлений в общую массу.</a:t>
            </a:r>
          </a:p>
        </p:txBody>
      </p:sp>
    </p:spTree>
    <p:extLst>
      <p:ext uri="{BB962C8B-B14F-4D97-AF65-F5344CB8AC3E}">
        <p14:creationId xmlns:p14="http://schemas.microsoft.com/office/powerpoint/2010/main" val="987003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Для достижения контрастного эффекта «воздушный» промежуток между текстом и рамкой объявления должен равняться 1/10 ширины текста. Если бумага, на которой будет отпечатано объявление, имеет серый оттенок, то это расстояние следует несколько увеличить.</a:t>
            </a:r>
          </a:p>
        </p:txBody>
      </p:sp>
    </p:spTree>
    <p:extLst>
      <p:ext uri="{BB962C8B-B14F-4D97-AF65-F5344CB8AC3E}">
        <p14:creationId xmlns:p14="http://schemas.microsoft.com/office/powerpoint/2010/main" val="1888910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FF0000"/>
                </a:solidFill>
              </a:rPr>
              <a:t>При использовании «</a:t>
            </a:r>
            <a:r>
              <a:rPr lang="ru-RU" sz="3600" b="1" i="1" dirty="0">
                <a:solidFill>
                  <a:srgbClr val="FF0000"/>
                </a:solidFill>
              </a:rPr>
              <a:t>выворотки</a:t>
            </a:r>
            <a:r>
              <a:rPr lang="ru-RU" sz="3600" b="1" dirty="0">
                <a:solidFill>
                  <a:srgbClr val="FF0000"/>
                </a:solidFill>
              </a:rPr>
              <a:t>» светлое изображение подается на темном фоне. Таким образом также достигается зрительное выделение.</a:t>
            </a:r>
            <a:br>
              <a:rPr lang="ru-RU" sz="3600" b="1" dirty="0">
                <a:solidFill>
                  <a:srgbClr val="FF0000"/>
                </a:solidFill>
              </a:rPr>
            </a:br>
            <a:endParaRPr lang="ru-RU" b="1" dirty="0">
              <a:solidFill>
                <a:srgbClr val="FF0000"/>
              </a:solidFill>
            </a:endParaRPr>
          </a:p>
        </p:txBody>
      </p:sp>
      <p:sp>
        <p:nvSpPr>
          <p:cNvPr id="3" name="Объект 2"/>
          <p:cNvSpPr>
            <a:spLocks noGrp="1"/>
          </p:cNvSpPr>
          <p:nvPr>
            <p:ph idx="1"/>
          </p:nvPr>
        </p:nvSpPr>
        <p:spPr/>
        <p:txBody>
          <a:bodyPr>
            <a:normAutofit fontScale="92500"/>
          </a:bodyPr>
          <a:lstStyle/>
          <a:p>
            <a:r>
              <a:rPr lang="ru-RU" dirty="0" smtClean="0"/>
              <a:t>Наиболее </a:t>
            </a:r>
            <a:r>
              <a:rPr lang="ru-RU" dirty="0"/>
              <a:t>эффективна «выворотка» при выделении немногочисленных крупных объектов – иллюстраций, коротких фраз. Однако очень часто изготовители рекламы пытаются подавать с помощью «выворотки» весь текст, снижая таким образом его читаемость. Дело в том, что человек подсознательно сосредотачивает свое внимание на темном фоне, и светлые буквы в этот момент кажутся ему лишь дырками. Чтобы различить их форму, понять значение, приходится затрачивать дополнительные усилия. К тому же, очень часто темный фон при печати просто «заливает» сами буквы. На практике большинство «вывернутых» текстов настолько трудно визуально воспринимать, что они так и остаются непрочитанными.</a:t>
            </a:r>
          </a:p>
          <a:p>
            <a:endParaRPr lang="ru-RU" dirty="0"/>
          </a:p>
        </p:txBody>
      </p:sp>
    </p:spTree>
    <p:extLst>
      <p:ext uri="{BB962C8B-B14F-4D97-AF65-F5344CB8AC3E}">
        <p14:creationId xmlns:p14="http://schemas.microsoft.com/office/powerpoint/2010/main" val="2768507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При разработке эффективной иллюстрации использование контраста можно назвать обязательным условием. Без него будет сложно привлечь внимание, обеспечить качественное восприятие информации. Какой именно контрастный подход применить в конкретном случае, зависит от обстоятельств. Например, почти всегда будет эффектным подача объекта крупным планом. Если носитель рекламы использует только два цвета (черный и белый), то естественно применение «воздуха» или «выворотки». Если информации достаточно много, то лучше «воздух», чем «выворотка». Если в издании много объявлений на «воздухе», то лучше использовать «выворотку», и т.д.</a:t>
            </a:r>
          </a:p>
        </p:txBody>
      </p:sp>
    </p:spTree>
    <p:extLst>
      <p:ext uri="{BB962C8B-B14F-4D97-AF65-F5344CB8AC3E}">
        <p14:creationId xmlns:p14="http://schemas.microsoft.com/office/powerpoint/2010/main" val="32712904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Применение «</a:t>
            </a:r>
            <a:r>
              <a:rPr lang="ru-RU" dirty="0">
                <a:solidFill>
                  <a:srgbClr val="FF0000"/>
                </a:solidFill>
              </a:rPr>
              <a:t>выворотки». На большом черном фоне легко читается единственное крупное слово.</a:t>
            </a:r>
          </a:p>
        </p:txBody>
      </p:sp>
      <p:sp>
        <p:nvSpPr>
          <p:cNvPr id="3" name="Объект 2"/>
          <p:cNvSpPr>
            <a:spLocks noGrp="1"/>
          </p:cNvSpPr>
          <p:nvPr>
            <p:ph idx="1"/>
          </p:nvPr>
        </p:nvSpPr>
        <p:spPr/>
        <p:txBody>
          <a:bodyPr/>
          <a:lstStyle/>
          <a:p>
            <a:endParaRPr lang="ru-RU"/>
          </a:p>
        </p:txBody>
      </p:sp>
      <p:pic>
        <p:nvPicPr>
          <p:cNvPr id="16386" name="Picture 2" descr="http://www.telenir.net/delovaja_literatura/illyustrirovanie_reklamy/i_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8994" y="1825625"/>
            <a:ext cx="36290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63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Объявление, </a:t>
            </a:r>
            <a:r>
              <a:rPr lang="ru-RU" dirty="0">
                <a:solidFill>
                  <a:srgbClr val="FF0000"/>
                </a:solidFill>
              </a:rPr>
              <a:t>текст которого читать очень трудно. На черном фоне – слишком большое количество маленьких </a:t>
            </a:r>
            <a:r>
              <a:rPr lang="ru-RU" dirty="0" smtClean="0">
                <a:solidFill>
                  <a:srgbClr val="FF0000"/>
                </a:solidFill>
              </a:rPr>
              <a:t>слов</a:t>
            </a:r>
            <a:endParaRPr lang="ru-RU" dirty="0">
              <a:solidFill>
                <a:srgbClr val="FF0000"/>
              </a:solidFill>
            </a:endParaRPr>
          </a:p>
        </p:txBody>
      </p:sp>
      <p:sp>
        <p:nvSpPr>
          <p:cNvPr id="3" name="Объект 2"/>
          <p:cNvSpPr>
            <a:spLocks noGrp="1"/>
          </p:cNvSpPr>
          <p:nvPr>
            <p:ph idx="1"/>
          </p:nvPr>
        </p:nvSpPr>
        <p:spPr/>
        <p:txBody>
          <a:bodyPr/>
          <a:lstStyle/>
          <a:p>
            <a:endParaRPr lang="ru-RU"/>
          </a:p>
        </p:txBody>
      </p:sp>
      <p:pic>
        <p:nvPicPr>
          <p:cNvPr id="17410" name="Picture 2" descr="http://www.telenir.net/delovaja_literatura/illyustrirovanie_reklamy/i_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9734" y="1800912"/>
            <a:ext cx="7058891" cy="47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0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Объявление «</a:t>
            </a:r>
            <a:r>
              <a:rPr lang="ru-RU" dirty="0">
                <a:solidFill>
                  <a:srgbClr val="FF0000"/>
                </a:solidFill>
              </a:rPr>
              <a:t>на воздухе». Эта реклама хорошо привлекает внимание. При этом, основной текст объявления легко </a:t>
            </a:r>
            <a:r>
              <a:rPr lang="ru-RU" dirty="0" smtClean="0">
                <a:solidFill>
                  <a:srgbClr val="FF0000"/>
                </a:solidFill>
              </a:rPr>
              <a:t>читается</a:t>
            </a:r>
            <a:endParaRPr lang="ru-RU" dirty="0">
              <a:solidFill>
                <a:srgbClr val="FF0000"/>
              </a:solidFill>
            </a:endParaRPr>
          </a:p>
        </p:txBody>
      </p:sp>
      <p:sp>
        <p:nvSpPr>
          <p:cNvPr id="3" name="Объект 2"/>
          <p:cNvSpPr>
            <a:spLocks noGrp="1"/>
          </p:cNvSpPr>
          <p:nvPr>
            <p:ph idx="1"/>
          </p:nvPr>
        </p:nvSpPr>
        <p:spPr/>
        <p:txBody>
          <a:bodyPr/>
          <a:lstStyle/>
          <a:p>
            <a:endParaRPr lang="ru-RU"/>
          </a:p>
        </p:txBody>
      </p:sp>
      <p:pic>
        <p:nvPicPr>
          <p:cNvPr id="18434" name="Picture 2" descr="http://www.telenir.net/delovaja_literatura/illyustrirovanie_reklamy/i_1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08" y="1899805"/>
            <a:ext cx="9314423" cy="441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384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b="1" dirty="0">
                <a:solidFill>
                  <a:srgbClr val="FF0000"/>
                </a:solidFill>
              </a:rPr>
              <a:t>Контраст</a:t>
            </a:r>
            <a:r>
              <a:rPr lang="ru-RU" dirty="0"/>
              <a:t> является сильным средством выделения. Для того чтобы визуально разнообразить элементы, применяется нюанс – незначительное изменение проявления признака. Так, например, можно некардинально уменьшить размер, плотность изображаемого предмета, написание шрифта и т.д.</a:t>
            </a:r>
            <a:br>
              <a:rPr lang="ru-RU" dirty="0"/>
            </a:br>
            <a:endParaRPr lang="ru-RU" dirty="0"/>
          </a:p>
        </p:txBody>
      </p:sp>
    </p:spTree>
    <p:extLst>
      <p:ext uri="{BB962C8B-B14F-4D97-AF65-F5344CB8AC3E}">
        <p14:creationId xmlns:p14="http://schemas.microsoft.com/office/powerpoint/2010/main" val="1761808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t>Для того чтобы реклама в целом была более узнаваемой, эффективной, следует добиваться единого стилистического решения отдельных объявлений. Они должны содержать общие графические элементы (одни и те же иллюстрации, персонажи, шрифты и т.д.), использовать одинаковые приемы (цветовой контраст, особая форма, асимметрия и т.д.)</a:t>
            </a:r>
          </a:p>
        </p:txBody>
      </p:sp>
    </p:spTree>
    <p:extLst>
      <p:ext uri="{BB962C8B-B14F-4D97-AF65-F5344CB8AC3E}">
        <p14:creationId xmlns:p14="http://schemas.microsoft.com/office/powerpoint/2010/main" val="3911032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Композиция выполняет две функции. Первая — механическая. Композиция служит своеобразным техническим чертежом. </a:t>
            </a:r>
            <a:r>
              <a:rPr lang="ru-RU" dirty="0" smtClean="0"/>
              <a:t>например</a:t>
            </a:r>
            <a:r>
              <a:rPr lang="ru-RU" dirty="0"/>
              <a:t>, она показывает, где будут находиться разные части объявления; по композиции автор видит, какой объем должен занимать текст; иллюстратор или фотограф определяют размер и стиль изображений; художественный редактор — размеры и стиль типографского шрифта. </a:t>
            </a:r>
            <a:endParaRPr lang="ru-RU" dirty="0" smtClean="0"/>
          </a:p>
          <a:p>
            <a:r>
              <a:rPr lang="ru-RU" dirty="0"/>
              <a:t>Композиция также помогает определить стоимость. </a:t>
            </a:r>
          </a:p>
        </p:txBody>
      </p:sp>
      <p:sp>
        <p:nvSpPr>
          <p:cNvPr id="4" name="Управляющая кнопка: в конец 3">
            <a:hlinkClick r:id="" action="ppaction://hlinkshowjump?jump=lastslide" highlightClick="1"/>
          </p:cNvPr>
          <p:cNvSpPr/>
          <p:nvPr/>
        </p:nvSpPr>
        <p:spPr>
          <a:xfrm>
            <a:off x="11069782" y="6176963"/>
            <a:ext cx="554182" cy="36238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2106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Создание рекламного объявления</a:t>
            </a: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r>
              <a:rPr lang="ru-RU" dirty="0"/>
              <a:t>Изображение </a:t>
            </a:r>
            <a:r>
              <a:rPr lang="ru-RU" dirty="0" smtClean="0"/>
              <a:t>выбирается </a:t>
            </a:r>
            <a:r>
              <a:rPr lang="ru-RU" dirty="0"/>
              <a:t>в зависимости от размера, пропорций сторон, формы поля и от окружающей среды. </a:t>
            </a:r>
            <a:endParaRPr lang="ru-RU" dirty="0" smtClean="0"/>
          </a:p>
          <a:p>
            <a:r>
              <a:rPr lang="ru-RU" dirty="0"/>
              <a:t>В первую очередь </a:t>
            </a:r>
            <a:r>
              <a:rPr lang="ru-RU" dirty="0" smtClean="0"/>
              <a:t>выделяют изображения </a:t>
            </a:r>
            <a:r>
              <a:rPr lang="ru-RU" dirty="0"/>
              <a:t>и обращают внимание на фон. </a:t>
            </a:r>
            <a:endParaRPr lang="ru-RU" dirty="0" smtClean="0"/>
          </a:p>
          <a:p>
            <a:r>
              <a:rPr lang="ru-RU" dirty="0" smtClean="0"/>
              <a:t>Далее происходит анализ визуальной информации.</a:t>
            </a:r>
          </a:p>
          <a:p>
            <a:r>
              <a:rPr lang="ru-RU" dirty="0"/>
              <a:t>Третий этап - это суммирование полученной визуальной </a:t>
            </a:r>
            <a:r>
              <a:rPr lang="ru-RU" dirty="0" smtClean="0"/>
              <a:t>информации.</a:t>
            </a:r>
          </a:p>
          <a:p>
            <a:r>
              <a:rPr lang="ru-RU" dirty="0"/>
              <a:t>Человек уже в целом знает, что он видит. Если представленная иллюстрация его не заинтересовала, то на этом он и закончит свою работу по зрительному восприятию, переведет взгляд на что-либо еще. Если же «усвоенное» изображение вызвало любопытство, то в голове начинается четвертый этап работы - пристальное и всестороннее изучение деталей, создание точной целостной картины.</a:t>
            </a:r>
          </a:p>
          <a:p>
            <a:endParaRPr lang="ru-RU" dirty="0"/>
          </a:p>
        </p:txBody>
      </p:sp>
      <p:sp>
        <p:nvSpPr>
          <p:cNvPr id="4" name="Управляющая кнопка: в конец 3">
            <a:hlinkClick r:id="" action="ppaction://hlinkshowjump?jump=lastslide" highlightClick="1"/>
          </p:cNvPr>
          <p:cNvSpPr/>
          <p:nvPr/>
        </p:nvSpPr>
        <p:spPr>
          <a:xfrm>
            <a:off x="11069782" y="6176963"/>
            <a:ext cx="554182" cy="36238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557420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b="1" dirty="0">
                <a:solidFill>
                  <a:srgbClr val="FF0000"/>
                </a:solidFill>
              </a:rPr>
              <a:t>Вторая функция — психологическая или символическая. </a:t>
            </a:r>
            <a:r>
              <a:rPr lang="ru-RU" dirty="0"/>
              <a:t>Композиция может сыграть решающую роль в определении образа компании или товара. </a:t>
            </a:r>
            <a:endParaRPr lang="ru-RU" dirty="0" smtClean="0"/>
          </a:p>
          <a:p>
            <a:pPr algn="just"/>
            <a:r>
              <a:rPr lang="ru-RU" dirty="0"/>
              <a:t>Многие магазины, торгующие бакалейными товарами, а также аптеки размещают свои рекламные объявления так, что видны сплошные ряды наименований и цены, цены, цены, набранные жирным черным шрифтом. Это типичный пример деловой рекламы, предназначенной для покупателей, которые принимают во внимание, главным образом, цены. </a:t>
            </a:r>
          </a:p>
        </p:txBody>
      </p:sp>
    </p:spTree>
    <p:extLst>
      <p:ext uri="{BB962C8B-B14F-4D97-AF65-F5344CB8AC3E}">
        <p14:creationId xmlns:p14="http://schemas.microsoft.com/office/powerpoint/2010/main" val="3116706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t>С другой стороны, магазины, предлагающие товары и услуги повышенного качества и известные более высокими ценами, используют другую рекламу — с большими цветными иллюстрациями, небольшими текстами и обширными пробелами. </a:t>
            </a:r>
          </a:p>
        </p:txBody>
      </p:sp>
    </p:spTree>
    <p:extLst>
      <p:ext uri="{BB962C8B-B14F-4D97-AF65-F5344CB8AC3E}">
        <p14:creationId xmlns:p14="http://schemas.microsoft.com/office/powerpoint/2010/main" val="863536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t>Композиции обоих типов передают образ магазина и дают представление об основном направлении деятельности для </a:t>
            </a:r>
            <a:r>
              <a:rPr lang="ru-RU" dirty="0" smtClean="0"/>
              <a:t>дизайнера, </a:t>
            </a:r>
            <a:r>
              <a:rPr lang="ru-RU" dirty="0"/>
              <a:t>отвечающего за производство рекламы. Поэтому, при анализе вариантов композиции, следует соотносить образ товара или предприятия и, выбранный формат.</a:t>
            </a:r>
          </a:p>
          <a:p>
            <a:endParaRPr lang="ru-RU" dirty="0"/>
          </a:p>
        </p:txBody>
      </p:sp>
    </p:spTree>
    <p:extLst>
      <p:ext uri="{BB962C8B-B14F-4D97-AF65-F5344CB8AC3E}">
        <p14:creationId xmlns:p14="http://schemas.microsoft.com/office/powerpoint/2010/main" val="17328035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a:solidFill>
                  <a:srgbClr val="FF0000"/>
                </a:solidFill>
                <a:latin typeface="Cambria" panose="02040503050406030204" pitchFamily="18" charset="0"/>
              </a:rPr>
              <a:t>При анализе композиции рекламного произведения следует обращать внимание на соответствие изображения основным правилам композиции </a:t>
            </a:r>
          </a:p>
        </p:txBody>
      </p:sp>
      <p:sp>
        <p:nvSpPr>
          <p:cNvPr id="3" name="Объект 2"/>
          <p:cNvSpPr>
            <a:spLocks noGrp="1"/>
          </p:cNvSpPr>
          <p:nvPr>
            <p:ph idx="1"/>
          </p:nvPr>
        </p:nvSpPr>
        <p:spPr/>
        <p:txBody>
          <a:bodyPr/>
          <a:lstStyle/>
          <a:p>
            <a:r>
              <a:rPr lang="ru-RU" dirty="0"/>
              <a:t>1. Правило нечетного числа и «воздуха» говорит о том, что для привлечения и концентрации внимания изображение должно содержать нечетное количество объектов, и оставлять свободное пространство для глаза. При изображении нечетного количества объектов один из них будет находиться в центре внимания, что делает восприятие работы более комфортной. </a:t>
            </a:r>
          </a:p>
        </p:txBody>
      </p:sp>
    </p:spTree>
    <p:extLst>
      <p:ext uri="{BB962C8B-B14F-4D97-AF65-F5344CB8AC3E}">
        <p14:creationId xmlns:p14="http://schemas.microsoft.com/office/powerpoint/2010/main" val="7400913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2. Правило траектории взгляда. Фокусную точку и окружающие объекты размещаются так, чтобы задать траекторию взгляда. Например, при создании визуальной рекламы требуется, чтобы зритель сначала посмотрел на иллюстрацию и только потом прочитал текст. Изображение становится ключом ко всей рекламе — благодаря эмоциональности "крючка" человек сначала воспринимает иллюстрацию, и затем обращает внимание на текст, который выступает своего рода рациональной частью рекламы. Так как потребитель видит текст последним, то он лучше его запоминает. </a:t>
            </a:r>
          </a:p>
        </p:txBody>
      </p:sp>
    </p:spTree>
    <p:extLst>
      <p:ext uri="{BB962C8B-B14F-4D97-AF65-F5344CB8AC3E}">
        <p14:creationId xmlns:p14="http://schemas.microsoft.com/office/powerpoint/2010/main" val="19685690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Наглядным показателем целенаправленного задания траектории взгляда в рекламе является использование следующих элементов: зоны наилучшего восприятия информации, указатели, </a:t>
            </a:r>
            <a:r>
              <a:rPr lang="ru-RU" dirty="0" err="1"/>
              <a:t>лиды</a:t>
            </a:r>
            <a:r>
              <a:rPr lang="ru-RU" dirty="0"/>
              <a:t>, подсказки, намеки, стрелки, блоки, выходы. </a:t>
            </a:r>
          </a:p>
        </p:txBody>
      </p:sp>
    </p:spTree>
    <p:extLst>
      <p:ext uri="{BB962C8B-B14F-4D97-AF65-F5344CB8AC3E}">
        <p14:creationId xmlns:p14="http://schemas.microsoft.com/office/powerpoint/2010/main" val="2760291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3.Правило «левой руки» основывается на том, что для большинства людей свойственно смотреть сначала в левый верхний угол изображения, после чего переводить взгляд в правый нижний угол. Это правило важно для рекламистов, прежде всего потому, что рекламное изображение, должно быть графически построено именно так: слева направо, сверху вниз. </a:t>
            </a:r>
          </a:p>
        </p:txBody>
      </p:sp>
    </p:spTree>
    <p:extLst>
      <p:ext uri="{BB962C8B-B14F-4D97-AF65-F5344CB8AC3E}">
        <p14:creationId xmlns:p14="http://schemas.microsoft.com/office/powerpoint/2010/main" val="32877460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Скажем, если на изображении дорога показана в соответствии с правилом «левой руки», то она смотрится органично и как бы ведет взгляд человека в направлении акцентируемого элемента.</a:t>
            </a:r>
          </a:p>
        </p:txBody>
      </p:sp>
    </p:spTree>
    <p:extLst>
      <p:ext uri="{BB962C8B-B14F-4D97-AF65-F5344CB8AC3E}">
        <p14:creationId xmlns:p14="http://schemas.microsoft.com/office/powerpoint/2010/main" val="4078839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Избегание </a:t>
            </a:r>
            <a:r>
              <a:rPr lang="ru-RU" dirty="0"/>
              <a:t>одинаковой ритмизации. Постоянное повторение парных одинаковых элементов: два интервала, две длины, два пространства, два размера и т.д. Повторения делают изображение монотонным, лишая динамики.</a:t>
            </a:r>
          </a:p>
          <a:p>
            <a:endParaRPr lang="ru-RU" dirty="0"/>
          </a:p>
        </p:txBody>
      </p:sp>
    </p:spTree>
    <p:extLst>
      <p:ext uri="{BB962C8B-B14F-4D97-AF65-F5344CB8AC3E}">
        <p14:creationId xmlns:p14="http://schemas.microsoft.com/office/powerpoint/2010/main" val="21803635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smtClean="0">
                <a:solidFill>
                  <a:srgbClr val="FF0000"/>
                </a:solidFill>
                <a:latin typeface="Cambria" panose="02040503050406030204" pitchFamily="18" charset="0"/>
              </a:rPr>
              <a:t>При </a:t>
            </a:r>
            <a:r>
              <a:rPr lang="ru-RU" sz="3100" dirty="0">
                <a:solidFill>
                  <a:srgbClr val="FF0000"/>
                </a:solidFill>
                <a:latin typeface="Cambria" panose="02040503050406030204" pitchFamily="18" charset="0"/>
              </a:rPr>
              <a:t>проведении анализа композиционного построения следует обратить внимание на соответствие представленной композиции пяти условиям комфортности:</a:t>
            </a:r>
            <a:br>
              <a:rPr lang="ru-RU" sz="3100" dirty="0">
                <a:solidFill>
                  <a:srgbClr val="FF0000"/>
                </a:solidFill>
                <a:latin typeface="Cambria" panose="02040503050406030204" pitchFamily="18" charset="0"/>
              </a:rPr>
            </a:br>
            <a:endParaRPr lang="ru-RU" dirty="0">
              <a:solidFill>
                <a:srgbClr val="FF0000"/>
              </a:solidFill>
            </a:endParaRPr>
          </a:p>
        </p:txBody>
      </p:sp>
      <p:sp>
        <p:nvSpPr>
          <p:cNvPr id="3" name="Объект 2"/>
          <p:cNvSpPr>
            <a:spLocks noGrp="1"/>
          </p:cNvSpPr>
          <p:nvPr>
            <p:ph idx="1"/>
          </p:nvPr>
        </p:nvSpPr>
        <p:spPr/>
        <p:txBody>
          <a:bodyPr/>
          <a:lstStyle/>
          <a:p>
            <a:r>
              <a:rPr lang="ru-RU" dirty="0"/>
              <a:t>неравное количество чёрного и белого</a:t>
            </a:r>
          </a:p>
          <a:p>
            <a:r>
              <a:rPr lang="ru-RU" dirty="0"/>
              <a:t>присутствие пятен трёх размеров – больших, средних и малых</a:t>
            </a:r>
          </a:p>
          <a:p>
            <a:r>
              <a:rPr lang="ru-RU" dirty="0"/>
              <a:t>цельность – построение композиции относительно композиционного центра</a:t>
            </a:r>
          </a:p>
          <a:p>
            <a:r>
              <a:rPr lang="ru-RU" dirty="0"/>
              <a:t>немонотонный ритм</a:t>
            </a:r>
          </a:p>
          <a:p>
            <a:r>
              <a:rPr lang="ru-RU" dirty="0"/>
              <a:t>сбалансированность композиции</a:t>
            </a:r>
          </a:p>
          <a:p>
            <a:endParaRPr lang="ru-RU" dirty="0"/>
          </a:p>
        </p:txBody>
      </p:sp>
    </p:spTree>
    <p:extLst>
      <p:ext uri="{BB962C8B-B14F-4D97-AF65-F5344CB8AC3E}">
        <p14:creationId xmlns:p14="http://schemas.microsoft.com/office/powerpoint/2010/main" val="1868839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87927"/>
            <a:ext cx="10515600" cy="5789036"/>
          </a:xfrm>
        </p:spPr>
        <p:txBody>
          <a:bodyPr>
            <a:normAutofit lnSpcReduction="10000"/>
          </a:bodyPr>
          <a:lstStyle/>
          <a:p>
            <a:r>
              <a:rPr lang="ru-RU" dirty="0"/>
              <a:t>Соответственно этим четырем основным этапам и выстраивается композиция иллюстрации из наиболее значимых визуальных элементов. </a:t>
            </a:r>
            <a:endParaRPr lang="ru-RU" dirty="0" smtClean="0"/>
          </a:p>
          <a:p>
            <a:r>
              <a:rPr lang="ru-RU" dirty="0" smtClean="0"/>
              <a:t>Адресат </a:t>
            </a:r>
            <a:r>
              <a:rPr lang="ru-RU" dirty="0"/>
              <a:t>воспринимает рекламу в такой последовательности: </a:t>
            </a:r>
            <a:endParaRPr lang="ru-RU" dirty="0" smtClean="0"/>
          </a:p>
          <a:p>
            <a:r>
              <a:rPr lang="ru-RU" dirty="0" smtClean="0"/>
              <a:t>1</a:t>
            </a:r>
            <a:r>
              <a:rPr lang="ru-RU" dirty="0"/>
              <a:t>) изображение, 2) заголовок, 3) текст. Как показывают исследования, наиболее популярны среди потребителей композиции со следующим соотношением элементов:</a:t>
            </a:r>
          </a:p>
          <a:p>
            <a:r>
              <a:rPr lang="ru-RU" dirty="0"/>
              <a:t>Площадь иллюстрации – 60-70% </a:t>
            </a:r>
          </a:p>
          <a:p>
            <a:r>
              <a:rPr lang="ru-RU" dirty="0"/>
              <a:t>Площадь заголовка 10-15% . Заголовок при необходимости может располагаться выше или ниже иллюстрации.</a:t>
            </a:r>
          </a:p>
          <a:p>
            <a:r>
              <a:rPr lang="ru-RU" dirty="0"/>
              <a:t>Площадь, занимаемая текстом - 20%.</a:t>
            </a:r>
          </a:p>
          <a:p>
            <a:r>
              <a:rPr lang="ru-RU" dirty="0"/>
              <a:t>Площадь логотипа 5-10%. Рекомендуется расположить его в правом нижнем углу или внизу изобразительного поля рекламы.</a:t>
            </a:r>
          </a:p>
          <a:p>
            <a:endParaRPr lang="ru-RU" dirty="0"/>
          </a:p>
        </p:txBody>
      </p:sp>
      <p:sp>
        <p:nvSpPr>
          <p:cNvPr id="4" name="Управляющая кнопка: в конец 3">
            <a:hlinkClick r:id="" action="ppaction://hlinkshowjump?jump=lastslide" highlightClick="1"/>
          </p:cNvPr>
          <p:cNvSpPr/>
          <p:nvPr/>
        </p:nvSpPr>
        <p:spPr>
          <a:xfrm>
            <a:off x="11069782" y="6176963"/>
            <a:ext cx="554182" cy="36238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814709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2163" y="309707"/>
            <a:ext cx="10515600" cy="1325563"/>
          </a:xfrm>
        </p:spPr>
        <p:txBody>
          <a:bodyPr>
            <a:normAutofit fontScale="90000"/>
          </a:bodyPr>
          <a:lstStyle/>
          <a:p>
            <a:r>
              <a:rPr lang="ru-RU" b="1" dirty="0" smtClean="0">
                <a:solidFill>
                  <a:srgbClr val="FF0000"/>
                </a:solidFill>
              </a:rPr>
              <a:t>Контрольные вопросы:</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fontScale="92500"/>
          </a:bodyPr>
          <a:lstStyle/>
          <a:p>
            <a:r>
              <a:rPr lang="ru-RU" dirty="0"/>
              <a:t>1. Дайте определение рекламной композиции и ее основных элементов.</a:t>
            </a:r>
          </a:p>
          <a:p>
            <a:r>
              <a:rPr lang="ru-RU" dirty="0"/>
              <a:t>2. Определите последовательность восприятия рекламы адресатом, с точки зрения значимости элементов композиционной организации изобразительного поля.</a:t>
            </a:r>
          </a:p>
          <a:p>
            <a:r>
              <a:rPr lang="ru-RU" dirty="0"/>
              <a:t>3. Назовите оптимальное процентное соотношение по площадям структурных элементов рекламной композиции.</a:t>
            </a:r>
          </a:p>
          <a:p>
            <a:pPr lvl="0"/>
            <a:r>
              <a:rPr lang="ru-RU" dirty="0" smtClean="0"/>
              <a:t>4. Что служит началом анализа для разработки рекламы?</a:t>
            </a:r>
          </a:p>
          <a:p>
            <a:pPr lvl="0"/>
            <a:r>
              <a:rPr lang="ru-RU" dirty="0" smtClean="0"/>
              <a:t>5. Какие </a:t>
            </a:r>
            <a:r>
              <a:rPr lang="ru-RU" dirty="0"/>
              <a:t>правила композиционного построения следует иметь ввиду при анализе рекламного изображения.</a:t>
            </a:r>
          </a:p>
          <a:p>
            <a:pPr lvl="0"/>
            <a:r>
              <a:rPr lang="ru-RU" dirty="0" smtClean="0"/>
              <a:t>6. Каковы </a:t>
            </a:r>
            <a:r>
              <a:rPr lang="ru-RU" dirty="0"/>
              <a:t>условия комфортности восприятия композиции.</a:t>
            </a:r>
          </a:p>
          <a:p>
            <a:endParaRPr lang="ru-RU" dirty="0"/>
          </a:p>
        </p:txBody>
      </p:sp>
      <p:sp>
        <p:nvSpPr>
          <p:cNvPr id="4" name="Управляющая кнопка: далее 3">
            <a:hlinkClick r:id="rId2" action="ppaction://hlinksldjump" highlightClick="1"/>
          </p:cNvPr>
          <p:cNvSpPr/>
          <p:nvPr/>
        </p:nvSpPr>
        <p:spPr>
          <a:xfrm>
            <a:off x="4668981" y="3230273"/>
            <a:ext cx="374073" cy="29412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алее 4">
            <a:hlinkClick r:id="rId3" action="ppaction://hlinksldjump" highlightClick="1"/>
          </p:cNvPr>
          <p:cNvSpPr/>
          <p:nvPr/>
        </p:nvSpPr>
        <p:spPr>
          <a:xfrm>
            <a:off x="10820399" y="1825625"/>
            <a:ext cx="374073" cy="29412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previousslide" highlightClick="1"/>
          </p:cNvPr>
          <p:cNvSpPr/>
          <p:nvPr/>
        </p:nvSpPr>
        <p:spPr>
          <a:xfrm>
            <a:off x="9497290" y="5677694"/>
            <a:ext cx="374073" cy="29412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01214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smtClean="0"/>
              <a:t>8. Что </a:t>
            </a:r>
            <a:r>
              <a:rPr lang="ru-RU" dirty="0"/>
              <a:t>влияет на зрительное восприятие человека?</a:t>
            </a:r>
          </a:p>
          <a:p>
            <a:r>
              <a:rPr lang="ru-RU" dirty="0" smtClean="0"/>
              <a:t>9. </a:t>
            </a:r>
            <a:r>
              <a:rPr lang="ru-RU" dirty="0"/>
              <a:t>Каковы принципы композиции?</a:t>
            </a:r>
          </a:p>
          <a:p>
            <a:r>
              <a:rPr lang="ru-RU" dirty="0" smtClean="0"/>
              <a:t>10. </a:t>
            </a:r>
            <a:r>
              <a:rPr lang="ru-RU" dirty="0"/>
              <a:t>Где находится зрительный центр тяжести объявления? Иллюстрации?</a:t>
            </a:r>
          </a:p>
          <a:p>
            <a:r>
              <a:rPr lang="ru-RU" dirty="0" smtClean="0"/>
              <a:t>11. </a:t>
            </a:r>
            <a:r>
              <a:rPr lang="ru-RU" dirty="0"/>
              <a:t>Каким образом можно задать направление взгляда читателя?</a:t>
            </a:r>
          </a:p>
          <a:p>
            <a:r>
              <a:rPr lang="ru-RU" dirty="0" smtClean="0"/>
              <a:t>12. </a:t>
            </a:r>
            <a:r>
              <a:rPr lang="ru-RU" dirty="0"/>
              <a:t>Что такое средства гармонизации композиции?</a:t>
            </a:r>
          </a:p>
          <a:p>
            <a:endParaRPr lang="ru-RU" dirty="0"/>
          </a:p>
        </p:txBody>
      </p:sp>
    </p:spTree>
    <p:extLst>
      <p:ext uri="{BB962C8B-B14F-4D97-AF65-F5344CB8AC3E}">
        <p14:creationId xmlns:p14="http://schemas.microsoft.com/office/powerpoint/2010/main" val="3283047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200</TotalTime>
  <Words>4818</Words>
  <Application>Microsoft Office PowerPoint</Application>
  <PresentationFormat>Широкоэкранный</PresentationFormat>
  <Paragraphs>199</Paragraphs>
  <Slides>91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91</vt:i4>
      </vt:variant>
    </vt:vector>
  </HeadingPairs>
  <TitlesOfParts>
    <vt:vector size="96" baseType="lpstr">
      <vt:lpstr>Arial</vt:lpstr>
      <vt:lpstr>Calibri</vt:lpstr>
      <vt:lpstr>Cambria</vt:lpstr>
      <vt:lpstr>Verdana</vt:lpstr>
      <vt:lpstr>La mente</vt:lpstr>
      <vt:lpstr>Лекция по теме: Композиционные решения в наружной рекламе</vt:lpstr>
      <vt:lpstr>Цель: познакомить студентов с композиционными решениями в рекламе</vt:lpstr>
      <vt:lpstr>Композиция –</vt:lpstr>
      <vt:lpstr>Презентация PowerPoint</vt:lpstr>
      <vt:lpstr>Презентация PowerPoint</vt:lpstr>
      <vt:lpstr>Визуальное представление подразумевает:</vt:lpstr>
      <vt:lpstr>Презентация PowerPoint</vt:lpstr>
      <vt:lpstr>Создание рекламного объявления</vt:lpstr>
      <vt:lpstr>Презентация PowerPoint</vt:lpstr>
      <vt:lpstr>Принципы композиции </vt:lpstr>
      <vt:lpstr>Сбалансированность </vt:lpstr>
      <vt:lpstr>Презентация PowerPoint</vt:lpstr>
      <vt:lpstr>Презентация PowerPoint</vt:lpstr>
      <vt:lpstr>Пример сбалансированной композиции по цвету</vt:lpstr>
      <vt:lpstr>Презентация PowerPoint</vt:lpstr>
      <vt:lpstr>Презентация PowerPoint</vt:lpstr>
      <vt:lpstr>Презентация PowerPoint</vt:lpstr>
      <vt:lpstr>В эффективной рекламе визуальный центр тяжести находится вверху</vt:lpstr>
      <vt:lpstr>Различают три основных вида композиции: фронтальная, объемная, объемно-пространственная, но на практике встречается сочетание различных видов композиции.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Композиция в котором уравновешена с помощью формального баланса. Представленные в данном случае предметы статичны</vt:lpstr>
      <vt:lpstr>Неформальный баланс</vt:lpstr>
      <vt:lpstr>Направленность взгляда </vt:lpstr>
      <vt:lpstr>Презентация PowerPoint</vt:lpstr>
      <vt:lpstr>Презентация PowerPoint</vt:lpstr>
      <vt:lpstr>Презентация PowerPoint</vt:lpstr>
      <vt:lpstr>Прибегая к помощи механических факторов направления движения, важно иметь в виду следующее:</vt:lpstr>
      <vt:lpstr>Презентация PowerPoint</vt:lpstr>
      <vt:lpstr>Презентация PowerPoint</vt:lpstr>
      <vt:lpstr>Презентация PowerPoint</vt:lpstr>
      <vt:lpstr>Презентация PowerPoint</vt:lpstr>
      <vt:lpstr>Направление движения взгляда задано изображением реки и плывущих героев: сверху вниз – к тексту</vt:lpstr>
      <vt:lpstr>Направление восприятия задается поворотом головы персонажа-девочки, ее взглядом, движением птицы: снизу вверх, слева направо – от текста. </vt:lpstr>
      <vt:lpstr>Целостность </vt:lpstr>
      <vt:lpstr>Презентация PowerPoint</vt:lpstr>
      <vt:lpstr>Презентация PowerPoint</vt:lpstr>
      <vt:lpstr>Презентация PowerPoint</vt:lpstr>
      <vt:lpstr>Презентация PowerPoint</vt:lpstr>
      <vt:lpstr>Презентация PowerPoint</vt:lpstr>
      <vt:lpstr>Пример разделения информации с помощью непрерывных линий. В результате, объявление распадается на четыре самостоятельных визуальных объекта.</vt:lpstr>
      <vt:lpstr>Средства гармонизации </vt:lpstr>
      <vt:lpstr>Симметрия и асимметрия </vt:lpstr>
      <vt:lpstr>Презентация PowerPoint</vt:lpstr>
      <vt:lpstr>Презентация PowerPoint</vt:lpstr>
      <vt:lpstr>объявление, в котором при расположении визуальных элементов использована симметрия</vt:lpstr>
      <vt:lpstr>Пропорция </vt:lpstr>
      <vt:lpstr>Презентация PowerPoint</vt:lpstr>
      <vt:lpstr>Презентация PowerPoint</vt:lpstr>
      <vt:lpstr>Презентация PowerPoint</vt:lpstr>
      <vt:lpstr>Презентация PowerPoint</vt:lpstr>
      <vt:lpstr>Ритм </vt:lpstr>
      <vt:lpstr>Презентация PowerPoint</vt:lpstr>
      <vt:lpstr>Презентация PowerPoint</vt:lpstr>
      <vt:lpstr>Динамика и статика </vt:lpstr>
      <vt:lpstr>Презентация PowerPoint</vt:lpstr>
      <vt:lpstr>Презентация PowerPoint</vt:lpstr>
      <vt:lpstr>В  целом композиция, построенная на четких горизонталях и вертикалях, тяготеет к</vt:lpstr>
      <vt:lpstr>Презентация PowerPoint</vt:lpstr>
      <vt:lpstr>Презентация PowerPoint</vt:lpstr>
      <vt:lpstr>Контраст и нюанс </vt:lpstr>
      <vt:lpstr>Презентация PowerPoint</vt:lpstr>
      <vt:lpstr>Презентация PowerPoint</vt:lpstr>
      <vt:lpstr>Презентация PowerPoint</vt:lpstr>
      <vt:lpstr>«Воздушные» объявления</vt:lpstr>
      <vt:lpstr>Презентация PowerPoint</vt:lpstr>
      <vt:lpstr>При использовании «выворотки» светлое изображение подается на темном фоне. Таким образом также достигается зрительное выделение. </vt:lpstr>
      <vt:lpstr>Презентация PowerPoint</vt:lpstr>
      <vt:lpstr>Применение «выворотки». На большом черном фоне легко читается единственное крупное слово.</vt:lpstr>
      <vt:lpstr>Объявление, текст которого читать очень трудно. На черном фоне – слишком большое количество маленьких слов</vt:lpstr>
      <vt:lpstr>Объявление «на воздухе». Эта реклама хорошо привлекает внимание. При этом, основной текст объявления легко читается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 анализе композиции рекламного произведения следует обращать внимание на соответствие изображения основным правилам композиции </vt:lpstr>
      <vt:lpstr>Презентация PowerPoint</vt:lpstr>
      <vt:lpstr>Презентация PowerPoint</vt:lpstr>
      <vt:lpstr>Презентация PowerPoint</vt:lpstr>
      <vt:lpstr>Презентация PowerPoint</vt:lpstr>
      <vt:lpstr>Презентация PowerPoint</vt:lpstr>
      <vt:lpstr>При проведении анализа композиционного построения следует обратить внимание на соответствие представленной композиции пяти условиям комфортности: </vt:lpstr>
      <vt:lpstr>Контрольные вопросы: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Композиционные решения в наружной рекламе</dc:title>
  <dc:creator>Лариса</dc:creator>
  <cp:lastModifiedBy>Лариса</cp:lastModifiedBy>
  <cp:revision>32</cp:revision>
  <cp:lastPrinted>2017-01-09T13:01:27Z</cp:lastPrinted>
  <dcterms:created xsi:type="dcterms:W3CDTF">2017-01-05T10:48:58Z</dcterms:created>
  <dcterms:modified xsi:type="dcterms:W3CDTF">2018-02-06T06:07:15Z</dcterms:modified>
</cp:coreProperties>
</file>