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533400"/>
          </a:xfrm>
        </p:spPr>
        <p:txBody>
          <a:bodyPr/>
          <a:lstStyle/>
          <a:p>
            <a:r>
              <a:rPr lang="ru-RU" dirty="0" smtClean="0"/>
              <a:t>Преподаватель Грибова И.Н.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Анализ производства и реализации продукции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 </a:t>
            </a:r>
            <a:r>
              <a:rPr lang="ru-RU" b="1" dirty="0" smtClean="0"/>
              <a:t>качеством </a:t>
            </a:r>
            <a:r>
              <a:rPr lang="ru-RU" dirty="0" smtClean="0"/>
              <a:t>продукции понимают совокупность свойств продукции, удовлетворяющих определенные потребности в соответствии с ее назначением. Различают общие (или обобщающие) показатели качества и индивидуальные (единичные) показатели качества.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общим показателям качества относят: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удельный вес новой продукции в общем объеме выпуска;</a:t>
            </a:r>
          </a:p>
          <a:p>
            <a:r>
              <a:rPr lang="ru-RU" dirty="0" smtClean="0"/>
              <a:t>удельный вес продукции, соответствующей мировым стандартам качества;</a:t>
            </a:r>
          </a:p>
          <a:p>
            <a:r>
              <a:rPr lang="ru-RU" dirty="0" smtClean="0"/>
              <a:t>удельный вес (не)аттестованной продукции;</a:t>
            </a:r>
          </a:p>
          <a:p>
            <a:r>
              <a:rPr lang="ru-RU" dirty="0" smtClean="0"/>
              <a:t>удельный вес экспортируемой продукции, в том числе в высокоразвитые промышленные страны;</a:t>
            </a:r>
          </a:p>
          <a:p>
            <a:r>
              <a:rPr lang="ru-RU" dirty="0" smtClean="0"/>
              <a:t>удельный вес продукции высшего сорта в общем ее выпуске.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 индивидуальным показателям относят те показатели, которые характеризуют одно из свойств продукции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r>
              <a:rPr lang="ru-RU" dirty="0" smtClean="0"/>
              <a:t>полезность продукции (например, содержание белка);</a:t>
            </a:r>
          </a:p>
          <a:p>
            <a:r>
              <a:rPr lang="ru-RU" dirty="0" smtClean="0"/>
              <a:t>надежность, долговечность;</a:t>
            </a:r>
          </a:p>
          <a:p>
            <a:r>
              <a:rPr lang="ru-RU" dirty="0" smtClean="0"/>
              <a:t>дизайнерские качества;</a:t>
            </a:r>
          </a:p>
          <a:p>
            <a:r>
              <a:rPr lang="ru-RU" dirty="0" smtClean="0"/>
              <a:t>технологичность (низкая материалоемкость или трудоемкость)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Кроме этого, существуют косвенные показатели качества: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сумма штрафов за некачественную продукцию;</a:t>
            </a:r>
          </a:p>
          <a:p>
            <a:r>
              <a:rPr lang="ru-RU" dirty="0" smtClean="0"/>
              <a:t>потери от брака;</a:t>
            </a:r>
          </a:p>
          <a:p>
            <a:r>
              <a:rPr lang="ru-RU" dirty="0" smtClean="0"/>
              <a:t>количество и объем возвращенной покупателями продукции;</a:t>
            </a:r>
          </a:p>
          <a:p>
            <a:r>
              <a:rPr lang="ru-RU" dirty="0" smtClean="0"/>
              <a:t>удельный вес забракованной продукции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Анализ ритмичности производства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5334000" cy="43661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35562"/>
          </a:xfrm>
        </p:spPr>
        <p:txBody>
          <a:bodyPr>
            <a:normAutofit/>
          </a:bodyPr>
          <a:lstStyle/>
          <a:p>
            <a:r>
              <a:rPr lang="ru-RU" dirty="0" smtClean="0"/>
              <a:t>Под </a:t>
            </a:r>
            <a:r>
              <a:rPr lang="ru-RU" b="1" dirty="0" smtClean="0"/>
              <a:t>ритмичностью </a:t>
            </a:r>
            <a:r>
              <a:rPr lang="ru-RU" dirty="0" smtClean="0"/>
              <a:t>понимается равномерный выпуск продукции в соответствии с графиком. Ритмичность выполнения предполагает наиболее полное использование производственных мощностей, материальных, трудовых и финансовых ресурсов.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6400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Неритмичность выпуска продукции приводит к нарушению договорных обязательств по продаже продукции, что влечет за собой выплату штрафных санкций, а также приводит к неэффективному использованию сырья, материалов и рабочей силы. Неэффективное использование оборудования в значительной степени приводит к снижению фондоотдачи, повышению </a:t>
            </a:r>
            <a:r>
              <a:rPr lang="ru-RU" dirty="0" err="1" smtClean="0"/>
              <a:t>фондоемкости</a:t>
            </a:r>
            <a:r>
              <a:rPr lang="ru-RU" dirty="0" smtClean="0"/>
              <a:t> продукции. Неэффективное использование сырья приводит к увеличению материалоемкости продукции, а неэффективное использование труда – к росту трудоемкости продукции. Все эти негативные последствия приводят к увеличению себестоимости выпускаемой продукции и снижению ее рентабельности.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Прямым показателем, характеризующим ритмичность производства, является коэффициент ритмичности. Он определяется как отношение фактического объема выпускаемой продукции, зачтенной в выполнение плана по ритмичности, к плановому объему. Этот показатель должен стремиться к 1.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Кроме прямых показателей ритмичности существуют и косвенные. К ним можно отнести: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r>
              <a:rPr lang="ru-RU" dirty="0" smtClean="0"/>
              <a:t>потери от брака;</a:t>
            </a:r>
          </a:p>
          <a:p>
            <a:r>
              <a:rPr lang="ru-RU" dirty="0" smtClean="0"/>
              <a:t>штрафы за некачественную продукцию;</a:t>
            </a:r>
          </a:p>
          <a:p>
            <a:r>
              <a:rPr lang="ru-RU" dirty="0" smtClean="0"/>
              <a:t>пени, штрафы, неустойки за невыполнение договорных обязательств;</a:t>
            </a:r>
          </a:p>
          <a:p>
            <a:r>
              <a:rPr lang="ru-RU" dirty="0" smtClean="0"/>
              <a:t>наличие доплат за сверхурочные работы;</a:t>
            </a:r>
          </a:p>
          <a:p>
            <a:r>
              <a:rPr lang="ru-RU" dirty="0" smtClean="0"/>
              <a:t>наличие остатков готовой продукции.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Анализ объема продаж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reyting_glavnay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513922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46856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Анализ объема и ассортимента выпускаемой продукции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057400"/>
            <a:ext cx="4623897" cy="458698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Кругооборот хозяйственных средств состоит из трех стадий:</a:t>
            </a:r>
            <a:endParaRPr lang="ru-RU" dirty="0"/>
          </a:p>
        </p:txBody>
      </p:sp>
      <p:pic>
        <p:nvPicPr>
          <p:cNvPr id="4" name="Содержимое 3" descr="clip_image002_001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839200" cy="10668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3124200"/>
            <a:ext cx="876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правило, отдельные хозяйствующие субъекты предварительно заключают договора с покупателями и заказчиками на объемы продаваемой продукции. Договорные отношения регламентируются ГК РФ и способствуют соблюдению расчетной дисциплины. При анализе следует проанализировать выполнение договорных обязательств по каждому потребителю.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4572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Рост объемов продаж, денежной выручки и прибыли во многом зависит от объемов производства. Объемы производства, в свою очередь, зависят от организации производства.</a:t>
            </a:r>
            <a:endParaRPr lang="ru-RU" dirty="0"/>
          </a:p>
        </p:txBody>
      </p:sp>
      <p:pic>
        <p:nvPicPr>
          <p:cNvPr id="4" name="Рисунок 3" descr="business-consult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667000"/>
            <a:ext cx="7117556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-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302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3829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Главная цель анализа объема производства и продаж – изыскание резервов и возможности увеличения объемов производства конкурентоспособной продукции для увеличения объема продаж, денежной выручки, прибыли и удовлетворения социальных потребностей общества. Источниками информации для анализа являются: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458200" cy="2743200"/>
          </a:xfrm>
        </p:spPr>
        <p:txBody>
          <a:bodyPr>
            <a:normAutofit/>
          </a:bodyPr>
          <a:lstStyle/>
          <a:p>
            <a:r>
              <a:rPr lang="ru-RU" dirty="0" smtClean="0"/>
              <a:t>планы экономического и социального развития отдельных субъектов хозяйствования;</a:t>
            </a:r>
          </a:p>
          <a:p>
            <a:r>
              <a:rPr lang="ru-RU" dirty="0" smtClean="0"/>
              <a:t>бизнес-планы;</a:t>
            </a:r>
          </a:p>
          <a:p>
            <a:r>
              <a:rPr lang="ru-RU" dirty="0" smtClean="0"/>
              <a:t>планы, графики выпуска продукции (за неделю, декаду, месяц, квартал, полугодие, год);</a:t>
            </a:r>
          </a:p>
          <a:p>
            <a:r>
              <a:rPr lang="ru-RU" dirty="0" smtClean="0"/>
              <a:t>формы статистической отчетности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Весь объем произведенной продукции за определенный промежуток времени называют </a:t>
            </a:r>
            <a:r>
              <a:rPr lang="ru-RU" b="1" dirty="0" smtClean="0"/>
              <a:t>валовой продукцией </a:t>
            </a:r>
            <a:r>
              <a:rPr lang="ru-RU" dirty="0" smtClean="0"/>
              <a:t>(по всем отраслям, кроме сельского хозяйства. Лишь в сельском хозяйстве к объему валовой продукции прибавляют прирост незавершенного производства).</a:t>
            </a:r>
          </a:p>
          <a:p>
            <a:pPr>
              <a:buNone/>
            </a:pPr>
            <a:r>
              <a:rPr lang="ru-RU" dirty="0" smtClean="0"/>
              <a:t>Часть валовой продукции, которая направлена на продажу, называется </a:t>
            </a:r>
            <a:r>
              <a:rPr lang="ru-RU" b="1" dirty="0" smtClean="0"/>
              <a:t>товарной продукцией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02_001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8977746" cy="121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7772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Под </a:t>
            </a:r>
            <a:r>
              <a:rPr lang="ru-RU" b="1" dirty="0" smtClean="0"/>
              <a:t>номенклатурой </a:t>
            </a:r>
            <a:r>
              <a:rPr lang="ru-RU" dirty="0" smtClean="0"/>
              <a:t>понимают перечень наименований продукции с указанием кодов по каждому из них, установленных в Российской Федерации. В нашей стране действует «Общероссийский классификатор промышленной продукции» (ОКПП).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Под </a:t>
            </a:r>
            <a:r>
              <a:rPr lang="ru-RU" b="1" dirty="0" smtClean="0"/>
              <a:t>ассортиментом </a:t>
            </a:r>
            <a:r>
              <a:rPr lang="ru-RU" dirty="0" smtClean="0"/>
              <a:t>понимают определенный перечень видов продукции с указанием количества по каждому из них в натуральных показателях.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Анализ качества продукции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Содержимое 3" descr="pNrV0IMXA8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705600" cy="44228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</TotalTime>
  <Words>444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Анализ производства и реализации продукции</vt:lpstr>
      <vt:lpstr>Анализ объема и ассортимента выпускаемой продукции </vt:lpstr>
      <vt:lpstr>Слайд 3</vt:lpstr>
      <vt:lpstr>Слайд 4</vt:lpstr>
      <vt:lpstr>Главная цель анализа объема производства и продаж – изыскание резервов и возможности увеличения объемов производства конкурентоспособной продукции для увеличения объема продаж, денежной выручки, прибыли и удовлетворения социальных потребностей общества. Источниками информации для анализа являются:</vt:lpstr>
      <vt:lpstr>Слайд 6</vt:lpstr>
      <vt:lpstr>Слайд 7</vt:lpstr>
      <vt:lpstr>Слайд 8</vt:lpstr>
      <vt:lpstr>Анализ качества продукции </vt:lpstr>
      <vt:lpstr>Слайд 10</vt:lpstr>
      <vt:lpstr>К общим показателям качества относят:</vt:lpstr>
      <vt:lpstr>К индивидуальным показателям относят те показатели, которые характеризуют одно из свойств продукции:</vt:lpstr>
      <vt:lpstr>Кроме этого, существуют косвенные показатели качества:</vt:lpstr>
      <vt:lpstr>Анализ ритмичности производства </vt:lpstr>
      <vt:lpstr>Под ритмичностью понимается равномерный выпуск продукции в соответствии с графиком. Ритмичность выполнения предполагает наиболее полное использование производственных мощностей, материальных, трудовых и финансовых ресурсов.</vt:lpstr>
      <vt:lpstr>Слайд 16</vt:lpstr>
      <vt:lpstr>Слайд 17</vt:lpstr>
      <vt:lpstr>Кроме прямых показателей ритмичности существуют и косвенные. К ним можно отнести:</vt:lpstr>
      <vt:lpstr>Анализ объема продаж </vt:lpstr>
      <vt:lpstr>Кругооборот хозяйственных средств состоит из трех стадий: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производства и реализации продукции</dc:title>
  <dc:creator>Саша</dc:creator>
  <cp:lastModifiedBy>KoroL</cp:lastModifiedBy>
  <cp:revision>3</cp:revision>
  <dcterms:created xsi:type="dcterms:W3CDTF">2015-03-29T06:05:07Z</dcterms:created>
  <dcterms:modified xsi:type="dcterms:W3CDTF">2018-10-10T09:22:45Z</dcterms:modified>
</cp:coreProperties>
</file>