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0"/>
  </p:notesMasterIdLst>
  <p:sldIdLst>
    <p:sldId id="916" r:id="rId2"/>
    <p:sldId id="917" r:id="rId3"/>
    <p:sldId id="260" r:id="rId4"/>
    <p:sldId id="261" r:id="rId5"/>
    <p:sldId id="724" r:id="rId6"/>
    <p:sldId id="725" r:id="rId7"/>
    <p:sldId id="726" r:id="rId8"/>
    <p:sldId id="727" r:id="rId9"/>
    <p:sldId id="856" r:id="rId10"/>
    <p:sldId id="729" r:id="rId11"/>
    <p:sldId id="730" r:id="rId12"/>
    <p:sldId id="728" r:id="rId13"/>
    <p:sldId id="736" r:id="rId14"/>
    <p:sldId id="737" r:id="rId15"/>
    <p:sldId id="738" r:id="rId16"/>
    <p:sldId id="739" r:id="rId17"/>
    <p:sldId id="740" r:id="rId18"/>
    <p:sldId id="741" r:id="rId19"/>
    <p:sldId id="742" r:id="rId20"/>
    <p:sldId id="743" r:id="rId21"/>
    <p:sldId id="744" r:id="rId22"/>
    <p:sldId id="745" r:id="rId23"/>
    <p:sldId id="746" r:id="rId24"/>
    <p:sldId id="747" r:id="rId25"/>
    <p:sldId id="748" r:id="rId26"/>
    <p:sldId id="749" r:id="rId27"/>
    <p:sldId id="750" r:id="rId28"/>
    <p:sldId id="852" r:id="rId29"/>
    <p:sldId id="859" r:id="rId30"/>
    <p:sldId id="858" r:id="rId31"/>
    <p:sldId id="860" r:id="rId32"/>
    <p:sldId id="861" r:id="rId33"/>
    <p:sldId id="857" r:id="rId34"/>
    <p:sldId id="751" r:id="rId35"/>
    <p:sldId id="752" r:id="rId36"/>
    <p:sldId id="753" r:id="rId37"/>
    <p:sldId id="754" r:id="rId38"/>
    <p:sldId id="755" r:id="rId39"/>
    <p:sldId id="756" r:id="rId40"/>
    <p:sldId id="757" r:id="rId41"/>
    <p:sldId id="758" r:id="rId42"/>
    <p:sldId id="759" r:id="rId43"/>
    <p:sldId id="760" r:id="rId44"/>
    <p:sldId id="761" r:id="rId45"/>
    <p:sldId id="762" r:id="rId46"/>
    <p:sldId id="763" r:id="rId47"/>
    <p:sldId id="764" r:id="rId48"/>
    <p:sldId id="765" r:id="rId49"/>
    <p:sldId id="862" r:id="rId50"/>
    <p:sldId id="863" r:id="rId51"/>
    <p:sldId id="766" r:id="rId52"/>
    <p:sldId id="767" r:id="rId53"/>
    <p:sldId id="768" r:id="rId54"/>
    <p:sldId id="769" r:id="rId55"/>
    <p:sldId id="770" r:id="rId56"/>
    <p:sldId id="771" r:id="rId57"/>
    <p:sldId id="772" r:id="rId58"/>
    <p:sldId id="774" r:id="rId59"/>
    <p:sldId id="773" r:id="rId60"/>
    <p:sldId id="775" r:id="rId61"/>
    <p:sldId id="776" r:id="rId62"/>
    <p:sldId id="777" r:id="rId63"/>
    <p:sldId id="778" r:id="rId64"/>
    <p:sldId id="779" r:id="rId65"/>
    <p:sldId id="780" r:id="rId66"/>
    <p:sldId id="781" r:id="rId67"/>
    <p:sldId id="782" r:id="rId68"/>
    <p:sldId id="783" r:id="rId69"/>
    <p:sldId id="784" r:id="rId70"/>
    <p:sldId id="785" r:id="rId71"/>
    <p:sldId id="786" r:id="rId72"/>
    <p:sldId id="787" r:id="rId73"/>
    <p:sldId id="788" r:id="rId74"/>
    <p:sldId id="789" r:id="rId75"/>
    <p:sldId id="790" r:id="rId76"/>
    <p:sldId id="791" r:id="rId77"/>
    <p:sldId id="792" r:id="rId78"/>
    <p:sldId id="799" r:id="rId79"/>
    <p:sldId id="793" r:id="rId80"/>
    <p:sldId id="794" r:id="rId81"/>
    <p:sldId id="795" r:id="rId82"/>
    <p:sldId id="796" r:id="rId83"/>
    <p:sldId id="864" r:id="rId84"/>
    <p:sldId id="865" r:id="rId85"/>
    <p:sldId id="872" r:id="rId86"/>
    <p:sldId id="873" r:id="rId87"/>
    <p:sldId id="874" r:id="rId88"/>
    <p:sldId id="875" r:id="rId89"/>
    <p:sldId id="868" r:id="rId90"/>
    <p:sldId id="869" r:id="rId91"/>
    <p:sldId id="797" r:id="rId92"/>
    <p:sldId id="798" r:id="rId93"/>
    <p:sldId id="800" r:id="rId94"/>
    <p:sldId id="801" r:id="rId95"/>
    <p:sldId id="802" r:id="rId96"/>
    <p:sldId id="855" r:id="rId97"/>
    <p:sldId id="803" r:id="rId98"/>
    <p:sldId id="804" r:id="rId99"/>
    <p:sldId id="805" r:id="rId100"/>
    <p:sldId id="806" r:id="rId101"/>
    <p:sldId id="807" r:id="rId102"/>
    <p:sldId id="808" r:id="rId103"/>
    <p:sldId id="809" r:id="rId104"/>
    <p:sldId id="810" r:id="rId105"/>
    <p:sldId id="811" r:id="rId106"/>
    <p:sldId id="812" r:id="rId107"/>
    <p:sldId id="813" r:id="rId108"/>
    <p:sldId id="814" r:id="rId109"/>
    <p:sldId id="815" r:id="rId110"/>
    <p:sldId id="816" r:id="rId111"/>
    <p:sldId id="817" r:id="rId112"/>
    <p:sldId id="818" r:id="rId113"/>
    <p:sldId id="819" r:id="rId114"/>
    <p:sldId id="820" r:id="rId115"/>
    <p:sldId id="821" r:id="rId116"/>
    <p:sldId id="822" r:id="rId117"/>
    <p:sldId id="823" r:id="rId118"/>
    <p:sldId id="824" r:id="rId119"/>
    <p:sldId id="825" r:id="rId120"/>
    <p:sldId id="876" r:id="rId121"/>
    <p:sldId id="877" r:id="rId122"/>
    <p:sldId id="878" r:id="rId123"/>
    <p:sldId id="879" r:id="rId124"/>
    <p:sldId id="880" r:id="rId125"/>
    <p:sldId id="826" r:id="rId126"/>
    <p:sldId id="827" r:id="rId127"/>
    <p:sldId id="853" r:id="rId128"/>
    <p:sldId id="854" r:id="rId129"/>
    <p:sldId id="918" r:id="rId130"/>
    <p:sldId id="881" r:id="rId131"/>
    <p:sldId id="882" r:id="rId132"/>
    <p:sldId id="883" r:id="rId133"/>
    <p:sldId id="885" r:id="rId134"/>
    <p:sldId id="890" r:id="rId135"/>
    <p:sldId id="893" r:id="rId136"/>
    <p:sldId id="891" r:id="rId137"/>
    <p:sldId id="892" r:id="rId138"/>
    <p:sldId id="886" r:id="rId139"/>
    <p:sldId id="887" r:id="rId140"/>
    <p:sldId id="888" r:id="rId141"/>
    <p:sldId id="889" r:id="rId142"/>
    <p:sldId id="894" r:id="rId143"/>
    <p:sldId id="895" r:id="rId144"/>
    <p:sldId id="897" r:id="rId145"/>
    <p:sldId id="898" r:id="rId146"/>
    <p:sldId id="899" r:id="rId147"/>
    <p:sldId id="900" r:id="rId148"/>
    <p:sldId id="901" r:id="rId149"/>
    <p:sldId id="902" r:id="rId150"/>
    <p:sldId id="903" r:id="rId151"/>
    <p:sldId id="904" r:id="rId152"/>
    <p:sldId id="905" r:id="rId153"/>
    <p:sldId id="906" r:id="rId154"/>
    <p:sldId id="907" r:id="rId155"/>
    <p:sldId id="908" r:id="rId156"/>
    <p:sldId id="909" r:id="rId157"/>
    <p:sldId id="910" r:id="rId158"/>
    <p:sldId id="912" r:id="rId159"/>
    <p:sldId id="913" r:id="rId160"/>
    <p:sldId id="914" r:id="rId161"/>
    <p:sldId id="915" r:id="rId162"/>
    <p:sldId id="911" r:id="rId163"/>
    <p:sldId id="829" r:id="rId164"/>
    <p:sldId id="830" r:id="rId165"/>
    <p:sldId id="831" r:id="rId166"/>
    <p:sldId id="832" r:id="rId167"/>
    <p:sldId id="833" r:id="rId168"/>
    <p:sldId id="834" r:id="rId169"/>
    <p:sldId id="835" r:id="rId170"/>
    <p:sldId id="836" r:id="rId171"/>
    <p:sldId id="837" r:id="rId172"/>
    <p:sldId id="838" r:id="rId173"/>
    <p:sldId id="839" r:id="rId174"/>
    <p:sldId id="840" r:id="rId175"/>
    <p:sldId id="841" r:id="rId176"/>
    <p:sldId id="842" r:id="rId177"/>
    <p:sldId id="843" r:id="rId178"/>
    <p:sldId id="844" r:id="rId179"/>
    <p:sldId id="845" r:id="rId180"/>
    <p:sldId id="846" r:id="rId181"/>
    <p:sldId id="896" r:id="rId182"/>
    <p:sldId id="666" r:id="rId183"/>
    <p:sldId id="847" r:id="rId184"/>
    <p:sldId id="848" r:id="rId185"/>
    <p:sldId id="849" r:id="rId186"/>
    <p:sldId id="850" r:id="rId187"/>
    <p:sldId id="851" r:id="rId188"/>
    <p:sldId id="514" r:id="rId1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9D2349"/>
    <a:srgbClr val="861E3E"/>
    <a:srgbClr val="99CCFF"/>
    <a:srgbClr val="3366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98401" autoAdjust="0"/>
  </p:normalViewPr>
  <p:slideViewPr>
    <p:cSldViewPr>
      <p:cViewPr varScale="1">
        <p:scale>
          <a:sx n="68" d="100"/>
          <a:sy n="68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28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5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15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5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1.png"/><Relationship Id="rId4" Type="http://schemas.microsoft.com/office/2007/relationships/hdphoto" Target="../media/hdphoto17.wdp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slide" Target="slide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165.png"/><Relationship Id="rId4" Type="http://schemas.openxmlformats.org/officeDocument/2006/relationships/image" Target="../media/image7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167.png"/><Relationship Id="rId4" Type="http://schemas.microsoft.com/office/2007/relationships/hdphoto" Target="../media/hdphoto19.wdp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8.png"/><Relationship Id="rId7" Type="http://schemas.microsoft.com/office/2007/relationships/hdphoto" Target="../media/hdphoto2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4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171.png"/><Relationship Id="rId4" Type="http://schemas.openxmlformats.org/officeDocument/2006/relationships/image" Target="../media/image172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2.wdp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slide" Target="slide4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2.wdp"/><Relationship Id="rId4" Type="http://schemas.openxmlformats.org/officeDocument/2006/relationships/image" Target="../media/image173.pn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3.wdp"/><Relationship Id="rId7" Type="http://schemas.openxmlformats.org/officeDocument/2006/relationships/image" Target="../media/image7.gif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1.png"/><Relationship Id="rId4" Type="http://schemas.openxmlformats.org/officeDocument/2006/relationships/image" Target="../media/image17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slide" Target="slide4.xml"/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7.gif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gif"/><Relationship Id="rId7" Type="http://schemas.microsoft.com/office/2007/relationships/hdphoto" Target="../media/hdphoto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8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gif"/><Relationship Id="rId4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4.gi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7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5.jpeg"/><Relationship Id="rId4" Type="http://schemas.openxmlformats.org/officeDocument/2006/relationships/image" Target="../media/image7.gi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9.png"/><Relationship Id="rId4" Type="http://schemas.openxmlformats.org/officeDocument/2006/relationships/hyperlink" Target="https://commons.wikimedia.org/wiki/File:Quark_structure_proton.svg?uselang=ru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2.wdp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2.wdp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2.wd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2.wd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1.wdp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1.wdp"/><Relationship Id="rId4" Type="http://schemas.openxmlformats.org/officeDocument/2006/relationships/image" Target="../media/image17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1.wdp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1.wdp"/><Relationship Id="rId4" Type="http://schemas.openxmlformats.org/officeDocument/2006/relationships/image" Target="../media/image17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1.png"/><Relationship Id="rId4" Type="http://schemas.openxmlformats.org/officeDocument/2006/relationships/hyperlink" Target="https://commons.wikimedia.org/wiki/File:Quark_structure_neutron.svg?uselang=ru" TargetMode="Externa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2.png"/><Relationship Id="rId7" Type="http://schemas.openxmlformats.org/officeDocument/2006/relationships/image" Target="../media/image6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93.xml"/><Relationship Id="rId18" Type="http://schemas.openxmlformats.org/officeDocument/2006/relationships/slide" Target="slide125.xml"/><Relationship Id="rId3" Type="http://schemas.openxmlformats.org/officeDocument/2006/relationships/image" Target="../media/image6.gif"/><Relationship Id="rId21" Type="http://schemas.openxmlformats.org/officeDocument/2006/relationships/slide" Target="slide162.xml"/><Relationship Id="rId7" Type="http://schemas.openxmlformats.org/officeDocument/2006/relationships/slide" Target="slide12.xml"/><Relationship Id="rId12" Type="http://schemas.openxmlformats.org/officeDocument/2006/relationships/slide" Target="slide91.xml"/><Relationship Id="rId17" Type="http://schemas.openxmlformats.org/officeDocument/2006/relationships/slide" Target="slide115.xml"/><Relationship Id="rId2" Type="http://schemas.openxmlformats.org/officeDocument/2006/relationships/notesSlide" Target="../notesSlides/notesSlide2.xml"/><Relationship Id="rId16" Type="http://schemas.openxmlformats.org/officeDocument/2006/relationships/slide" Target="slide108.xml"/><Relationship Id="rId20" Type="http://schemas.openxmlformats.org/officeDocument/2006/relationships/slide" Target="slide1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5" Type="http://schemas.openxmlformats.org/officeDocument/2006/relationships/slide" Target="slide97.xml"/><Relationship Id="rId23" Type="http://schemas.openxmlformats.org/officeDocument/2006/relationships/slide" Target="slide4.xml"/><Relationship Id="rId10" Type="http://schemas.openxmlformats.org/officeDocument/2006/relationships/slide" Target="slide54.xml"/><Relationship Id="rId19" Type="http://schemas.openxmlformats.org/officeDocument/2006/relationships/slide" Target="slide127.xml"/><Relationship Id="rId4" Type="http://schemas.openxmlformats.org/officeDocument/2006/relationships/slide" Target="slide3.xml"/><Relationship Id="rId9" Type="http://schemas.openxmlformats.org/officeDocument/2006/relationships/slide" Target="slide51.xml"/><Relationship Id="rId14" Type="http://schemas.openxmlformats.org/officeDocument/2006/relationships/slide" Target="slide96.xml"/><Relationship Id="rId22" Type="http://schemas.openxmlformats.org/officeDocument/2006/relationships/slide" Target="slide1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5" Type="http://schemas.openxmlformats.org/officeDocument/2006/relationships/image" Target="../media/image98.jpeg"/><Relationship Id="rId4" Type="http://schemas.openxmlformats.org/officeDocument/2006/relationships/image" Target="../media/image9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" Target="slide4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6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microsoft.com/office/2007/relationships/hdphoto" Target="../media/hdphoto9.wdp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2.jpeg"/><Relationship Id="rId4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slide" Target="slide4.xml"/><Relationship Id="rId2" Type="http://schemas.openxmlformats.org/officeDocument/2006/relationships/image" Target="../media/image7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6.gif"/><Relationship Id="rId4" Type="http://schemas.openxmlformats.org/officeDocument/2006/relationships/image" Target="../media/image1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5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45.jpe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slide" Target="slide4.xml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slide" Target="slide4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1700808"/>
            <a:ext cx="8928992" cy="12988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Периодический закон Д.И. Менделеева. Строение атома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764704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52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102" y="122729"/>
            <a:ext cx="5862502" cy="596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Строение вещества</a:t>
            </a:r>
          </a:p>
        </p:txBody>
      </p:sp>
      <p:pic>
        <p:nvPicPr>
          <p:cNvPr id="12" name="Picture 2" descr="http://physbugs.ucoz.ru/11-kl/114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36"/>
          <a:stretch/>
        </p:blipFill>
        <p:spPr bwMode="auto">
          <a:xfrm>
            <a:off x="2051720" y="4669939"/>
            <a:ext cx="5782053" cy="2043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7979" y="692696"/>
            <a:ext cx="8786509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Независимо от того, в каком состоянии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газообразном, жидком или твердом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находится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вещество, оно всегда состоит из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отдельных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мельчайших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частиц: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молекул и атомов. В природе встречается огромное количество различных видов атомов, начиная от самых простых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атомов водорода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и кончая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наиболее массивными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атомами урана. Кроме того, существует несколько еще более массивных атомов, полученных человеком с помощью ускорителей или ядерных реакторов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157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00298" y="-24"/>
            <a:ext cx="6429420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Периодическая система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химических элементов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семи периодов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десяти рядов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восьми 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Период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горизонтальный ряд элементов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расположенных в порядке возрастания заряда ядра их атомов; атомы элементов одного периода имеют одинаковое число занятых электронных слоев.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Номер периода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(арабская цифра слева) показывает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занятых электронами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энергетических уровней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атомах элементов, относящихся к данному периоду. В этом заключается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физический смысл номера периода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558022"/>
            <a:ext cx="2500330" cy="429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5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85728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начинается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элементом, атомы которого образуют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активный металл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заканчивается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элементом, атомы которого образуют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благородный газ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(Не,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первый период, который начинается водородом.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2536863"/>
            <a:ext cx="7033661" cy="424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1000100" y="3214686"/>
            <a:ext cx="285752" cy="27146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28596" y="2928934"/>
            <a:ext cx="28575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715008" y="2857496"/>
            <a:ext cx="357190" cy="2786082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-24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 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малые и большие.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Малые периоды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первый, второй и третий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состоят из одного горизонтального ряда. В первом периоде содержится 2 элемента (водород и гелий), во втором и третьем – по 8 элементов.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Большие периоды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 четвёртого по седьмой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состоят из двух горизонтальных рядов. Четвёртый и пятый периоды содержат по 18 элементов, шестой – 32, а седьмой период не завершён.</a:t>
            </a:r>
          </a:p>
        </p:txBody>
      </p:sp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017860"/>
            <a:ext cx="3571900" cy="11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868" y="3404136"/>
            <a:ext cx="5500694" cy="332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3643306" y="3714752"/>
            <a:ext cx="4429156" cy="71438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71868" y="4429132"/>
            <a:ext cx="5500694" cy="164307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>
          <a:xfrm>
            <a:off x="3643306" y="3714752"/>
            <a:ext cx="214314" cy="714380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571868" y="4500570"/>
            <a:ext cx="285752" cy="1571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3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44" y="-24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вертикальный столбец элементов, атомы которых имеют одинаковое число валентных электронов.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Номер группы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(римская цифра вверху) показывает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валентных электронов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атомах элементов, относящихся к данной группе. В этом заключается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физический смысл номера группы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атомы всех элементов 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группы имеют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шесть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валентных электронов.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15136" y="3170006"/>
            <a:ext cx="5985756" cy="361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1571604" y="3286124"/>
            <a:ext cx="535785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072198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929190" y="3357562"/>
            <a:ext cx="285752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429124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929058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357554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857488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285984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785918" y="3357562"/>
            <a:ext cx="214314" cy="14287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280899"/>
            <a:ext cx="878687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атомов элементов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образовывать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химические связи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Количественно валентность определяется числом не спаренных электронов. 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Если элемент располагается в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главной подгруппе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то валентными являются </a:t>
            </a:r>
            <a:r>
              <a:rPr lang="en-US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s-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</a:t>
            </a:r>
            <a:r>
              <a:rPr lang="en-US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p-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электроны внешнего энергетического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Если элемент располагается в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побочной подгруппе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то валентными являются </a:t>
            </a:r>
            <a:r>
              <a:rPr lang="en-US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s-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электроны внешнего энергетического уровня и</a:t>
            </a:r>
            <a:r>
              <a:rPr lang="en-US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d-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электроны </a:t>
            </a:r>
            <a:r>
              <a:rPr lang="ru-RU" sz="27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предвнешнего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энергетического уровня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7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76882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двух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из которых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содержит больше элементов, чем 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побочная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882" y="1500174"/>
            <a:ext cx="890127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928662" y="2357430"/>
            <a:ext cx="500066" cy="4286280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715008" y="1714488"/>
            <a:ext cx="214314" cy="214314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357950" y="1714488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072198" y="2357430"/>
            <a:ext cx="500066" cy="4286280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428728" y="3786190"/>
            <a:ext cx="357190" cy="2357454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3286124"/>
            <a:ext cx="357190" cy="2357454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000100" y="1714488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571604" y="1714488"/>
            <a:ext cx="214314" cy="214314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8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-24"/>
            <a:ext cx="8858312" cy="3297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Главная подгруппа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 элементы малых и больших периодов. Своё начало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главные подгруппы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берут во втором периоде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главные подгруппы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групп). В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Периодиеской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системе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восемь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атомах элементов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валентные электроны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находятся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энергетическом уровне (</a:t>
            </a:r>
            <a:r>
              <a:rPr lang="en-US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s-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</a:t>
            </a:r>
            <a:r>
              <a:rPr lang="en-US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p-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электроны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r>
              <a:rPr lang="ru-RU" sz="2800" dirty="0" smtClean="0"/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Например: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3357562"/>
            <a:ext cx="26432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24938" y="3143248"/>
            <a:ext cx="6103992" cy="368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5857884" y="3714752"/>
            <a:ext cx="57150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1438" y="3357562"/>
            <a:ext cx="2500298" cy="642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571736" y="3500438"/>
            <a:ext cx="285752" cy="500066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000760" y="3357562"/>
            <a:ext cx="214314" cy="142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4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-24"/>
            <a:ext cx="878687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Побочная подгруппа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элементы только больших периодов.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Своё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начало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побочные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подгруппы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берут 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четвёртом периоде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Рассмотрим в качестве примера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группу элементов.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0040" y="3143248"/>
            <a:ext cx="6103992" cy="368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198" y="2333728"/>
            <a:ext cx="4364364" cy="180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858016" y="3500438"/>
            <a:ext cx="642942" cy="2643206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58016" y="4214818"/>
            <a:ext cx="285752" cy="1928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072330" y="3357562"/>
            <a:ext cx="214314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642918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Изменение свойств атомов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рассмотрим на примере элементов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второго периода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втором периоде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возрастанием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положительного заряда ядра атома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происходит последовательное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увеличение числа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878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 внешнем энергетическом уровне, а следовательно, и числа </a:t>
            </a:r>
            <a:r>
              <a:rPr lang="ru-RU" sz="2600" b="1" dirty="0" smtClean="0">
                <a:solidFill>
                  <a:srgbClr val="878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валентных электронов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то же время увеличение заряда ядра (от +3 в атоме лития до +10 в атоме неона) вызывает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возрастание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силы притяжения электронов к ядру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Вследствие этого атомы как бы сжимаются и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радиусы атомов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элементов в периоде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уменьшаются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670" y="71414"/>
            <a:ext cx="4929222" cy="5632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Малые периоды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5984" y="4929198"/>
            <a:ext cx="514353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76" y="5286388"/>
            <a:ext cx="2071670" cy="114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1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4624"/>
            <a:ext cx="4643470" cy="15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2844" y="1662319"/>
            <a:ext cx="857256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ядер атомов увеличивается, радиус атомов уменьшается.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возрастания заряда ядра и уменьшения радиуса атома прочность связи электронов внешнего уровня (валентных электронов) с ядром увеличивается, а способность атомов отдавать электроны (т.е.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 свойства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ярко выраженная у атомов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лития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постепенно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ослабевает при переходе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 лития к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фтору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1866901" cy="10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85728"/>
            <a:ext cx="2109790" cy="116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5143512"/>
            <a:ext cx="7643834" cy="166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000100" y="5857892"/>
            <a:ext cx="857256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000760" y="5857892"/>
            <a:ext cx="857256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42844" y="5857892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6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52" y="486916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01.03.16-домашние документы\Лаб. раб YES\Виртуальные лабораторные YES\Анимашки и картинки\Химия-картинки\Атомы и молекулы\elementl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57163"/>
            <a:ext cx="3708920" cy="39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диск D\01.03.16-домашние документы\Лаб. раб YES\Виртуальные лабораторные YES\Анимашки и картинки\Химия-картинки\Атомы и молекулы\ed2a425446e6a1037875f6ad3f23d44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259"/>
            <a:ext cx="5364088" cy="67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3979047"/>
            <a:ext cx="449999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Кварк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фундаментальная частица в стандартной модели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540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4624"/>
            <a:ext cx="514353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901399"/>
            <a:ext cx="2500330" cy="11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2000240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образует вещество, являющееся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типичным неметаллом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атомы которого способны только присоединять электроны. Завершается второй период элементом, атомы которого образуют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благородный газ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5143512"/>
            <a:ext cx="7643834" cy="166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786578" y="5857892"/>
            <a:ext cx="928694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929322" y="5857892"/>
            <a:ext cx="857256" cy="4286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9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7278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третьем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периоде начинает заполняться электронами новый (третий) энергетический уровень, и электронные структуры атомов повторяются. В связи с повторением электронных структур атомов характер изменения свойств атомов элементов в третьем периоде такой же, как и во втором. Например, атомы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и атомы лития,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легко отдают электроны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атомы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как и атомы фтора,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активно их присоединяют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Завершается третий период также элементом, атомы которого образуют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благородный газ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аргон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000100" y="5786454"/>
            <a:ext cx="7572428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42844" y="5857892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3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29294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Повторим: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изменения некоторых характеристик и свойств атомов элементов во втором и третьем периодах (от лития до аргона) носят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периодический характер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т. е. повторяются через определённое число элементов (в переводе с греческого языка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периодический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появляющийся через определённый интервал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000100" y="5357826"/>
            <a:ext cx="1000132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643702" y="5357826"/>
            <a:ext cx="1000132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3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45630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Запомним.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периодах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слева направо: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ядер атомов увеличивается;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занятых электронами энергетических уровней в атомах не изменяется;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электронов на внешнем энергетическом уровне атомов (валентных) увеличивается от 1 до 8;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радиус атомов уменьшается;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прочность связи электронов внешнего уровня (валентных) с ядром увеличивается;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38340"/>
            <a:ext cx="8548712" cy="225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42876" y="6286520"/>
            <a:ext cx="8215338" cy="158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4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31706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 свойства атомов элементов убывают;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неметаллические свойства атомов элементов усиливаются;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начало каждого периода совпадает с началом заполнения нового электронного слоя;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период начинается элементом, атомы которого образуют вещество – металл, а заканчивается элементом, атомы которого образуют вещество – благородный газ.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38340"/>
            <a:ext cx="8548712" cy="225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42876" y="6286520"/>
            <a:ext cx="8215338" cy="158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6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039719" y="27365"/>
            <a:ext cx="5461239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Главные подгруппы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64291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главных подгруппах сверху вниз увеличивается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число занятых электронами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поэтому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возрастают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радиусы атомов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внешнем уровне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остаётся одинаковым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71744"/>
            <a:ext cx="5462588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571744"/>
            <a:ext cx="857256" cy="191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00570"/>
            <a:ext cx="8691588" cy="229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000100" y="5357826"/>
            <a:ext cx="1000132" cy="1357322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357290" y="4643446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000100" y="4714884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1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308004"/>
            <a:ext cx="8786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Вследствие этого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прочность связи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 внешнего уровня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(валентных электронов)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ядром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уменьшается, а способность атомов отдавать электроны увеличивается.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Обобщим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рассмотренные закономерности.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подгруппах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сверху вниз: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ядер атомов возрастает;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занятых электронами энергетических уровней увеличивается;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 стрелкой 22"/>
          <p:cNvCxnSpPr/>
          <p:nvPr/>
        </p:nvCxnSpPr>
        <p:spPr>
          <a:xfrm rot="5400000">
            <a:off x="72200" y="5857098"/>
            <a:ext cx="171451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071538" y="471488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54694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радиус атомов растёт;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электронов на внешнем уровне не изменяется, оно равно номеру группы;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прочность связи электронов внешнего уровня с ядром уменьшается;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 свойства атомов элементов усиливаются;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неметаллические свойства атомов элементов ослабевают.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816" y="4500570"/>
            <a:ext cx="8691588" cy="2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 стрелкой 22"/>
          <p:cNvCxnSpPr/>
          <p:nvPr/>
        </p:nvCxnSpPr>
        <p:spPr>
          <a:xfrm rot="5400000">
            <a:off x="72200" y="5857098"/>
            <a:ext cx="171451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071538" y="471488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6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2844" y="263758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Рассмотрев изменения свойств атомов элементов в двух направлениях, можно сделать выводы: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фтор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образует самый активный неметалл, так как его атомы имеют малый радиус (всего два занятых электронами уровня), и поэтому внешние семь электронов сильно притягиваются к ядру;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3170" name="Picture 2" descr="D:\23.05.13-домашние документы\Лаб. раб YES\Виртуальные лабораторные YES\Анимашки и картинки\Химия\Атомы и молекулы\Строение атомов\1\ф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472" y="4572008"/>
            <a:ext cx="2285997" cy="225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176212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488" y="3286124"/>
            <a:ext cx="5818240" cy="351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6500826" y="3786190"/>
            <a:ext cx="642942" cy="357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6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8188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франций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образует самый активный металл, так как его атомы имеют большой радиус (семь занятых энергетических уровней) и на самом далёком от ядра энергетическом уровне находится всего один электрон, слабо связанный с ядром.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00298" y="2571744"/>
            <a:ext cx="3963970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Радиоактивный элемент</a:t>
            </a:r>
            <a:endParaRPr lang="ru-RU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9" name="Picture 2" descr="D:\23.05.13-домашние документы\Лаб. раб YES\Виртуальные лабораторные YES\Анимашки и картинки\Химия\Атомы и молекулы\атомы и молекулы-анимашки\Fr1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2" y="3357562"/>
            <a:ext cx="2990850" cy="3419475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488" y="3286124"/>
            <a:ext cx="5818240" cy="351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214554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cxnSp>
        <p:nvCxnSpPr>
          <p:cNvPr id="35" name="Прямая со стрелкой 34"/>
          <p:cNvCxnSpPr/>
          <p:nvPr/>
        </p:nvCxnSpPr>
        <p:spPr>
          <a:xfrm>
            <a:off x="6357950" y="2857496"/>
            <a:ext cx="2214578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428992" y="5786454"/>
            <a:ext cx="571504" cy="357190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5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 descr="Периодическая Таблиц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28" y="3683177"/>
            <a:ext cx="3429000" cy="2571751"/>
          </a:xfrm>
          <a:prstGeom prst="rect">
            <a:avLst/>
          </a:prstGeom>
          <a:noFill/>
        </p:spPr>
      </p:pic>
      <p:pic>
        <p:nvPicPr>
          <p:cNvPr id="167941" name="Picture 5" descr="D:\23.05.13-домашние документы\Лаб. раб YES\Виртуальные лабораторные YES\Анимашки и картинки\Химия\Атомы и молекулы\Строение атомов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38400" cy="2438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938" name="Picture 2" descr="http://jeffjag.com/images/2d/tshirt/tshirt_boron_atom.jpg"/>
          <p:cNvPicPr>
            <a:picLocks noChangeAspect="1" noChangeArrowheads="1"/>
          </p:cNvPicPr>
          <p:nvPr/>
        </p:nvPicPr>
        <p:blipFill>
          <a:blip r:embed="rId5" cstate="print"/>
          <a:srcRect b="11334"/>
          <a:stretch>
            <a:fillRect/>
          </a:stretch>
        </p:blipFill>
        <p:spPr bwMode="auto">
          <a:xfrm>
            <a:off x="6572264" y="50610"/>
            <a:ext cx="2500298" cy="223538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2" descr="D:\диск D\01.03.16-домашние документы\Виртуальные лекции 2015\Химия\Хим. связь\mol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6482" r="39319" b="31020"/>
          <a:stretch/>
        </p:blipFill>
        <p:spPr bwMode="auto">
          <a:xfrm>
            <a:off x="28065" y="2757751"/>
            <a:ext cx="3083151" cy="41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02558" y="2505615"/>
            <a:ext cx="6661974" cy="6858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Строение атома </a:t>
            </a:r>
            <a:endParaRPr lang="ru-RU" sz="45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4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8596" y="1500174"/>
            <a:ext cx="407196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1, 2, 3 (иногда 4)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электрона, образуют вещества –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водород, гелий, бор). Атомы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могут только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отдавать</a:t>
            </a:r>
            <a:r>
              <a:rPr lang="ru-RU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другим атомам.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470128"/>
            <a:ext cx="400052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5, 6, 7, 8 (иногда 4)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электронов, образуют вещества 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 неметаллам относятся также водород, гелий и бор). Атомы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обладают способностью как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присоединять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и</a:t>
            </a:r>
            <a:r>
              <a:rPr lang="ru-RU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отдавать</a:t>
            </a:r>
            <a:r>
              <a:rPr lang="ru-RU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8596" y="1428736"/>
            <a:ext cx="414340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 неметаллов, имеющие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завершённый энергетический уровень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образуют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благородные газы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Их атомы в отличие от атомов других неметаллов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обладают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способностью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принимать электроны</a:t>
            </a:r>
            <a:r>
              <a:rPr lang="ru-RU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0034" y="1357298"/>
            <a:ext cx="4000528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Периодическая система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химических элементов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семи периодов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десяти рядов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восьми групп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Период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горизонтальный ряд элементов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расположенных в порядке возрастания заряда ядра их атомов; атомы элементов одного периода имеют одинаковое число занятых электронных слоев.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1428736"/>
            <a:ext cx="3929090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Группа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вертикальный столбец элементов, атомы которых имеют одинаковое число валентных электронов.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Номер группы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(римская цифра вверху) показывает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валентных электронов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атомах элементов, относящихся к данной группе. </a:t>
            </a:r>
            <a:endParaRPr lang="ru-RU" sz="2400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4282" y="1142984"/>
            <a:ext cx="4357718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периодах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слева направо:</a:t>
            </a:r>
            <a:endParaRPr lang="ru-RU" sz="2300" b="1" u="sng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ядер атомов увеличивается;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занятых электронами энергетических уровней в атомах не изменяется;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электронов на внешнем энергетическом уровне атомов (валентных) увеличивается от 1 до 8;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радиус атомов уменьшается;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прочность связи электронов внешнего уровня (валентных) с ядром увеличивается;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697914"/>
            <a:ext cx="407196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 свойства атомов элементов убывают;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неметаллические свойства атомов элементов усиливаются;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начало каждого периода совпадает с началом заполнения нового электронного слоя;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период начинается элементом, атомы которого образуют вещество – металл, а заканчивается элементом, атомы которого образуют вещество – благородный газ.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785918" y="1643050"/>
            <a:ext cx="242889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0034" y="1571612"/>
            <a:ext cx="400052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главных подгруппах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сверху вниз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ядер атомов возрастает;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занятых электронами энергетических уровней увеличивается; радиус атомов растёт;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число электронов на внешнем уровне не изменяется, оно равно номеру группы;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908" y="1571612"/>
            <a:ext cx="400049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прочность связи электронов внешнего уровня с ядром уменьшается;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 свойства атомов элементов усиливаются;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неметаллические свойства атомов элементов ослабевают.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-1786776" y="3928272"/>
            <a:ext cx="44291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-24"/>
            <a:ext cx="8643998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867415"/>
            <a:ext cx="8929750" cy="491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Решите кроссворд: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атомы неметаллов, имеющие завершённый энергетический уровень, образуют … газы</a:t>
            </a: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1, 2, 3 (иногда 4) электрона, образуют вещества – … </a:t>
            </a:r>
          </a:p>
          <a:p>
            <a:pPr marL="447675" lvl="0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 химические элементы объединены в единую систему, которая названа Периодической системой химических элементов …</a:t>
            </a:r>
            <a:endParaRPr lang="ru-RU" sz="23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химический элемент представлен в таблице …</a:t>
            </a:r>
            <a:endParaRPr lang="ru-RU" sz="23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номер периода показывает … занятых электронами энергетических уровней </a:t>
            </a:r>
            <a:endParaRPr lang="ru-RU" sz="23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период начинается элементом, атомы которого образуют … металл </a:t>
            </a:r>
            <a:endParaRPr lang="ru-RU" sz="23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а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томы металлов могут только …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другим атомам</a:t>
            </a:r>
            <a:endParaRPr lang="ru-RU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482529"/>
            <a:ext cx="3128962" cy="13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4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500570"/>
            <a:ext cx="3500442" cy="171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428596" y="1214422"/>
            <a:ext cx="4071966" cy="5311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атомы неметаллов, имеющие завершённый энергетический уровень, образуют … газы</a:t>
            </a:r>
          </a:p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1, 2, 3 (иногда 4) электрона, образуют вещества – … </a:t>
            </a:r>
          </a:p>
          <a:p>
            <a:pPr marL="447675" lvl="0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 химические элементы объединены в единую систему, которая названа Периодической системой химических элементов …</a:t>
            </a:r>
            <a:endParaRPr lang="ru-RU" sz="21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химический элемент представлен в таблице …</a:t>
            </a:r>
            <a:endParaRPr lang="ru-RU" sz="21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1315203"/>
            <a:ext cx="4000528" cy="3113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номер периода показывает … занятых электронами </a:t>
            </a:r>
            <a:r>
              <a:rPr lang="ru-RU" sz="21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энергети-ческих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уровней </a:t>
            </a:r>
            <a:endParaRPr lang="ru-RU" sz="21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период начинается элементом, атомы которого образуют … металл </a:t>
            </a:r>
            <a:endParaRPr lang="ru-RU" sz="21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lnSpc>
                <a:spcPct val="85000"/>
              </a:lnSpc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а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томы металлов могут только …</a:t>
            </a:r>
            <a:r>
              <a:rPr lang="ru-RU" sz="21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другим атомам</a:t>
            </a:r>
            <a:endParaRPr lang="ru-RU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500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35782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74919"/>
            <a:ext cx="8712968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работа № 2 «Составление электронного строения атома»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4" descr="Д. И. Менделеева Изучая периодический зак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7213858" cy="4143404"/>
          </a:xfrm>
          <a:prstGeom prst="rect">
            <a:avLst/>
          </a:prstGeom>
          <a:noFill/>
        </p:spPr>
      </p:pic>
      <p:pic>
        <p:nvPicPr>
          <p:cNvPr id="17" name="Picture 3" descr="D:\23.05.13-домашние документы\Лаб. раб YES\Виртуальные лабораторные YES\Анимашки и картинки\Химия\Атомы и молекулы\атомы и молекулы-анимашки\helium-anim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1687" y="2564904"/>
            <a:ext cx="1905000" cy="1905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48567" y="153293"/>
            <a:ext cx="2066591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Химия 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697" y="497402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2656"/>
            <a:ext cx="8820472" cy="351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 работы: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закрепить полученные знания по составлению электронного строения атома.</a:t>
            </a:r>
          </a:p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5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электронные формулы атома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…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652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158480"/>
              </p:ext>
            </p:extLst>
          </p:nvPr>
        </p:nvGraphicFramePr>
        <p:xfrm>
          <a:off x="179512" y="188640"/>
          <a:ext cx="8856984" cy="523951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80122"/>
                <a:gridCol w="1872206"/>
                <a:gridCol w="1008114"/>
                <a:gridCol w="1944214"/>
                <a:gridCol w="1008114"/>
                <a:gridCol w="194421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Атом 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Атом 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Вариант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Атом 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Хлор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effectLst/>
                        </a:rPr>
                        <a:t>Индий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Технеций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Мышьяк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Сера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Скандий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Теллур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Галлий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Титан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Кремний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Селен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Ванадий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Сурьма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Олово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Осмий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Бром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Железо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Тантал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Германий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Марганец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Гафний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Фосфор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Рений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Скандий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Йод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Цирконий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ea typeface="Times New Roman"/>
                        </a:rPr>
                        <a:t>Ванадий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7759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142844" y="260648"/>
            <a:ext cx="8858312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конца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столетия атом считали элементарной (т. е. неделимой) частицей. Научные открытия на рубеже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XIX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вв. (вы их рассмотрите в курсе физики) показали, что атом имеет сложное строение.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10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600105"/>
            <a:ext cx="3286148" cy="158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1019" name="Picture 11" descr="Омский государственный технический университет а. А. Шиндлер хим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66" y="4857760"/>
            <a:ext cx="3867730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14283" y="3643314"/>
            <a:ext cx="3071834" cy="7986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Современные модели атома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5400000">
            <a:off x="2250265" y="4393413"/>
            <a:ext cx="428628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714612" y="4357694"/>
            <a:ext cx="1500198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6580" y="2215268"/>
            <a:ext cx="4090997" cy="191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0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016" y="548680"/>
            <a:ext cx="8820472" cy="6033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0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algn="ctr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Барий располагается 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периоде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главной</a:t>
            </a:r>
            <a:r>
              <a:rPr lang="ru-RU" sz="2800" b="1" dirty="0" smtClean="0">
                <a:solidFill>
                  <a:srgbClr val="861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на внешнем энергетическом уровне совпадает с номером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(во 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группе – на внешнем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энергетическом уровне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него 2 электрона),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925" y="44624"/>
            <a:ext cx="8145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выполнения задания</a:t>
            </a:r>
            <a:endParaRPr lang="ru-RU" sz="3600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5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33448"/>
          <a:stretch/>
        </p:blipFill>
        <p:spPr bwMode="auto">
          <a:xfrm>
            <a:off x="22060" y="908720"/>
            <a:ext cx="9090218" cy="445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75656" y="4725144"/>
            <a:ext cx="8640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7475"/>
            <a:ext cx="88204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Составляем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электронную формулу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бария, используя таблицу «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заполнения энергетических уровней и подуровней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44130"/>
              </p:ext>
            </p:extLst>
          </p:nvPr>
        </p:nvGraphicFramePr>
        <p:xfrm>
          <a:off x="179512" y="1957964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493317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4725144"/>
            <a:ext cx="8788750" cy="111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4p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5p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6s</a:t>
            </a:r>
            <a:r>
              <a:rPr lang="ru-RU" sz="28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валентные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электроны</a:t>
            </a:r>
            <a:endParaRPr lang="ru-RU" sz="2400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1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260648"/>
            <a:ext cx="851887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Распределение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энергетическим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уровням: </a:t>
            </a:r>
            <a:endParaRPr lang="ru-RU" sz="28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99" y="1069580"/>
            <a:ext cx="2481827" cy="13748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369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совпадает с порядковым номером – у бария их 56.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рассчитываем по формуле: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 =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11425" indent="-25114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относительная атомная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масса элемента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(округленная до целого числа),</a:t>
            </a:r>
          </a:p>
          <a:p>
            <a:pPr marL="1787525" indent="-887413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заряд ядра (атомный номер элемента)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56 = 81</a:t>
            </a:r>
            <a:endParaRPr lang="ru-RU" sz="2800" dirty="0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0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016" y="548680"/>
            <a:ext cx="8820472" cy="597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0000"/>
              </a:lnSpc>
            </a:pPr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атома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Pb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algn="ctr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Свинец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располагается 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периоде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главной</a:t>
            </a:r>
            <a:r>
              <a:rPr lang="ru-RU" sz="2800" b="1" dirty="0" smtClean="0">
                <a:solidFill>
                  <a:srgbClr val="861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на внешнем энергетическом уровне совпадает с номером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4 группе – на внешнем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энергетическом уровне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него 4 электрона),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и р-электроны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6р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(учитываем что сумма валентных электронов равна номеру группы).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925" y="44624"/>
            <a:ext cx="8145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выполнения задания</a:t>
            </a:r>
            <a:endParaRPr lang="ru-RU" sz="3600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0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D:\диск D\01.03.16-домашние документы\Виртуальные лекции 2015\Химия\Таблица Менделеева\33ac9d23fdeb9491d938ff723201ff2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8996147" cy="666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31840" y="3861048"/>
            <a:ext cx="8640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2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7475"/>
            <a:ext cx="88204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Составляем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электронную формулу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свинца, используя таблицу «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заполнения энергетических уровней и подуровней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35712"/>
              </p:ext>
            </p:extLst>
          </p:nvPr>
        </p:nvGraphicFramePr>
        <p:xfrm>
          <a:off x="179512" y="1957964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266066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016" y="4725144"/>
            <a:ext cx="8968262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5s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4f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6р</a:t>
            </a:r>
            <a:r>
              <a:rPr lang="ru-RU" sz="27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валентные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электроны</a:t>
            </a:r>
            <a:endParaRPr lang="ru-RU" sz="2400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1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260648"/>
            <a:ext cx="851887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Распределение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энергетическим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уровням: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369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совпадает с порядковым номером – у свинца их 82.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рассчитываем по формуле: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 =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11425" indent="-25114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относительная атомная масса элемента (округленная до целого числа),</a:t>
            </a:r>
          </a:p>
          <a:p>
            <a:pPr marL="1787525" indent="-887413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заряд ядра (атомный номер элемента)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82 = 125</a:t>
            </a:r>
            <a:endParaRPr lang="ru-RU" sz="2800" dirty="0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46" y="1085489"/>
            <a:ext cx="2574839" cy="1371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016" y="620070"/>
            <a:ext cx="8820472" cy="568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0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атома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algn="ctr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Вольфрам располагается 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периоде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побочной</a:t>
            </a:r>
            <a:r>
              <a:rPr lang="ru-RU" sz="2800" b="1" dirty="0" smtClean="0">
                <a:solidFill>
                  <a:srgbClr val="861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на внешнем энергетическом уровне равно 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-электроны внешнего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энергетичес-кого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-электроны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предвнешнего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925" y="44624"/>
            <a:ext cx="8145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выполнения задания</a:t>
            </a:r>
            <a:endParaRPr lang="ru-RU" sz="3600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5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33448"/>
          <a:stretch/>
        </p:blipFill>
        <p:spPr bwMode="auto">
          <a:xfrm>
            <a:off x="22060" y="908720"/>
            <a:ext cx="9090218" cy="445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499992" y="4725144"/>
            <a:ext cx="792088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6524" y="142852"/>
            <a:ext cx="7683515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Ядро имеет сложную структуру: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32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1" name="Picture 1" descr="C:\24.08.11\Лаб. раб YES\Виртуальные лабораторные YES\Анимашки и картинки\Химия\Атомы и молекулы\Колебание атомов и др\at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767959"/>
            <a:ext cx="1785918" cy="133943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71868" y="857232"/>
            <a:ext cx="714380" cy="2857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86446" y="1285860"/>
            <a:ext cx="642942" cy="2857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1285860"/>
            <a:ext cx="1357322" cy="2857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5857892"/>
            <a:ext cx="928694" cy="2143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71934" y="5929330"/>
            <a:ext cx="1071570" cy="2143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2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7475"/>
            <a:ext cx="88204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Составляем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электронную формулу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вольфра-ма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используя таблицу «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заполнения энергетических уровней и подуровней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44130"/>
              </p:ext>
            </p:extLst>
          </p:nvPr>
        </p:nvGraphicFramePr>
        <p:xfrm>
          <a:off x="179512" y="1957964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493317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9512" y="4725144"/>
            <a:ext cx="89327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5p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6s</a:t>
            </a:r>
            <a:r>
              <a:rPr lang="ru-RU" sz="28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4f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14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>
              <a:lnSpc>
                <a:spcPct val="15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Валентные электроны вольфрама – </a:t>
            </a:r>
            <a:r>
              <a:rPr 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6s</a:t>
            </a:r>
            <a:r>
              <a:rPr lang="ru-RU" sz="24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4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1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260648"/>
            <a:ext cx="851887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Распределение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энергетическим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уровням: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369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совпадает с порядковым номером – у вольфрама их 74.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рассчитываем по формуле: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 =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11425" indent="-25114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относительная атомная масса элемента (округленная до целого числа),</a:t>
            </a:r>
          </a:p>
          <a:p>
            <a:pPr marL="1787525" indent="-887413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заряд ядра (атомный номер элемента)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74 = 110</a:t>
            </a:r>
            <a:endParaRPr lang="ru-RU" sz="28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238490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0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7504" y="908720"/>
            <a:ext cx="8712968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 «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Периодический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</a:t>
            </a:r>
          </a:p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И. Менделеева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4" descr="Д. И. Менделеева Изучая периодический зак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97964"/>
            <a:ext cx="7213858" cy="4143404"/>
          </a:xfrm>
          <a:prstGeom prst="rect">
            <a:avLst/>
          </a:prstGeom>
          <a:noFill/>
        </p:spPr>
      </p:pic>
      <p:pic>
        <p:nvPicPr>
          <p:cNvPr id="17" name="Picture 3" descr="D:\23.05.13-домашние документы\Лаб. раб YES\Виртуальные лабораторные YES\Анимашки и картинки\Химия\Атомы и молекулы\атомы и молекулы-анимашки\helium-anim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713" y="2532112"/>
            <a:ext cx="1905000" cy="1905000"/>
          </a:xfrm>
          <a:prstGeom prst="rect">
            <a:avLst/>
          </a:prstGeom>
          <a:noFill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572000" y="116632"/>
            <a:ext cx="4501553" cy="5671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Естествознание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332656"/>
            <a:ext cx="8820472" cy="571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475" indent="-1260475" algn="just">
              <a:lnSpc>
                <a:spcPct val="85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 работы: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закрепить полученные знания 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периодическом законе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Д. И. Менделеева.</a:t>
            </a:r>
          </a:p>
          <a:p>
            <a:pPr marL="1260475" indent="-1260475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42913" algn="just">
              <a:lnSpc>
                <a:spcPct val="85000"/>
              </a:lnSpc>
            </a:pP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Периодический закон Д. И. 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Менделеева: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«Свойства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химических элементов, а также формы и свойства соединений элементов находятся в периодической зависимости от величины заряда атомных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ядер».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Периодическая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система химических элементов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состоит 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семи периодов, десяти рядов и восьми групп. Каждая группа состоит из двух подгрупп, из которых 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главная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содержит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больше элементов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</a:t>
            </a:r>
            <a:r>
              <a:rPr lang="ru-RU" sz="28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побочная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4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97341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Изменение</a:t>
            </a:r>
            <a:r>
              <a:rPr lang="ru-RU" sz="2800" b="1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 элементов в пределах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периода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ослабление металлических свойств;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уменьшение радиуса атома;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усиление окислительных свойств;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увеличивается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электроотрицательность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нарастают кислотные свойства оксидов и гидроксидов;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начиная с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группы (для р-элементов) увеличивается устойчивость водородных соединений и усиливаются их кислотные свойства.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424086" y="1268760"/>
            <a:ext cx="784681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6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03556"/>
            <a:ext cx="871296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Изменение</a:t>
            </a:r>
            <a:r>
              <a:rPr lang="ru-RU" sz="2800" b="1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 элементов в пределах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возрастают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металлические свойства;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увеличивается радиус атома;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усиление восстановительных свойств;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уменьшается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электроотрицательность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нарастают основные свойства оксидов и гидроксидов;</a:t>
            </a:r>
          </a:p>
          <a:p>
            <a:pPr marL="457200" lvl="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начиная с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группы (для р-элементов) уменьшается устойчивость водородных соединений, усиливаются их кислотные и окислительные свойства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Понятие </a:t>
            </a:r>
            <a:r>
              <a:rPr lang="ru-RU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э</a:t>
            </a:r>
            <a:r>
              <a:rPr lang="ru-RU" sz="2800" b="1" dirty="0" err="1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лектро</a:t>
            </a:r>
            <a:r>
              <a:rPr lang="ru-RU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</a:t>
            </a:r>
            <a:r>
              <a:rPr lang="ru-RU" sz="2800" b="1" dirty="0" err="1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трицательности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является условным. Оно позволяет оценить способность атома данного элемента оттягивать на себя электронную плотность по сравнению с атомами других элементов в соединении.</a:t>
            </a:r>
          </a:p>
        </p:txBody>
      </p: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251520" y="908720"/>
            <a:ext cx="0" cy="302433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 </a:t>
            </a:r>
          </a:p>
          <a:p>
            <a:pPr indent="450000" algn="just">
              <a:lnSpc>
                <a:spcPct val="8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Для атома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указанного элемента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составьте электронную формулу,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Как изменяются … свойства приведенных элементов и их оксидов в ряду…</a:t>
            </a: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9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20102"/>
              </p:ext>
            </p:extLst>
          </p:nvPr>
        </p:nvGraphicFramePr>
        <p:xfrm>
          <a:off x="72008" y="425160"/>
          <a:ext cx="9036496" cy="5596128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820555"/>
                <a:gridCol w="1663213"/>
                <a:gridCol w="3024337"/>
                <a:gridCol w="3528391"/>
              </a:tblGrid>
              <a:tr h="41424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№ варианта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Задание 1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Задание 2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свойства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ряд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Хлор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кислотные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Ga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O</a:t>
                      </a:r>
                      <a:r>
                        <a:rPr lang="en-US" sz="2400" b="1" baseline="-25000" dirty="0">
                          <a:effectLst/>
                        </a:rPr>
                        <a:t>3</a:t>
                      </a:r>
                      <a:r>
                        <a:rPr lang="en-US" sz="2400" b="1" dirty="0">
                          <a:effectLst/>
                        </a:rPr>
                        <a:t>– GeO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– SiO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–SO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–SO</a:t>
                      </a:r>
                      <a:r>
                        <a:rPr lang="en-US" sz="2400" b="1" baseline="-25000" dirty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Мышьяк 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металлические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Rb</a:t>
                      </a:r>
                      <a:r>
                        <a:rPr lang="en-US" sz="2400" b="1" dirty="0">
                          <a:effectLst/>
                        </a:rPr>
                        <a:t> – K– </a:t>
                      </a:r>
                      <a:r>
                        <a:rPr lang="en-US" sz="2400" b="1" dirty="0" err="1">
                          <a:effectLst/>
                        </a:rPr>
                        <a:t>Ca</a:t>
                      </a:r>
                      <a:r>
                        <a:rPr lang="en-US" sz="2400" b="1" dirty="0">
                          <a:effectLst/>
                        </a:rPr>
                        <a:t> – Mg – Al – B  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Теллур 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неметаллические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F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 err="1">
                          <a:effectLst/>
                        </a:rPr>
                        <a:t>Cl</a:t>
                      </a:r>
                      <a:r>
                        <a:rPr lang="ru-RU" sz="2400" b="1" dirty="0">
                          <a:effectLst/>
                        </a:rPr>
                        <a:t> –</a:t>
                      </a:r>
                      <a:r>
                        <a:rPr lang="en-US" sz="2400" b="1" dirty="0">
                          <a:effectLst/>
                        </a:rPr>
                        <a:t>S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>
                          <a:effectLst/>
                        </a:rPr>
                        <a:t>P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Si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Кремний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неметаллические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I – Br – </a:t>
                      </a:r>
                      <a:r>
                        <a:rPr lang="en-US" sz="2400" b="1" dirty="0" err="1">
                          <a:effectLst/>
                        </a:rPr>
                        <a:t>Cl</a:t>
                      </a:r>
                      <a:r>
                        <a:rPr lang="en-US" sz="2400" b="1" dirty="0">
                          <a:effectLst/>
                        </a:rPr>
                        <a:t> – S – P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Сурьма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кислотные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Cl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7</a:t>
                      </a:r>
                      <a:r>
                        <a:rPr lang="ru-RU" sz="2400" b="1" dirty="0">
                          <a:effectLst/>
                        </a:rPr>
                        <a:t> –</a:t>
                      </a:r>
                      <a:r>
                        <a:rPr lang="en-US" sz="2400" b="1" dirty="0">
                          <a:effectLst/>
                        </a:rPr>
                        <a:t>S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3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>
                          <a:effectLst/>
                        </a:rPr>
                        <a:t>P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5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>
                          <a:effectLst/>
                        </a:rPr>
                        <a:t>Si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>
                          <a:effectLst/>
                        </a:rPr>
                        <a:t>Al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6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Бром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неметаллические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As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P</a:t>
                      </a:r>
                      <a:r>
                        <a:rPr lang="ru-RU" sz="2400" b="1" dirty="0">
                          <a:effectLst/>
                        </a:rPr>
                        <a:t> –</a:t>
                      </a:r>
                      <a:r>
                        <a:rPr lang="en-US" sz="2400" b="1" dirty="0">
                          <a:effectLst/>
                        </a:rPr>
                        <a:t>S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 err="1">
                          <a:effectLst/>
                        </a:rPr>
                        <a:t>Cl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F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7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Германий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металлические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Li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Na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K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 err="1">
                          <a:effectLst/>
                        </a:rPr>
                        <a:t>Rb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 err="1">
                          <a:effectLst/>
                        </a:rPr>
                        <a:t>Sr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8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Фосфор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основные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Al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3</a:t>
                      </a:r>
                      <a:r>
                        <a:rPr lang="ru-RU" sz="2400" b="1" dirty="0">
                          <a:effectLst/>
                        </a:rPr>
                        <a:t>–</a:t>
                      </a:r>
                      <a:r>
                        <a:rPr lang="en-US" sz="2400" b="1" dirty="0">
                          <a:effectLst/>
                        </a:rPr>
                        <a:t>Mg</a:t>
                      </a:r>
                      <a:r>
                        <a:rPr lang="ru-RU" sz="2400" b="1" dirty="0">
                          <a:effectLst/>
                        </a:rPr>
                        <a:t>О –</a:t>
                      </a:r>
                      <a:r>
                        <a:rPr lang="en-US" sz="2400" b="1" dirty="0">
                          <a:effectLst/>
                        </a:rPr>
                        <a:t>Na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 –</a:t>
                      </a:r>
                      <a:r>
                        <a:rPr lang="en-US" sz="2400" b="1" dirty="0">
                          <a:effectLst/>
                        </a:rPr>
                        <a:t>K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 –</a:t>
                      </a:r>
                      <a:r>
                        <a:rPr lang="en-US" sz="2400" b="1" dirty="0" err="1">
                          <a:effectLst/>
                        </a:rPr>
                        <a:t>Rb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9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Йод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металлические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Ti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 err="1">
                          <a:effectLst/>
                        </a:rPr>
                        <a:t>Ca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K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Na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Li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Индий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неметаллические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O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N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ru-RU" sz="2400" b="1" dirty="0">
                          <a:effectLst/>
                        </a:rPr>
                        <a:t>– </a:t>
                      </a:r>
                      <a:r>
                        <a:rPr lang="en-US" sz="2400" b="1" dirty="0">
                          <a:effectLst/>
                        </a:rPr>
                        <a:t>Si</a:t>
                      </a:r>
                      <a:r>
                        <a:rPr lang="ru-RU" sz="2400" b="1" dirty="0">
                          <a:effectLst/>
                        </a:rPr>
                        <a:t> – </a:t>
                      </a:r>
                      <a:r>
                        <a:rPr lang="en-US" sz="2400" b="1" dirty="0" err="1">
                          <a:effectLst/>
                        </a:rPr>
                        <a:t>Ge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3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062917"/>
              </p:ext>
            </p:extLst>
          </p:nvPr>
        </p:nvGraphicFramePr>
        <p:xfrm>
          <a:off x="72008" y="235227"/>
          <a:ext cx="9036496" cy="6071616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820555"/>
                <a:gridCol w="1663213"/>
                <a:gridCol w="3024337"/>
                <a:gridCol w="3528391"/>
              </a:tblGrid>
              <a:tr h="41424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№ варианта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Задание 1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Задание 2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свойства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ряд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Сера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основные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Pb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Sn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Ge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Si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C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Галлий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Rb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K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Na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Mg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Al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Селен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Si – P –S– Se – Te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Олово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основные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Be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Mg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Ca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Sr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Rb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Железо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кислотные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Mg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 –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Al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В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–СО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N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Марганец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кислотные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Ga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– GeO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– SiO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–SO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–SO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Рений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Rb – K– Ca – Mg – Al – B  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Цирконий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Cl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Si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Технеций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I – Br –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Cl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 – S – P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Скандий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кислотные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Cl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Si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Al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7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21958"/>
              </p:ext>
            </p:extLst>
          </p:nvPr>
        </p:nvGraphicFramePr>
        <p:xfrm>
          <a:off x="72008" y="425160"/>
          <a:ext cx="9036496" cy="5065776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820555"/>
                <a:gridCol w="1663213"/>
                <a:gridCol w="3024337"/>
                <a:gridCol w="3528391"/>
              </a:tblGrid>
              <a:tr h="41424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№ варианта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Задание 1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Задание 2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свойства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ряд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Титан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As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Cl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Ванадий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Li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Na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K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Rb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Sr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Осмий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основные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Al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Mg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Na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K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 –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Rb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Тантал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Ti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Ca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K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Na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Li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Гафний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N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C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Si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Ge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Скандий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основные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Pb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Sn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Ge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Si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C</a:t>
                      </a: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О</a:t>
                      </a:r>
                      <a:r>
                        <a:rPr lang="ru-RU" sz="240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Ванадий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Rb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K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Na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Mg</a:t>
                      </a: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Al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Титан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неметаллические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Si – P –S– Se –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Times New Roman"/>
                        </a:rPr>
                        <a:t>Te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7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Picture 2" descr="Тема: Строение электронных оболочек атомов химических элементов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492" y="1"/>
            <a:ext cx="508397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7876" name="Picture 4" descr="Весь мир - лишь пустота и случайность. Научно-популярно-лирико-философские размышления о мире popbl@gs.r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357298"/>
            <a:ext cx="2857500" cy="2857500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4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016" y="548680"/>
            <a:ext cx="8820472" cy="597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0000"/>
              </a:lnSpc>
            </a:pPr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атома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Pb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algn="ctr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Свинец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располагается 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периоде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главной</a:t>
            </a:r>
            <a:r>
              <a:rPr lang="ru-RU" sz="2800" b="1" dirty="0" smtClean="0">
                <a:solidFill>
                  <a:srgbClr val="861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на внешнем энергетическом уровне совпадает с номером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4 группе – на внешнем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энергетическом уровне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него 4 электрона),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и р-электроны внешнего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6р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(учитываем что сумма валентных электронов равна номеру группы).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924" y="44624"/>
            <a:ext cx="85731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1 выполнения задания 1</a:t>
            </a:r>
            <a:endParaRPr lang="ru-RU" sz="3400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49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4149080"/>
            <a:ext cx="8640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9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7475"/>
            <a:ext cx="88204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Составляем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электронную формулу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свинца, используя таблицу «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заполнения энергетических уровней и подуровней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66975"/>
              </p:ext>
            </p:extLst>
          </p:nvPr>
        </p:nvGraphicFramePr>
        <p:xfrm>
          <a:off x="179512" y="1957964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/>
                <a:gridCol w="666074"/>
                <a:gridCol w="1602178"/>
                <a:gridCol w="1602178"/>
                <a:gridCol w="160217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728965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/>
                <a:gridCol w="1999531"/>
                <a:gridCol w="1999531"/>
                <a:gridCol w="199953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016" y="4581128"/>
            <a:ext cx="8968262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5s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5p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4f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5d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6р</a:t>
            </a:r>
            <a:r>
              <a:rPr lang="ru-RU" sz="27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валентные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электроны</a:t>
            </a:r>
            <a:endParaRPr lang="ru-RU" sz="2400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9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260648"/>
            <a:ext cx="851887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Распределение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энергетическим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уровням: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369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совпадает с порядковым номером – у свинца их 82.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рассчитываем по формуле: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 =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11425" indent="-25114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относительная атомная масса элемента (округленная до целого числа),</a:t>
            </a:r>
          </a:p>
          <a:p>
            <a:pPr marL="1787525" indent="-887413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заряд ядра (атомный номер элемента)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82 = 125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46" y="1085489"/>
            <a:ext cx="2574839" cy="1371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0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016" y="620070"/>
            <a:ext cx="8820472" cy="568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9238" indent="-1519238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1519238" indent="-1519238" algn="just">
              <a:lnSpc>
                <a:spcPct val="80000"/>
              </a:lnSpc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электронную формулу атома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укажите валентные электроны, покажите распределение электронов по энергетическим уровням, количество протонов, нейтронов, электронов.</a:t>
            </a:r>
          </a:p>
          <a:p>
            <a:pPr algn="ctr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Вольфрам располагается в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периоде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у него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энергетических 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в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побочной</a:t>
            </a:r>
            <a:r>
              <a:rPr lang="ru-RU" sz="2800" b="1" dirty="0" smtClean="0">
                <a:solidFill>
                  <a:srgbClr val="861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подгруппе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на внешнем энергетическом уровне равно 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валентными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являются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-электроны внешнего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энергетичес-кого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-электроны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предвнешнего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энергетического уровня –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924" y="44624"/>
            <a:ext cx="85731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2 выполнения задания 1</a:t>
            </a:r>
            <a:endParaRPr lang="ru-RU" sz="3400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0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49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32040" y="3717032"/>
            <a:ext cx="8640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4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7475"/>
            <a:ext cx="882047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Составляем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электронную формулу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вольфра-ма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используя таблицу «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</a:t>
            </a:r>
            <a:r>
              <a:rPr lang="ru-RU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заполнения энергетических уровней и подуровней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66282"/>
              </p:ext>
            </p:extLst>
          </p:nvPr>
        </p:nvGraphicFramePr>
        <p:xfrm>
          <a:off x="179512" y="1957964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/>
                <a:gridCol w="666074"/>
                <a:gridCol w="1602178"/>
                <a:gridCol w="1602178"/>
                <a:gridCol w="160217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84429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/>
                <a:gridCol w="1999531"/>
                <a:gridCol w="1999531"/>
                <a:gridCol w="199953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4509120"/>
            <a:ext cx="89327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4p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4d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5p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6s</a:t>
            </a:r>
            <a:r>
              <a:rPr lang="ru-RU" sz="28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4f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14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>
              <a:lnSpc>
                <a:spcPct val="15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Валентные электроны вольфрама – </a:t>
            </a:r>
            <a:r>
              <a:rPr 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6s</a:t>
            </a:r>
            <a:r>
              <a:rPr lang="ru-RU" sz="24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ru-RU" sz="2400" b="1" u="sng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3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260648"/>
            <a:ext cx="851887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Распределение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энергетическим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уровням: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369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совпадает с порядковым номером – у вольфрама их 74.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Количество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рассчитываем по формуле: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 =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11425" indent="-25114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где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относительная атомная масса элемента (округленная до целого числа),</a:t>
            </a:r>
          </a:p>
          <a:p>
            <a:pPr marL="1787525" indent="-887413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заряд ядра (атомный номер элемента)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74 = 110</a:t>
            </a:r>
            <a:endParaRPr lang="ru-RU" sz="28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238490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0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924" y="44624"/>
            <a:ext cx="85731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1 выполнения задания 2</a:t>
            </a:r>
            <a:endParaRPr lang="ru-RU" sz="3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51344"/>
            <a:ext cx="8928992" cy="5913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Как изменяются неметаллические свойства в ряду элементов   </a:t>
            </a:r>
            <a:r>
              <a:rPr lang="en-US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P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S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7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Cl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Br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indent="450000" algn="just">
              <a:lnSpc>
                <a:spcPct val="85000"/>
              </a:lnSpc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 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</a:p>
          <a:p>
            <a:pPr indent="450000" algn="ctr">
              <a:lnSpc>
                <a:spcPct val="85000"/>
              </a:lnSpc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Уточняем расположение элементов в Периодической системе элементов     Д. И. Менделеева:</a:t>
            </a:r>
          </a:p>
          <a:p>
            <a:pPr marL="3403600" indent="-3403600" algn="just">
              <a:lnSpc>
                <a:spcPct val="85000"/>
              </a:lnSpc>
            </a:pP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15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16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17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расположены в 3-м периоде;</a:t>
            </a:r>
          </a:p>
          <a:p>
            <a:pPr marL="3403600" indent="-3403600" algn="just">
              <a:lnSpc>
                <a:spcPct val="85000"/>
              </a:lnSpc>
            </a:pP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17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35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Br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7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53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расположены 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группе, в главной подгруппе.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периодах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 мере увеличения атомного номера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dbl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свойства простых веществ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усиливаются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группах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 мере увеличения атомного номера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dbl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свойства простых веществ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ослабевают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6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928992" cy="315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Следовательно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ряду элементов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15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16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17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35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Br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u="dbl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u="dbl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u="dbl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усиливаются</a:t>
            </a:r>
            <a:endParaRPr lang="ru-RU" sz="2800" b="1" u="dbl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ru-RU" sz="2800" b="1" u="dbl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u="dbl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вначале усиливаются,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потом ослабевают.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427985" y="1628800"/>
            <a:ext cx="2520279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483769" y="1268760"/>
            <a:ext cx="2520279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9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D:\23.05.13-домашние документы\Лаб. раб YES\Виртуальные лабораторные YES\Анимашки и картинки\Химия\Атомы и молекулы\атомы и молекулы-анимашки\a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119462"/>
            <a:ext cx="5238750" cy="3810000"/>
          </a:xfrm>
          <a:prstGeom prst="rect">
            <a:avLst/>
          </a:prstGeom>
          <a:noFill/>
        </p:spPr>
      </p:pic>
      <p:pic>
        <p:nvPicPr>
          <p:cNvPr id="13" name="Picture 2" descr="D:\23.05.13-домашние документы\Лаб. раб YES\Виртуальные лабораторные YES\Анимашки и картинки\Химия\Атомы и молекулы\Строение атомов\hydrogen_atom_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5030952"/>
            <a:ext cx="1643074" cy="182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D:\23.05.13-домашние документы\Лаб. раб YES\Виртуальные лабораторные YES\Анимашки и картинки\Химия\Атомы и молекулы\Строение атомов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143248"/>
            <a:ext cx="2081210" cy="208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2844" y="19245"/>
            <a:ext cx="8858312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центре атома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находится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положительно заряженное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ядро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которое имеет чрезвычайно малый размер по сравнению с размерами атома. Радиус атомного ядра в сто тысяч раз меньше радиуса атома. Например, радиус атома водорода 0,046 нм, а радиус ядра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атома водорода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6,5 • 10</a:t>
            </a:r>
            <a:r>
              <a:rPr kumimoji="0" lang="ru-RU" sz="2700" b="1" i="0" u="none" strike="noStrike" cap="none" normalizeH="0" baseline="3000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–7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нм. Но и это крошечное ядро имеет сложное строение,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его состав входят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протоны, нейтроны и другие еще более мелкие и нестабильные частицы.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613870"/>
            <a:ext cx="2163355" cy="212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2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924" y="44624"/>
            <a:ext cx="85731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Образец 2 выполнения задания 2</a:t>
            </a:r>
            <a:endParaRPr lang="ru-RU" sz="3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022" y="673822"/>
            <a:ext cx="8856984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Расположите оксиды </a:t>
            </a:r>
            <a:r>
              <a:rPr lang="en-US" sz="2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Rb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CrO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 мере усиления их основных свойств. </a:t>
            </a:r>
          </a:p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активнее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ниже степень окисления,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тем сильнее выражены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основные свойства его оксида.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Уточняем расположение элементов в Периодической системе элементов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Менделеева: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136900" indent="-3136900" algn="just">
              <a:lnSpc>
                <a:spcPct val="85000"/>
              </a:lnSpc>
            </a:pP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19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K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20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Ca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24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Cr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30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Zn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33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As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расположены в 4-м периоде;</a:t>
            </a:r>
          </a:p>
          <a:p>
            <a:pPr marL="3136900" indent="-3136900" algn="just">
              <a:lnSpc>
                <a:spcPct val="85000"/>
              </a:lnSpc>
            </a:pP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19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K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37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Rb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расположены в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группе, в главной подгруппе.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периодах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 мере увеличения атомного номера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простых веществ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ослабевают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022" y="260648"/>
            <a:ext cx="8856984" cy="502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 мере увеличения атомного номера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простых веществ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усиливаются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Следовательно, в ряду элементов: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37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Rb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19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K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20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Ca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24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Cr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30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Zn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33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As 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ослабевают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indent="534988" algn="just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indent="534988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Металлические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свойства элементов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приведенном выше ряду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ослабевают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следовательно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свойства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оксидов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усиливаются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ряду: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As</a:t>
            </a:r>
            <a:r>
              <a:rPr lang="en-US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ZnO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CrO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– K</a:t>
            </a:r>
            <a:r>
              <a:rPr lang="en-US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O – Rb</a:t>
            </a:r>
            <a:r>
              <a:rPr lang="en-US" sz="2800" b="1" baseline="-250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048923" y="2348880"/>
            <a:ext cx="6952101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8596" y="142852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684442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Заряд ядра атома равен числу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электронов во внешнем электронном слое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энергетических уровней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Атом состоит из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положительно заряженного ядра и электронной оболочки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отрицательно заряженного ядра и протонной оболочки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нейтронов и электронов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протонов и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7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Для элементов главных подгрупп число электронов во внешнем слое равно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числу нейтронов           3) заряду ядра атома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номеру периода             4) номеру группы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Какое число электронов содержится в атоме азота?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5           2) 2             3) 7              4) 14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5. В атоме углерода распределение электронов по электронным слоям соответствует ряду чисел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4; 2          2) 2; 4             3) 2; 2; 2      4) 2; 6; 4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6. У атома азота число электронов на внешнем энергетическом уровне и число протонов равны соответственно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5,7            2) 3,17           3) 5,14          4) 3,14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7. Электронная конфигурация 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2р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3р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соответствует атому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хлора                            3) серы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магния                          4) кремния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8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78411"/>
            <a:ext cx="8858312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8. В атоме фосфора число электронных слоев равно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             2) 2            3) 3            4) 4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9. В атоме натрия распределение электронов по электронным слоям соответствует ряду чисел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2;6;3                        3) 1; 8; 2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2; 8; 2; 1                  4) 2; 8; 1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Число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электронов на внешнем энергетическом уровне атома кислорода в основном состоянии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6             2) 2             3) 4             4) 8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0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0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 smtClean="0"/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Атомы натрия и водорода имеют одинаковые(-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ое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величины радиуса атомов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значения зарядов ядер атомов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число электронов во внешнем электронном слое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число завершенных электронных слоев</a:t>
            </a:r>
          </a:p>
          <a:p>
            <a:pPr marL="361950" indent="-3619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Заряд ядра атома и число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электронов у атома серы в основном состоянии</a:t>
            </a:r>
          </a:p>
          <a:p>
            <a:pPr marL="3619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+16 и 4                        3) +6 и 32</a:t>
            </a:r>
          </a:p>
          <a:p>
            <a:pPr marL="3619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+16 и 6                        4) +16 и 2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62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57166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13. В каком ряду химические элементы расположены в порядке возрастания их атомных радиусов?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В, С                             3) N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N, Р, 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4) В,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14. В каком ряду химические элементы расположены в порядке увеличения зарядов ядер атомов?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1)В, N, С                             3)В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О,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4)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15. В каком ряду химические элементы расположены в порядке уменьшения радиуса атома?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N, P                             3)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r,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l, 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S, 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4)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l, S, P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7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1704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16. В каком ряду химические элементы расположены в порядке уменьшения зарядов ядер атомов?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31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N, С, В                             3) 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31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О,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                           4)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17. В ряду химических элементов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Р →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809625" lvl="0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увеличивается число валентных электронов в атомах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809625" lvl="0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уменьшается число валентных электронов в атомах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809625" lvl="0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уменьшается число протонов в ядрах атомов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809625" lvl="0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увеличиваются радиусы атомов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4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-24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071546"/>
            <a:ext cx="8858312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Заряд ядра атома равен числу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электронов во внешнем электронном слое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энергетических уровней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Вспомним: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1" y="3561596"/>
          <a:ext cx="8786874" cy="1010412"/>
        </p:xfrm>
        <a:graphic>
          <a:graphicData uri="http://schemas.openxmlformats.org/drawingml/2006/table">
            <a:tbl>
              <a:tblPr/>
              <a:tblGrid>
                <a:gridCol w="2507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01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1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15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187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142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649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Атомный (порядковый) номер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протонов в ядре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 smtClean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Заряд ядра атома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электронов в атоме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42910" y="4782524"/>
            <a:ext cx="7023879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протонов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071546"/>
            <a:ext cx="8286808" cy="17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14414" y="4786322"/>
            <a:ext cx="328614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1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Атом состоит из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положительно заряженного ядра и электронной оболочки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отрицательно заряженного ядра и протонной оболочки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нейтронов и электронов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протонов и нейтронов</a:t>
            </a:r>
          </a:p>
          <a:p>
            <a:pPr marL="542925" indent="-5429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u="sng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центре атома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находится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положительно заряженное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ядро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которое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из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протонов, нейтронов и других еще более мелких и нестабильных частиц. Вокруг ядра движутся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отрицательно заряженные электроны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образуют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электронную оболочку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419350" lvl="0" indent="-1971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положительно заряженного ядра и электронной оболочки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71438"/>
            <a:ext cx="8786874" cy="24288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472" y="5072074"/>
            <a:ext cx="7929618" cy="785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5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2844" y="142852"/>
            <a:ext cx="87868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Прото́н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(от древнегреческого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πρῶτος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 – первый, основной)  –  элементарная частица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положительным зарядом +1 (в условных единицах) и относительной массой, равной 1.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Состоит 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трёх кварков (один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-кварк и два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-кварка).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Протон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латинской буквой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(или    ).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Кварк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фундаментальная частица в стандартной модели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данном курсе химии, мы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будем учитывать сложное строение протона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786058"/>
            <a:ext cx="323851" cy="443165"/>
          </a:xfrm>
          <a:prstGeom prst="rect">
            <a:avLst/>
          </a:prstGeom>
          <a:noFill/>
        </p:spPr>
      </p:pic>
      <p:pic>
        <p:nvPicPr>
          <p:cNvPr id="23" name="Рисунок 22" descr="https://upload.wikimedia.org/wikipedia/commons/thumb/9/92/Quark_structure_proton.svg/250px-Quark_structure_proton.svg.pn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7308"/>
            <a:ext cx="2123760" cy="20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395536" y="6380946"/>
            <a:ext cx="148470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Протон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000100" y="3214686"/>
            <a:ext cx="5000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5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Для элементов главных подгрупп число электронов во внешнем слое равно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числу нейтронов           3) заряду ядра атома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номеру периода             4) номеру группы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номеру группы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Какое число электронов содержится в атоме азота?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5           2) 2             3) 7              4) 14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7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71414"/>
            <a:ext cx="8286808" cy="15001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44" y="2428868"/>
            <a:ext cx="8858312" cy="1143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635855"/>
            <a:ext cx="8405868" cy="22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4643438" y="5429264"/>
            <a:ext cx="928694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00628" y="4857760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5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327120"/>
            <a:ext cx="8858312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5. В атоме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углерода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распределение электронов по электронным слоям соответствует ряду чисел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4; 2          2) 2; 4             3) 2; 2; 2      4) 2; 6; 4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располагается во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втором периоде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главной подгруппе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него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 первом энергетическом уровне у всех элементов кроме водорода 2 электрона.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2; 4 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5728"/>
            <a:ext cx="8858312" cy="1143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500034" y="4000504"/>
            <a:ext cx="2357454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635855"/>
            <a:ext cx="8405868" cy="22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3714744" y="5429264"/>
            <a:ext cx="1000132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1406" y="5500702"/>
            <a:ext cx="357190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000496" y="4857760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071934" y="5429264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4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92659"/>
            <a:ext cx="885831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6. У атома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азота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число электронов на внешнем энергетическом уровне и число протонов равны соответственно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5,7            2) 3,17           3) 5,14          4) 3,14</a:t>
            </a:r>
          </a:p>
          <a:p>
            <a:pPr marL="361950" lvl="0" indent="-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Азот располагается в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главной подгруппе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него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протонов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совпадает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номером элемента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для азота – это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5,7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14"/>
            <a:ext cx="8858312" cy="1571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428596" y="3786190"/>
            <a:ext cx="2357454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635855"/>
            <a:ext cx="8405868" cy="22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Овал 22"/>
          <p:cNvSpPr/>
          <p:nvPr/>
        </p:nvSpPr>
        <p:spPr>
          <a:xfrm>
            <a:off x="71406" y="5500702"/>
            <a:ext cx="357190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572000" y="5429264"/>
            <a:ext cx="1000132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00628" y="4857760"/>
            <a:ext cx="28575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000628" y="5429264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7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8858312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7. Электронная конфигурация 1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2р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3р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соответствует атому</a:t>
            </a:r>
          </a:p>
          <a:p>
            <a:pPr marL="361950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1) хлора                            3) серы</a:t>
            </a:r>
          </a:p>
          <a:p>
            <a:pPr marL="361950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2) магния                          4) кремния</a:t>
            </a:r>
            <a:endParaRPr lang="ru-RU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элемент располагается в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 периоде или дальше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на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 энергетическом уровне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него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всегда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 (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на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2-м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8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2р</a:t>
            </a:r>
            <a:r>
              <a:rPr lang="ru-RU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6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Вначале заполняется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-подуровень (максимум 2 электрона), а затем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р-подуровень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(максимум 6 электронов).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-24"/>
            <a:ext cx="8858312" cy="1285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42844" y="3074300"/>
          <a:ext cx="8858312" cy="2048256"/>
        </p:xfrm>
        <a:graphic>
          <a:graphicData uri="http://schemas.openxmlformats.org/drawingml/2006/table">
            <a:tbl>
              <a:tblPr/>
              <a:tblGrid>
                <a:gridCol w="12144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88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432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1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периода = число энергетических уровней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группы = число электронов на внешнем энергетическом уровне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Электронная формула атома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(3</a:t>
                      </a: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2р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магний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(3</a:t>
                      </a: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2р</a:t>
                      </a:r>
                      <a:r>
                        <a:rPr lang="ru-RU" sz="2000" b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(3</a:t>
                      </a: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2р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95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кремний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(3</a:t>
                      </a: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2р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3р</a:t>
                      </a:r>
                      <a:r>
                        <a:rPr lang="ru-RU" sz="20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39464"/>
            <a:ext cx="6500826" cy="171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6215074" y="5380189"/>
            <a:ext cx="253377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1) хлора</a:t>
            </a:r>
            <a:endParaRPr lang="ru-RU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215074" y="5357826"/>
            <a:ext cx="2500330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000628" y="6072206"/>
            <a:ext cx="714380" cy="357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28728" y="6072206"/>
            <a:ext cx="714380" cy="357190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286248" y="6072206"/>
            <a:ext cx="714380" cy="357190"/>
          </a:xfrm>
          <a:prstGeom prst="rect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928926" y="6072206"/>
            <a:ext cx="714380" cy="35719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0" y="6143644"/>
            <a:ext cx="357190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4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42844" y="1643050"/>
            <a:ext cx="192882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2844" y="2285992"/>
            <a:ext cx="8858312" cy="1428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71414"/>
            <a:ext cx="8572560" cy="714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408826"/>
            <a:ext cx="6643702" cy="144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71406" y="51398"/>
            <a:ext cx="8858312" cy="552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8. В атоме фосфора число электронных слоев равно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1) 5             2) 2            3) 3            4) 4</a:t>
            </a:r>
          </a:p>
          <a:p>
            <a:pPr marL="361950" indent="-361950" algn="just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7675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Фосфор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располагается в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третьем периоде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endParaRPr lang="ru-RU" sz="25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 algn="just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361950" indent="-36195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3) 3 </a:t>
            </a:r>
            <a:endParaRPr lang="ru-RU" sz="25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1950" indent="-361950" algn="just">
              <a:lnSpc>
                <a:spcPct val="85000"/>
              </a:lnSpc>
            </a:pP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361950" indent="-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9. В атоме натрия распределение электронов по электронным слоям соответствует ряду чисел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1) 2;6;3                        3) 1; 8; 2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2) 2; 8; 2; 1                  4) 2; 8; 1</a:t>
            </a:r>
          </a:p>
          <a:p>
            <a:pPr marL="36195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47675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Натрий располагается в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третьем периоде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главной подгруппе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 него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7675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4) 2; 8; 1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1472" y="5072074"/>
            <a:ext cx="2500330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786" y="6357958"/>
            <a:ext cx="714380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786182" y="6357958"/>
            <a:ext cx="714380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9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472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10. Число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электронов на внешнем энергетическом уровне атома кислорода в основном состоянии</a:t>
            </a: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6             2) 2             3) 4             4) 8</a:t>
            </a:r>
          </a:p>
          <a:p>
            <a:pPr marL="361950" algn="just">
              <a:lnSpc>
                <a:spcPct val="85000"/>
              </a:lnSpc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indent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 располагается во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втором периоде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него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энергетических уровня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главной подгруппе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него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2р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которые можно расположить на соответствующих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так:</a:t>
            </a:r>
            <a:endParaRPr lang="en-US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266700" algn="just">
              <a:lnSpc>
                <a:spcPct val="85000"/>
              </a:lnSpc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algn="just">
              <a:lnSpc>
                <a:spcPct val="85000"/>
              </a:lnSpc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2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786190"/>
            <a:ext cx="1500198" cy="6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42844" y="285728"/>
            <a:ext cx="8858312" cy="1428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8596" y="4500570"/>
            <a:ext cx="200026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143512"/>
            <a:ext cx="7860027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214942" y="5857892"/>
            <a:ext cx="857256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1727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Атомы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водорода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имеют одинаковые(-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1) величины радиуса атомов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2) значения зарядов ядер атомов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3) число электронов во внешнем электронном слое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4) число завершенных электронных слоев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71414"/>
            <a:ext cx="8858312" cy="1714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14282" y="1928802"/>
          <a:ext cx="8643998" cy="1728216"/>
        </p:xfrm>
        <a:graphic>
          <a:graphicData uri="http://schemas.openxmlformats.org/drawingml/2006/table">
            <a:tbl>
              <a:tblPr/>
              <a:tblGrid>
                <a:gridCol w="150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71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88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периода = число энергетических уровней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группы = число электронов на внешнем </a:t>
                      </a:r>
                      <a:r>
                        <a:rPr lang="ru-RU" sz="20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энергети-ческом</a:t>
                      </a:r>
                      <a:r>
                        <a:rPr lang="ru-RU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Электронная формула атома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водород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3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натрий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3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3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2р</a:t>
                      </a:r>
                      <a:r>
                        <a:rPr lang="ru-RU" sz="23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23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56262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7" y="5357826"/>
            <a:ext cx="6572265" cy="143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142844" y="3643314"/>
            <a:ext cx="8858312" cy="214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У натрия 1 и 2-й электронные слои завершены, а у водорода нет завершенных слоев. У натрия больше энергетических уровней, следовательно его радиус атома больше. </a:t>
            </a:r>
          </a:p>
          <a:p>
            <a:pPr indent="447675" algn="just">
              <a:lnSpc>
                <a:spcPct val="85000"/>
              </a:lnSpc>
            </a:pPr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 marL="1527175" indent="-1525588" algn="just">
              <a:lnSpc>
                <a:spcPct val="85000"/>
              </a:lnSpc>
            </a:pPr>
            <a:r>
              <a:rPr lang="ru-RU" sz="24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3) число электронов во внешнем электронном слое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2844" y="5000636"/>
            <a:ext cx="8858312" cy="642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57224" y="6286520"/>
            <a:ext cx="714380" cy="357190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57224" y="5643578"/>
            <a:ext cx="714380" cy="357190"/>
          </a:xfrm>
          <a:prstGeom prst="rect">
            <a:avLst/>
          </a:prstGeom>
          <a:noFill/>
          <a:ln w="38100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4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15813"/>
            <a:ext cx="8858312" cy="487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Заряд ядра атома и число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неспаренных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электронов у атома серы в основном состоянии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1) +16 и 4                        3) +6 и 32</a:t>
            </a:r>
          </a:p>
          <a:p>
            <a:pPr marL="3619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2) +16 и 6                        4) +16 и 2</a:t>
            </a:r>
          </a:p>
          <a:p>
            <a:pPr marL="36195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2667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Порядковый номер серы 16 – заряд ядра +16. Сера располагается в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третьем периоде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неё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энергетических уровня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в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группе главной подгруппе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 неё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3р</a:t>
            </a:r>
            <a:r>
              <a:rPr lang="ru-RU" sz="28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которые можно расположить на соответствующих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орбиталях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так:</a:t>
            </a:r>
            <a:endParaRPr lang="en-US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266700" algn="just">
              <a:lnSpc>
                <a:spcPct val="85000"/>
              </a:lnSpc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algn="just">
              <a:lnSpc>
                <a:spcPct val="85000"/>
              </a:lnSpc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+16 и 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71414"/>
            <a:ext cx="8858312" cy="1428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8596" y="4500570"/>
            <a:ext cx="307183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714752"/>
            <a:ext cx="1785950" cy="83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5143512"/>
            <a:ext cx="7860027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5214942" y="6286520"/>
            <a:ext cx="928694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5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13. В каком ряду химические элементы расположены в порядке возрастания их атомных радиусов?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В, С                             3) N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N, Р, 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4) В,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723727"/>
            <a:ext cx="6299835" cy="299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44162" y="6072206"/>
            <a:ext cx="3327706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N, Р, А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71414"/>
            <a:ext cx="8858312" cy="17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472" y="6000768"/>
            <a:ext cx="307183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5311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14. В каком ряду химические элементы расположены в порядке увеличения зарядов ядер атомов?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1)В, N, С                             3)В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2)О,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4)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15. В каком ряду химические элементы расположены в порядке уменьшения радиуса атома?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N, P                             3)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r,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l, 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S, 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4)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l, S, P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r,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l, 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-24"/>
            <a:ext cx="8858312" cy="17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571744"/>
            <a:ext cx="8858312" cy="17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4944658"/>
            <a:ext cx="5000660" cy="191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2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2844" y="142852"/>
            <a:ext cx="87868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Нейтро́н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(от латинского </a:t>
            </a:r>
            <a:r>
              <a:rPr lang="la-Latn" sz="2800" b="1" i="1" dirty="0" smtClean="0">
                <a:latin typeface="Arial" pitchFamily="34" charset="0"/>
                <a:cs typeface="Arial" pitchFamily="34" charset="0"/>
              </a:rPr>
              <a:t>neuter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ни тот, ни другой) – элементарная частица, не имеющая электрического заряда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относительной массой, также равной 1.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Время жизни в свободном состоянии: 880,0 ± 0,9 секунды (большинство частиц, входящих в состав атома имеют время жизни меньше 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–20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секунды, поэтому их мы рассматривать не будем).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латинской буквой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(или     ). В данном курсе химии, мы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будем учитывать сложное строение нейтрона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4000504"/>
            <a:ext cx="366347" cy="476252"/>
          </a:xfrm>
          <a:prstGeom prst="rect">
            <a:avLst/>
          </a:prstGeom>
          <a:noFill/>
        </p:spPr>
      </p:pic>
      <p:pic>
        <p:nvPicPr>
          <p:cNvPr id="10" name="Рисунок 9" descr="https://upload.wikimedia.org/wikipedia/commons/thumb/8/81/Quark_structure_neutron.svg/250px-Quark_structure_neutron.svg.pn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882864"/>
            <a:ext cx="1857388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96002" y="6357958"/>
            <a:ext cx="1710725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Нейтрон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071538" y="4429132"/>
            <a:ext cx="5000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2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661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16. В каком ряду химические элементы расположены в порядке уменьшения зарядов ядер атомов?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31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N, С, В                             3) 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indent="31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О,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                           4)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В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17. В ряду химических элементов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→ Р →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1162050" lvl="0" indent="-3524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увеличивается число валентных электронов в атомах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1162050" lvl="0" indent="-3524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уменьшается число валентных электронов в атомах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1162050" lvl="0" indent="-3524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уменьшается число протонов в ядрах атомов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1162050" lvl="0" indent="-3524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увеличиваются радиусы атомов</a:t>
            </a:r>
          </a:p>
          <a:p>
            <a:pPr marL="809625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Вспомним: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если элемент располагается в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главной подгруппе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то валентными являются </a:t>
            </a:r>
            <a:r>
              <a:rPr 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s-</a:t>
            </a:r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</a:t>
            </a:r>
            <a:r>
              <a:rPr 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p-</a:t>
            </a:r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электроны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внешнего энергетического уровня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  <a:p>
            <a:pPr marL="809625" lvl="0" indent="-3587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542925" lvl="0" indent="-5429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увеличивается число валентных электронов в атомах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14"/>
            <a:ext cx="8858312" cy="1785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35782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42910" y="2357430"/>
            <a:ext cx="8429684" cy="2428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5857892"/>
            <a:ext cx="8715436" cy="785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2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8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1546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978-5-00007-544-9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http://www.medinfo.ru/mednews/10171.html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bono-esse.ru/blizzard/A/Chimia/stroenie_vva.html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yandex.ru/images›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Строение 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вещества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57224" y="-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76233"/>
            <a:ext cx="8858312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ru-RU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http://www.physchem.chimfak.rsu.ru/Source/History/Sketch_1.html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http://alcala.ru/bse/izbrannoe/slovar-Hk/H10946.shtml</a:t>
            </a:r>
            <a:r>
              <a:rPr lang="ru-RU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http://dic.academic.ru/dic.nsf/ruwiki/95313</a:t>
            </a:r>
            <a:endParaRPr lang="ru-RU" sz="255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http://commons.wikimedia.org/wiki/File:Hexaplex_trunculus_found_on_Israeli_coastal_plain_near_Tel_Shikmona_(3).JPG</a:t>
            </a:r>
            <a:endParaRPr lang="ru-RU" sz="255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http://scienceland.info/chemistry8/solubility-substances</a:t>
            </a:r>
            <a:endParaRPr lang="ru-RU" sz="255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0"/>
            </a:pPr>
            <a:r>
              <a:rPr lang="en-US" sz="255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http://school.xvatit.com/index.php?title=%D0%A0%D0%B0%D1%81%D1%82%D0%B2%D0%BE%D1%80%D0%B5%D0%BD%D0%B8%D0%B5._%D0%A0%D0%B0%D1%81%D1%82%D0%B2%D0%BE%D1%80%D0%B8%D0%BC%D0%BE%D1%81%D1%82%D1%8C_%D0%B2%D0%B5%D1%89%D0%B5%D1%81%D1%82%D0%B2_%D0%B2_%D0%B2%D0%BE%D0%B4%D0%B5</a:t>
            </a:r>
            <a:endParaRPr lang="ru-RU" sz="255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http://image.websib.ru/04/method/matter.html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https://ru.wikipedia.org/wiki/%D2%E2%B8%F0%E4%EE%E5_%F2%E5%EB%EE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http://chem21.info/info/1806830/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https://ru.wikipedia.org/wiki/%C4%E8%F1%F2%E8%EB%EB%E8%F0%EE%E2%E0%ED%ED%E0%FF_%E2%EE%E4%E0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http://znanija.com/task/722877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https://ru.wikipedia.org/wiki/%C2%E0%ED%E8%EB%E8%ED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http://infofiz.ru/joom1/index.php?option=com_content&amp;view=article&amp;id=122:lk17&amp;catid=5:ml1s&amp;Itemid=2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http://www.olimp1.ru/menu/filosofi_r/tit.html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662" y="272457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8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928670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http://www.museum.ru/Alb/?type=3&amp;Page=3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http://baza-referat.ru/%D0%9E%D1%82%D0%BA%D1%80%D1%8B%D1%82%D0%B8%D0%B5_%D0%B0%D1%82%D0%BE%D0%BC%D0%B0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http://azdekor.ru/Spektr/SREDN_SKOOL/HIMIA/065/imagepage1.html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http://www.terigon.ru/shop/index.php?categoryID=334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https://ru.wikipedia.org/wiki/%CF%F0%EE%F2%EE%ED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https://ru.wikipedia.org/wiki/%D0%9A%D0%B2%D0%B0%D1%80%D0%BA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https://ru.wikipedia.org/wiki/%C3%EB%FE%EE%ED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https://ru.wikipedia.org/wiki/%CD%E5%E9%F2%F0%EE%ED.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5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14356"/>
            <a:ext cx="8858312" cy="563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http://www.rs37.ru/catalog/uchebnie-posobiya-i-oborudovanie/himiya/komplekt-tablic-po-himii-razdat-stroenie-atoma-cvet-lam-a4-8sht-/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https://ru.wikipedia.org/wiki/%DD%EB%E5%EA%F2%F0%EE%ED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http://news.rambler.ru/15313378/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http://www.mogilev.by/varied/90978-radiaciya-pomozhet-britanskim-uchenym-borotsya-s-infarktom.html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http://www.gitak.ru/primenenie-uskoriteley-i-detektorov-v-meditcine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http://www.alhimik.ru/stroenie/scientists/bohr.html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http://medbe.ru/materials/bioneorganika/atomnye-orbitali/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2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https://ru.wikipedia.org/wiki/%C0%F2%EE%EC%ED%E0%FF_%EE%F0%E1%E8%F2%E0%EB%FC.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2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58597"/>
            <a:ext cx="8858312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http://news.rambler.ru/10105476/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http://www.nanonewsnet.ru/articles/2012/fiziki-utochnili-printsip-neopredelennosti-geizenberga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https://ru.wikipedia.org/wiki/%CA%F0%E0%F5%EC%E0%EB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http://www.brewiki.ru/doku.php?id=%D1%80%D0%B0%D1%81%D1%82%D0%B2%D0%BE%D1%80%D0%B5%D0%BD%D0%B8%D0%B5_%D0%BC%D0%B5%D0%BB%D0%B0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http://ru.wikipedia.org/wiki/%C0%EB%FE%EC%E8%ED%E8%E9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https://ru.wikipedia.org/wiki/%C7%F3%E1%ED%EE%E9_%EF%EE%F0%EE%F8%EE%EA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8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00232" y="71414"/>
            <a:ext cx="5416550" cy="92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3" descr="Сильное взаимодействие. Гид полного идиот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0325"/>
            <a:ext cx="4572000" cy="425767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428728" y="6380946"/>
            <a:ext cx="153279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Нейтрон</a:t>
            </a:r>
            <a:endParaRPr lang="ru-RU" sz="2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Picture 2" descr="The XMM Newton Satellite Schoolp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000636"/>
            <a:ext cx="2643206" cy="1655482"/>
          </a:xfrm>
          <a:prstGeom prst="rect">
            <a:avLst/>
          </a:prstGeom>
          <a:noFill/>
        </p:spPr>
      </p:pic>
      <p:pic>
        <p:nvPicPr>
          <p:cNvPr id="164869" name="Picture 5" descr="НАУКА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000372"/>
            <a:ext cx="2438400" cy="18288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85720" y="1000108"/>
            <a:ext cx="8572560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Положительный заряд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ядра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числу </a:t>
            </a: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протонов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Экспериментально доказано, что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положительный заряд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ядра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атома (число протонов в ядре)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атомному 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(порядковому) </a:t>
            </a:r>
            <a:r>
              <a:rPr lang="ru-RU" sz="265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номеру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химического элемента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Периодической системе элементов.</a:t>
            </a:r>
            <a:endParaRPr lang="ru-RU" sz="265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0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929198"/>
            <a:ext cx="735808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Физики использовали сверхмощный рентгеновский лазер LCLS для получения первых фотоснимков отдельных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обращающихся вокруг атомов углерода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в кристалле алмаза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850" name="Picture 2" descr="Рентгеновский лазер помог физикам взглянуть на электроны внутри алмаза"/>
          <p:cNvPicPr>
            <a:picLocks noChangeAspect="1" noChangeArrowheads="1"/>
          </p:cNvPicPr>
          <p:nvPr/>
        </p:nvPicPr>
        <p:blipFill>
          <a:blip r:embed="rId3" cstate="print"/>
          <a:srcRect l="2083" r="4166"/>
          <a:stretch>
            <a:fillRect/>
          </a:stretch>
        </p:blipFill>
        <p:spPr bwMode="auto">
          <a:xfrm>
            <a:off x="1857356" y="3000372"/>
            <a:ext cx="3214710" cy="19335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300015"/>
            <a:ext cx="857256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Электро́н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(от 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древнегреческого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ἤλεκτρον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янтарь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 – стабильная, с отрицательным зарядом –1 (в условных единицах)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элементарная частица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одна из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основных структурных единиц 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Относительная масса электрона равна   массы протона.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143116"/>
            <a:ext cx="500066" cy="51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928934"/>
            <a:ext cx="1785950" cy="138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5214942" y="4286256"/>
            <a:ext cx="3007683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алмаза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3143248"/>
            <a:ext cx="1643042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Атомы углерода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358082" y="3071810"/>
            <a:ext cx="357190" cy="214314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143768" y="3438524"/>
            <a:ext cx="723904" cy="133352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14282" y="3357562"/>
            <a:ext cx="1643042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Атомы углерода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43042" y="3571876"/>
            <a:ext cx="1000132" cy="2143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643042" y="3643314"/>
            <a:ext cx="1785950" cy="7858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2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200735"/>
            <a:ext cx="8786874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Найдите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Периодической системе химических элементов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Каким символом его обозначают? Обратите внимание на то, что атомный (порядковый)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номер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Следовательно, в ядре атома углерода находятся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 протонов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     ) и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 ядра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15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9111" y="2500306"/>
            <a:ext cx="609103" cy="428628"/>
          </a:xfrm>
          <a:prstGeom prst="rect">
            <a:avLst/>
          </a:prstGeom>
          <a:noFill/>
        </p:spPr>
      </p:pic>
      <p:pic>
        <p:nvPicPr>
          <p:cNvPr id="210952" name="Picture 8" descr="http://www.zdravnitsa.org.ua/img/articles/ugle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1428750" cy="1428750"/>
          </a:xfrm>
          <a:prstGeom prst="rect">
            <a:avLst/>
          </a:prstGeom>
          <a:noFill/>
        </p:spPr>
      </p:pic>
      <p:pic>
        <p:nvPicPr>
          <p:cNvPr id="210954" name="Picture 10" descr="http://www.fxyz.ru/data/img/mendeleev/shema/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286124"/>
            <a:ext cx="2381250" cy="2381250"/>
          </a:xfrm>
          <a:prstGeom prst="rect">
            <a:avLst/>
          </a:prstGeom>
          <a:noFill/>
        </p:spPr>
      </p:pic>
      <p:cxnSp>
        <p:nvCxnSpPr>
          <p:cNvPr id="18" name="Прямая со стрелкой 17"/>
          <p:cNvCxnSpPr/>
          <p:nvPr/>
        </p:nvCxnSpPr>
        <p:spPr>
          <a:xfrm>
            <a:off x="1500166" y="3571876"/>
            <a:ext cx="428628" cy="7143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857356" y="3429000"/>
            <a:ext cx="528641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Атомный номер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элемента,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ядра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атома,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 (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(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ē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т. к. атом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электронейтрален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14348" y="4500570"/>
            <a:ext cx="1357322" cy="377605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85852" y="3357562"/>
            <a:ext cx="28575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429132"/>
            <a:ext cx="57150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3" y="5000636"/>
            <a:ext cx="4208705" cy="18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000232" y="4684276"/>
            <a:ext cx="398339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 атома А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14678" y="6072206"/>
            <a:ext cx="928694" cy="5000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57620" y="6072206"/>
            <a:ext cx="285752" cy="214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2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94700"/>
            <a:ext cx="5880087" cy="576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000628" y="2687624"/>
            <a:ext cx="3857652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 нейтронов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 равно разности между массовым числом элемента А и его атомным номером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(С) = 12 – 6 = 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1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7397" y="504743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06" y="315005"/>
            <a:ext cx="8786874" cy="554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Атомный номер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элемента,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ядра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атома и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ядре обозначают буквой 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нейтронов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буквой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Суммарное число протонов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нейтронов N называют </a:t>
            </a:r>
            <a:r>
              <a:rPr lang="ru-RU" sz="2800" b="1" u="sng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массовым числом атома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обозначают буквой </a:t>
            </a:r>
            <a:r>
              <a:rPr lang="ru-RU" sz="2800" b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этой формулы следует, что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число нейтронов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ядре атома равно разности между массовым числом элемента А и его атомным номером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 = А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 атома 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приблизительно (округлённо)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равно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относительной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атомной массе А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7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как масса электрона ничтожно мала – в 1837 раз меньше массы протона или нейтрона, то очевидно, что практически вся масса атома сосредоточена в его ядре.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Объём атомного ядра мал, но его плотность очень велика. Так, если заполнить 1 см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ядрами атомов, то их масса составит около 116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3643338" cy="203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754904"/>
            <a:ext cx="3776081" cy="203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3" descr="D:\23.05.13-домашние документы\Лаб. раб YES\Виртуальные лабораторные YES\Анимашки и картинки\Химия\Атомы и молекулы\атомы и молекулы-анимашки\helium-anim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143248"/>
            <a:ext cx="1905000" cy="190500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0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Таким образом: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Электроны, протоны и нейтроны являются микрочастицами, из которых состоит атом.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строения атома позволило дать новое (современное) определение понятия «атом»: </a:t>
            </a:r>
          </a:p>
          <a:p>
            <a:pPr marL="1790700" lvl="0" indent="-14287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электронейтральная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химически неделимая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частица, состоящая из положительно заряженного ядра и движущихся вокруг него отрицательно заряженных электронов.</a:t>
            </a:r>
          </a:p>
        </p:txBody>
      </p:sp>
      <p:pic>
        <p:nvPicPr>
          <p:cNvPr id="211969" name="Picture 1" descr="D:\23.05.13-домашние документы\Лаб. раб YES\Виртуальные лабораторные YES\Анимашки и картинки\Химия\Атомы и молекулы\атомы и молекулы-анимашки\atom_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357694"/>
            <a:ext cx="2857500" cy="1905000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7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23.05.13-домашние документы\Лаб. раб YES\Виртуальные лабораторные YES\Анимашки и картинки\Химия\Атомы и молекулы\Изотопы\isoto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00438"/>
            <a:ext cx="4181154" cy="250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3" name="Прямая со стрелкой 22"/>
          <p:cNvCxnSpPr/>
          <p:nvPr/>
        </p:nvCxnSpPr>
        <p:spPr>
          <a:xfrm>
            <a:off x="3214678" y="3786190"/>
            <a:ext cx="1428760" cy="14287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928662" y="4214818"/>
            <a:ext cx="392909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2857488" y="4357694"/>
            <a:ext cx="1785950" cy="7143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42844" y="254694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Положительный заряд ядра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главной характеристикой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Он определяет строение атома, число электронов, движущихся вокруг ядра, 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служит отличительным признаком различных видов атомов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Поэтому дано новое (современное) определение химического элемента.</a:t>
            </a:r>
          </a:p>
          <a:p>
            <a:pPr marL="1524000" lvl="0" indent="-12573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Химический элемент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вид атомов с одинаковым зарядом ядра.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38328"/>
            <a:ext cx="4286248" cy="191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42844" y="3571876"/>
            <a:ext cx="3500462" cy="17273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Химический элемент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(порядковый номер элемента)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2910" y="6000768"/>
            <a:ext cx="928694" cy="571480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7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72822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Атомный номер элемента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Периодической системе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указывает 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ядра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ядре и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содержащихся в атоме, – в этом заключается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физический смысл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(порядкового)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номера элемента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Периодической системе химических элементов: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1" y="3132968"/>
          <a:ext cx="8786874" cy="1010412"/>
        </p:xfrm>
        <a:graphic>
          <a:graphicData uri="http://schemas.openxmlformats.org/drawingml/2006/table">
            <a:tbl>
              <a:tblPr/>
              <a:tblGrid>
                <a:gridCol w="2507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01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1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15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187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142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649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Атомный (порядковый) номер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протонов в ядре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 smtClean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Заряд ядра атома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электронов в атоме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929198"/>
            <a:ext cx="2954422" cy="15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D:\23.05.13-домашние документы\Лаб. раб YES\Виртуальные лабораторные YES\Анимашки и картинки\Химия\Элементы\Углерод\ugle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857760"/>
            <a:ext cx="1857388" cy="1857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2000232" y="4786322"/>
            <a:ext cx="357190" cy="3571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endCxn id="13" idx="0"/>
          </p:cNvCxnSpPr>
          <p:nvPr/>
        </p:nvCxnSpPr>
        <p:spPr>
          <a:xfrm>
            <a:off x="1428728" y="4143380"/>
            <a:ext cx="750099" cy="64294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2357422" y="4143380"/>
            <a:ext cx="1500198" cy="642942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3" idx="3"/>
          </p:cNvCxnSpPr>
          <p:nvPr/>
        </p:nvCxnSpPr>
        <p:spPr>
          <a:xfrm rot="10800000" flipV="1">
            <a:off x="2357422" y="4143379"/>
            <a:ext cx="3500462" cy="82153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357422" y="4143379"/>
            <a:ext cx="5500726" cy="964413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357422" y="5143512"/>
            <a:ext cx="2143140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8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543972"/>
            <a:ext cx="3816424" cy="383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центре атома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находится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положи-тельно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заряженное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ядро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которое имеет чрезвычайно малый размер по сравнению с размерами атома. Радиус атомного ядра в сто тысяч раз меньше радиуса атома.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716016" y="1628800"/>
            <a:ext cx="3816424" cy="247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Ядро имеет сложное строение, </a:t>
            </a:r>
            <a:r>
              <a:rPr kumimoji="0" lang="ru-RU" sz="26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его состав входят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протоны, нейтроны и другие еще более мелкие и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нестабиль-ные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частицы.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8596" y="1378755"/>
            <a:ext cx="40005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Прото́н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элемен-тарная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частица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положительным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заря-дом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+1 (в условных единицах) и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относи-тельной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массой, равной 1,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латинской буквой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(или    ).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581128"/>
            <a:ext cx="323851" cy="44316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714876" y="1428736"/>
            <a:ext cx="40005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Нейтро́н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элемен-тарная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частица, не имеющая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электри-ческого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заряда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относительной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мас-сой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также равной 1,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латинской буквой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(или      ).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4221088"/>
            <a:ext cx="366347" cy="476252"/>
          </a:xfrm>
          <a:prstGeom prst="rect">
            <a:avLst/>
          </a:prstGeom>
          <a:noFill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67544" y="1735936"/>
            <a:ext cx="3960440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электро-нейтральная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600" b="1" u="sng" dirty="0" err="1" smtClean="0">
                <a:latin typeface="Arial" pitchFamily="34" charset="0"/>
                <a:cs typeface="Arial" pitchFamily="34" charset="0"/>
              </a:rPr>
              <a:t>хими-чески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 неделимая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частица, состоящая из положительно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заря-женного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ядра и движущихся вокруг него отрицательно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за-ряженных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электронов.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28596" y="1714488"/>
            <a:ext cx="414340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Электро́н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– стабильная, с отрицательным зарядом –1 (в условных единицах)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элементарная частица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одна из основных структурных единиц вещества. Относительная масса электрона 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равна   массе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протона.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обозначают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ē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714620"/>
            <a:ext cx="4214842" cy="226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38291"/>
            <a:ext cx="4071966" cy="399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4572000" y="1000108"/>
            <a:ext cx="42148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 нейтронов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 ядре атома равно разности между массовым числом элемента А и его атомным номером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= А –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(С) = 12 – 6 = 6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ctr">
              <a:lnSpc>
                <a:spcPct val="85000"/>
              </a:lnSpc>
            </a:pP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Значения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</a:t>
            </a: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относительных атомных масс)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химических элементов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приведены 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таблице, которая носит название «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Периодическая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систе-ма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химических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элемен-тов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Менделеева Д.И.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1916832"/>
          <a:ext cx="8786874" cy="1010412"/>
        </p:xfrm>
        <a:graphic>
          <a:graphicData uri="http://schemas.openxmlformats.org/drawingml/2006/table">
            <a:tbl>
              <a:tblPr/>
              <a:tblGrid>
                <a:gridCol w="2507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01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1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15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187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142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649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Атомный </a:t>
                      </a: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(п</a:t>
                      </a: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орядковый) номер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протонов в ядре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 smtClean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Заряд ядра атома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endParaRPr lang="ru-RU" sz="2600" b="1" cap="none" spc="0" dirty="0">
                        <a:ln w="1905">
                          <a:solidFill>
                            <a:sysClr val="windowText" lastClr="000000"/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none" spc="0" dirty="0">
                          <a:ln w="190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электронов в атоме</a:t>
                      </a:r>
                    </a:p>
                  </a:txBody>
                  <a:tcPr marL="63795" marR="637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86708" y="-24"/>
            <a:ext cx="3597460" cy="79868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28575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Изотопы</a:t>
            </a:r>
            <a:endParaRPr lang="ru-RU" sz="5400" b="1" dirty="0" smtClean="0">
              <a:ln w="28575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714356"/>
            <a:ext cx="885831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Исследования по определению массы и заряда ядра атомов различных элементов показали, что </a:t>
            </a:r>
            <a:r>
              <a:rPr lang="ru-RU" sz="2650" b="1" dirty="0" smtClean="0">
                <a:solidFill>
                  <a:srgbClr val="878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природе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встречаются атомы одного и того же элемента с </a:t>
            </a:r>
            <a:r>
              <a:rPr lang="ru-RU" sz="26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одинаковым зарядом ядра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но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имеющие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 этом </a:t>
            </a:r>
            <a:r>
              <a:rPr lang="ru-RU" sz="26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различную массу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были обнаружены </a:t>
            </a:r>
            <a:r>
              <a:rPr lang="ru-RU" sz="265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различными массовыми числами: атомы с массовым числом </a:t>
            </a: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35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65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хлор-35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 атомы с массовым числом </a:t>
            </a:r>
            <a:r>
              <a:rPr lang="ru-RU" sz="26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37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6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хлор-37</a:t>
            </a:r>
            <a:r>
              <a:rPr lang="ru-RU" sz="265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но с одним и тем же зарядом атомных ядер +17. Одинаковый заряд ядра свидетельствует о том, что это атомы одного и того же элемента – хлора.</a:t>
            </a:r>
            <a:endParaRPr lang="ru-RU" sz="265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31640"/>
            <a:ext cx="5643569" cy="172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4286248" y="6286520"/>
            <a:ext cx="714380" cy="4286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5" descr="http://d3mlntcv38ck9k.cloudfront.net/content/konspekt_image/57349/9c0df170_fca0_0130_00aa_22000a1c9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646" y="4786322"/>
            <a:ext cx="2428378" cy="1785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Прямоугольник 29"/>
          <p:cNvSpPr/>
          <p:nvPr/>
        </p:nvSpPr>
        <p:spPr>
          <a:xfrm>
            <a:off x="5643602" y="4503817"/>
            <a:ext cx="2357422" cy="353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31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rot="10800000" flipV="1">
            <a:off x="5929322" y="4786322"/>
            <a:ext cx="500066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929454" y="4786322"/>
            <a:ext cx="500066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500694" y="6429396"/>
            <a:ext cx="2000232" cy="353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rot="16200000" flipH="1">
            <a:off x="5322099" y="5822173"/>
            <a:ext cx="1285884" cy="7143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6750859" y="5822173"/>
            <a:ext cx="1285884" cy="21431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00628" y="6429396"/>
            <a:ext cx="642942" cy="1428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8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06" y="285728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Вам известно, что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массовое число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определяет общее число протонов и нейтронов: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Z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N. Так как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число протонов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ядрах атомов одинаково и равно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17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то, следовательно, в ядрах одной из разновидностей атомов хлора содержится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18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(35 – 17 = 18), а в ядрах другой –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(37–17 = 20).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Разновидности атомов одного и того же химического элемента, имеющие одинаковый заряд ядра, но разные массовые числа,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Изотопы одного и того же элемента имеют </a:t>
            </a:r>
            <a:r>
              <a:rPr lang="ru-RU" sz="27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 число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протонов и электронов,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</a:t>
            </a:r>
            <a:r>
              <a:rPr lang="ru-RU" sz="27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отличаются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друг от друга 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числом нейтронов.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http://d3mlntcv38ck9k.cloudfront.net/content/konspekt_image/57349/9c0df170_fca0_0130_00aa_22000a1c9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000636"/>
            <a:ext cx="2428378" cy="1785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1428728" y="5429264"/>
            <a:ext cx="235742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714744" y="5214950"/>
            <a:ext cx="78581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428992" y="5429264"/>
            <a:ext cx="1071570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Лаб. раб YES\Виртуальные лабораторные YES\Анимашки и картинки\Химия\Атомы и молекулы\Изотопы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8839" y="3714752"/>
            <a:ext cx="265747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14282" y="357166"/>
            <a:ext cx="871543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Слово «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образовано от двух греческих слов: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изос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топос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место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Изотопы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занимают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 место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(клетку)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Периодической системе химических элементов Д.И. Менделеева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характеризуется двумя величинами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массовым числом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вверху слева от символа элемента) и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зарядом ядра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внизу слева от символа элемента). </a:t>
            </a:r>
            <a:endParaRPr lang="ru-RU" sz="27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286256"/>
            <a:ext cx="235742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214546" y="4500570"/>
            <a:ext cx="214314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000232" y="471488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054398"/>
            <a:ext cx="5643570" cy="180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323973"/>
            <a:ext cx="2857520" cy="253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42910" y="5643578"/>
            <a:ext cx="857256" cy="500066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5643578"/>
            <a:ext cx="142876" cy="214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1178695" y="4964917"/>
            <a:ext cx="857256" cy="50006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6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71414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Массовые числа изотопов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всегда выражают целыми числами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Но в природе содержание каждого изотопа различно, поэтому относительные атомные массы элементов имеют не целочисленные значения.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Относительная атомная масса элемента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которая указана в Периодической системе химических элементов, является средней величиной из массовых чисел всех его природных изотопов с учётом их распространённости.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природе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изотопа хлора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массовым числом 35 (  ) составляет 75,5%, а изотопа хлора с массовым числом 37 (    ) – 24,5 %. Следовательно: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3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8753" y="4934261"/>
            <a:ext cx="4586627" cy="72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5" descr="http://d3mlntcv38ck9k.cloudfront.net/content/konspekt_image/57349/9c0df170_fca0_0130_00aa_22000a1c9e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390" y="4941168"/>
            <a:ext cx="2428378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7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9" y="3801589"/>
            <a:ext cx="428628" cy="34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74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165406"/>
            <a:ext cx="428628" cy="3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8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313030"/>
            <a:ext cx="878687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как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изотоп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массовым числом 35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более распространён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значение относительной атомной массы хлора ближе к этому числу.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Теперь мы можем уточнить, что принято за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используемый при вычислении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относительной атомной массы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имеет два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устойчивых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изотопа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с массовым числом 12 – углерод-12 (его содержание в природе составляет 98,89%) и с массовым числом 13 – углерод-13. В настоящее время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эталон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1/12) массы изотопа углерода с массовым числом 12 (углерода-12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5670967"/>
            <a:ext cx="235742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3800" y="4786322"/>
            <a:ext cx="3858530" cy="194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Прямая со стрелкой 28"/>
          <p:cNvCxnSpPr/>
          <p:nvPr/>
        </p:nvCxnSpPr>
        <p:spPr>
          <a:xfrm>
            <a:off x="2500298" y="5857892"/>
            <a:ext cx="1071570" cy="71438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214546" y="6072206"/>
            <a:ext cx="1428760" cy="71438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3143240" y="4786322"/>
            <a:ext cx="1285884" cy="20002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8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находят широкое применение 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биологии, медицине, географии, технике и археологии. Например, в медицине кобальт-60 применяют для лечения рака, железо-59 – для измерения скорости тока крови и изучения заболеваний крови, иод-130 – для диагностики заболеваний щитовидной железы, барий-137 – для диагностики заболеваний пищеварительной системы.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1" name="Picture 11" descr="Применение ускорителей и детекторов в медици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286125"/>
            <a:ext cx="5357850" cy="241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214282" y="5715016"/>
            <a:ext cx="7358114" cy="10733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Установка протонной терапии рака (слева) и результат сканирования тела с помощью протонно-эмиссионной томографии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9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908720"/>
            <a:ext cx="8821644" cy="596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5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5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Тела и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вещества.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Строение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вещества.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Строение атома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Изотопы.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Проверим, как Вы поняли и запомнили  пройденный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материал.</a:t>
            </a:r>
            <a:r>
              <a:rPr lang="ru-RU" sz="2500" b="1" kern="10" dirty="0" smtClean="0">
                <a:ln w="28575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Проверьте свои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ответы.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Строение электронной оболочки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атома.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Проверим, как Вы поняли и запомнили  пройденный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материал.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Классификация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элементов на основе строения их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атомов.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Периодический закон.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Структура периодической системы химических элементов Д. И. Менделеева и электронное строение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атома.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Малые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периоды.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Главные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подгруппы.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Проверим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, как Вы поняли и запомнили  пройденный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материал.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Практическая работа № 2 «Составление электронного строения атома» (Химия).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Практическая работа № 1 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0" action="ppaction://hlinksldjump"/>
              </a:rPr>
              <a:t>Периодический закон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Д. И. Менделеева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» (Естествознание).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Проверим, как Вы поняли и запомнили  пройденный материал.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Использованные источники.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Радиация поможет британским ученым бороться с инфарк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857496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292948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Британские ученые используют радиацию для борьбы с инфарктом. В основе технологии лежит использование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радиоактивного изотопа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«подсвечивающего» опасные отложения в артериях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которые таким образом оказываются видны во время магнитно-резонансной томографии.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5143512"/>
            <a:ext cx="1928826" cy="120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2098" name="Picture 2" descr="Блог учителя физики: Строение атома,Радиоактивнос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857496"/>
            <a:ext cx="2333625" cy="2314575"/>
          </a:xfrm>
          <a:prstGeom prst="rect">
            <a:avLst/>
          </a:prstGeom>
          <a:noFill/>
        </p:spPr>
      </p:pic>
      <p:pic>
        <p:nvPicPr>
          <p:cNvPr id="132100" name="Picture 4" descr="Анимашки техники, разная техника анимашки Smayli.ru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29050"/>
            <a:ext cx="3333750" cy="302895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7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Смотреть диафильм Применение радиоактивных изотопов в промышленности, сельском хозяйстве и медицин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741" r="7011" b="23533"/>
          <a:stretch/>
        </p:blipFill>
        <p:spPr bwMode="auto">
          <a:xfrm>
            <a:off x="611560" y="2825210"/>
            <a:ext cx="5616624" cy="384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7977" y="347054"/>
            <a:ext cx="881671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Меченные атомы используют в животноводстве. Добавляя, например, в корма коровы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131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изучают его обмен в щитовидной железе. По результатам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иссследования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определяют дальнейшую молочную продуктивность животного.</a:t>
            </a:r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2786050" y="2357430"/>
          <a:ext cx="857256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" name="Формула" r:id="rId3" imgW="469900" imgH="457200" progId="Equation.3">
                  <p:embed/>
                </p:oleObj>
              </mc:Choice>
              <mc:Fallback>
                <p:oleObj name="Формула" r:id="rId3" imgW="469900" imgH="457200" progId="Equation.3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2357430"/>
                        <a:ext cx="857256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836740"/>
            <a:ext cx="38703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4911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42844" y="142852"/>
            <a:ext cx="885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Стабильность ядер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числа протонов и нейтронов, входящих в их состав, и от их соотношения. В максимально устойчивых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ядрах легких элементов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1 протон приходится 1 нейтрон, т. е. соблюдается соотношение: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3643314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мере увеличения заряда ядра рост числа нейтронов опережает рост числа протонов и для </a:t>
            </a:r>
            <a:r>
              <a:rPr lang="ru-RU" sz="2700" b="1" dirty="0" smtClean="0">
                <a:solidFill>
                  <a:srgbClr val="9436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ядер тяжелых элементов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отношение числа протонов к числу нейтронов составляет около 0,6.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 недостатке или избытке нейтронов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ядро становится неустойчивым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распадается (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- и -распад или  излучение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7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71" y="3355050"/>
            <a:ext cx="3357554" cy="307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55039" y="3000372"/>
            <a:ext cx="3731605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2844" y="71414"/>
            <a:ext cx="8858312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hangingPunct="0">
              <a:lnSpc>
                <a:spcPct val="80000"/>
              </a:lnSpc>
            </a:pPr>
            <a:r>
              <a:rPr lang="el-GR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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l-GR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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-частицы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также как и </a:t>
            </a:r>
            <a:r>
              <a:rPr lang="el-GR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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-излучение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высокой энергией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измеряемой сотнями тысяч и даже миллионами электрон-вольт.  Для сравнения можно сказать, что энергия разрыва одной химической связи измеряется несколькими эВ; энергия, необходимая для удаления одного электрона из окружающей атом электронной оболочки, измеряется несколькими эВ или небольшим числом десятков эВ. </a:t>
            </a:r>
            <a:endParaRPr lang="ru-RU" sz="2600" b="1" u="sng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18189" y="3000372"/>
            <a:ext cx="2725811" cy="44627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2300" b="1" dirty="0" smtClean="0">
                <a:ln w="11430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</a:t>
            </a:r>
            <a:r>
              <a:rPr lang="ru-RU" sz="2300" b="1" dirty="0" smtClean="0">
                <a:ln w="11430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частица </a:t>
            </a:r>
            <a:r>
              <a:rPr lang="ru-RU" sz="23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3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3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3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He</a:t>
            </a:r>
            <a:r>
              <a:rPr lang="ru-RU" sz="23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3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1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6" y="2857496"/>
            <a:ext cx="6496044" cy="32512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06" y="78612"/>
            <a:ext cx="892971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Появление нового ядра в результате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термоядерного синтеза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сопровождается образованием различного рода элементарных частиц 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высокоэнергетичных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квантов электромагнитного излучения. Наряду со вновь образовавшимся ядром все они имеют большую кинетическую энергию, то есть в реакции термоядерного синтеза происходит преобразование внутриядерной </a:t>
            </a:r>
            <a:r>
              <a:rPr lang="ru-RU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энергии сильного взаимодействия 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тепловую. </a:t>
            </a:r>
          </a:p>
        </p:txBody>
      </p:sp>
      <p:pic>
        <p:nvPicPr>
          <p:cNvPr id="6146" name="Picture 2" descr="D:\23.05.13-домашние документы\Теория горения и взрыва\Анимашки\Взрыв\Детонация\1349772364_gifaki-gifki-smeshnye-gifki-gifki-kote_85592796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81475"/>
            <a:ext cx="4762500" cy="2676525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5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76" y="237641"/>
            <a:ext cx="892971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Термоядерные реакции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крупных масштабах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осуществлены пока в испытательных взрывах термоядерных (водородных) бомб.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24.08.11\Физические методы активации химических процессов - март 2012\Детонация\Взрывы-анимашки\wz002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952500" cy="952500"/>
          </a:xfrm>
          <a:prstGeom prst="rect">
            <a:avLst/>
          </a:prstGeom>
          <a:noFill/>
        </p:spPr>
      </p:pic>
      <p:pic>
        <p:nvPicPr>
          <p:cNvPr id="3074" name="Picture 2" descr="D:\23.05.13-домашние документы\Теория горения и взрыва\Взрывы\3ecc3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14554"/>
            <a:ext cx="7289800" cy="3238500"/>
          </a:xfrm>
          <a:prstGeom prst="rect">
            <a:avLst/>
          </a:prstGeom>
          <a:noFill/>
        </p:spPr>
      </p:pic>
      <p:pic>
        <p:nvPicPr>
          <p:cNvPr id="3077" name="Picture 5" descr="D:\23.05.13-домашние документы\Теория горения и взрыва\Анимашки\Взрыв\Bomba_atomow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1381125" cy="238125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7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214290"/>
            <a:ext cx="88583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наши дни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один ядерный реактор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средней мощности производит 10 т искусственных радиоактивных веществ, большая часть которых относится к короткоживущим изотопам, имеющим период полураспада от нескольких долей секунды до нескольких часов или дней. После выработки ядерного топлива реакторами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АЭС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томной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лектро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танции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), подводных и надводных кораблей, научно-исследовательских центров остаются сотни тонн радиоактивных отходов, требующих утилизации.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596" y="6357958"/>
            <a:ext cx="3052246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АЭС «Фукусима-1»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Picture 3" descr="C:\24.08.11\Химия цеолитов 04.09.11\Цеолиты-радиация\Радиация из Японии будет заражать страны мира еще 2-3 неде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4" y="4286256"/>
            <a:ext cx="3000366" cy="2000244"/>
          </a:xfrm>
          <a:prstGeom prst="rect">
            <a:avLst/>
          </a:prstGeom>
          <a:noFill/>
        </p:spPr>
      </p:pic>
      <p:pic>
        <p:nvPicPr>
          <p:cNvPr id="3074" name="Picture 2" descr="C:\24.08.11\Физические методы активации химических процессов 10.10.11\Радиационная химия\nuclear-reac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714752"/>
            <a:ext cx="2478835" cy="205898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86182" y="5857892"/>
            <a:ext cx="2747355" cy="380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b="1" dirty="0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Ядерный реактор </a:t>
            </a:r>
            <a:endParaRPr lang="ru-RU" sz="2200" dirty="0">
              <a:solidFill>
                <a:srgbClr val="2138E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4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2844" y="285728"/>
            <a:ext cx="8715436" cy="15573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2438" algn="just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 апреля 2011 г. после ряда аварий, вызванных землетрясением и цунами, на АЭС «Фукусима-1» (Япония) зафиксировали утечку радиации.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D:\23.05.13-домашние документы\Химия цеолитов 07.06.12\Цеолиты-радиация\На Фукусиму сбрасывают мешки с цеолитам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928802"/>
            <a:ext cx="5869011" cy="3423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8" descr="D:\23.05.13-домашние документы\Теория горения и взрыва\Анимашки\Взрыв\Детонация\2004_Indonesia_Tsunam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6" y="3786190"/>
            <a:ext cx="2857500" cy="2962275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6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0858" y="498407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23.05.13-домашние документы\Физические методы активации химических процессов - 16.05.2012\Радиационная химия\АЭС\26 апреля исполняется 25 лет со дня катастрофы на Чернобыльской АЭ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42852"/>
            <a:ext cx="5715000" cy="40767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D:\23.05.13-домашние документы\Физические методы активации химических процессов - 16.05.2012\Радиационная химия\АЭС\x_e4367d33.jpg"/>
          <p:cNvPicPr>
            <a:picLocks noChangeAspect="1" noChangeArrowheads="1"/>
          </p:cNvPicPr>
          <p:nvPr/>
        </p:nvPicPr>
        <p:blipFill>
          <a:blip r:embed="rId4" cstate="print"/>
          <a:srcRect l="5814" t="6250" r="4069" b="6249"/>
          <a:stretch>
            <a:fillRect/>
          </a:stretch>
        </p:blipFill>
        <p:spPr bwMode="auto">
          <a:xfrm>
            <a:off x="142844" y="2857496"/>
            <a:ext cx="4112788" cy="3714776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 descr="D:\23.05.13-домашние документы\Физические методы активации химических процессов - 16.05.2012\Радиационная химия\АЭС\Холодный, хмурый день, низкие тучи залегли над Чернобыльской АЭ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66678"/>
            <a:ext cx="2917035" cy="2333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57686" y="4429132"/>
            <a:ext cx="4572000" cy="134806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 апреля 1986 года была авария на Чернобыльской АЭС – первенце атомной энергетики в СССР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4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340768"/>
            <a:ext cx="4104456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Разновидности атомов одного и того же химического элемента, имеющие одинаковый заряд ядра, но разные массовые числа, называют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изотопами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Изотопы одного и того же элемента имеют </a:t>
            </a:r>
            <a:r>
              <a:rPr lang="ru-RU" sz="25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 число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протонов и </a:t>
            </a:r>
            <a:r>
              <a:rPr lang="ru-RU" sz="2500" b="1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электро-нов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</a:t>
            </a:r>
            <a:r>
              <a:rPr lang="ru-RU" sz="25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отличаются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друг от друга 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числом нейтронов.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:\23.05.13-домашние документы\Лаб. раб YES\Виртуальные лабораторные YES\Анимашки и картинки\Химия\Атомы и молекулы\Изотопы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869160"/>
            <a:ext cx="265747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27984" y="6021288"/>
            <a:ext cx="2357422" cy="353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797152"/>
            <a:ext cx="1872208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5580112" y="5373216"/>
            <a:ext cx="720080" cy="360040"/>
          </a:xfrm>
          <a:prstGeom prst="straightConnector1">
            <a:avLst/>
          </a:prstGeom>
          <a:ln w="28575">
            <a:solidFill>
              <a:srgbClr val="9D2349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292080" y="5805264"/>
            <a:ext cx="1008112" cy="288032"/>
          </a:xfrm>
          <a:prstGeom prst="straightConnector1">
            <a:avLst/>
          </a:prstGeom>
          <a:ln w="28575">
            <a:solidFill>
              <a:srgbClr val="9D2349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644008" y="1401666"/>
            <a:ext cx="4032448" cy="303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>
              <a:lnSpc>
                <a:spcPct val="85000"/>
              </a:lnSpc>
            </a:pP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характеризуется двумя величинами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массовым числом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вверху слева от символа элемента) и </a:t>
            </a:r>
            <a:r>
              <a:rPr lang="ru-RU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зарядом ядра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внизу слева от символа элемента).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71546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окружающие нас предметы, а также растения и животные – это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физические тела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из чего состоит физическое тело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называют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142852"/>
            <a:ext cx="44061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Тела и вещества</a:t>
            </a:r>
            <a:endParaRPr lang="ru-RU" sz="4000" b="1" dirty="0" smtClean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4282" y="2815590"/>
          <a:ext cx="8429684" cy="3989832"/>
        </p:xfrm>
        <a:graphic>
          <a:graphicData uri="http://schemas.openxmlformats.org/drawingml/2006/table">
            <a:tbl>
              <a:tblPr/>
              <a:tblGrid>
                <a:gridCol w="4000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9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Физические тела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Вещества</a:t>
                      </a:r>
                      <a:r>
                        <a:rPr lang="ru-RU" sz="2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из которых они состоят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Стакан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Стекло </a:t>
                      </a: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Капля воды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Вода </a:t>
                      </a: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Ложка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Алюминий </a:t>
                      </a: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9" y="4714884"/>
            <a:ext cx="659134" cy="93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252" name="Picture 4" descr="D:\23.05.13-домашние документы\Лаб. раб YES\Виртуальные лабораторные YES\Анимашки и картинки\Вода, жидкости,\bxp60135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643446"/>
            <a:ext cx="781041" cy="9879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3253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643446"/>
            <a:ext cx="1357322" cy="1017992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143" y="5715016"/>
            <a:ext cx="1023939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1182" y="5929331"/>
            <a:ext cx="200026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259" name="Picture 11" descr="СТЕКЛ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3929066"/>
            <a:ext cx="1317561" cy="566732"/>
          </a:xfrm>
          <a:prstGeom prst="rect">
            <a:avLst/>
          </a:prstGeom>
          <a:noFill/>
        </p:spPr>
      </p:pic>
      <p:pic>
        <p:nvPicPr>
          <p:cNvPr id="53263" name="Picture 15" descr="Предложен новый способ получения стекла - Исследования, Медицина, Наука, Учёные - Статьи/Фото/Видео - Необычные загадки и явлен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571876"/>
            <a:ext cx="1571636" cy="10477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267" name="Picture 19" descr="Набор стаканов &quot;Глория&quot; 50 мл. 6 пр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3563937"/>
            <a:ext cx="1143008" cy="10794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5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412776"/>
            <a:ext cx="3816424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Стабильность ядер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числа протонов и нейтронов, входящих в их состав, и от их соотношения. В максимально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устой-чивых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ядрах легких элементов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1 протон приходится 1 нейтрон, т. е. соблюдается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соотно-шение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051720" y="5517232"/>
          <a:ext cx="850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5" name="Формула" r:id="rId6" imgW="469900" imgH="457200" progId="Equation.3">
                  <p:embed/>
                </p:oleObj>
              </mc:Choice>
              <mc:Fallback>
                <p:oleObj name="Формула" r:id="rId6" imgW="469900" imgH="4572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517232"/>
                        <a:ext cx="8509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8596" y="142852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rgbClr val="9D2349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42844" y="1632938"/>
            <a:ext cx="8858312" cy="46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42925" marR="0" lvl="0" indent="-542925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kumimoji="0" lang="ru-RU" sz="26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Какое количество нейтронов содержит ядро атома       ?</a:t>
            </a:r>
          </a:p>
          <a:p>
            <a:pPr marL="54292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52            2) 20          3) 35        4) 17</a:t>
            </a:r>
          </a:p>
          <a:p>
            <a:pPr marL="542925" indent="-54292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2. Какое число нейтронов содержится в атоме     ?</a:t>
            </a:r>
          </a:p>
          <a:p>
            <a:pPr marL="1057275" indent="-514350">
              <a:buAutoNum type="arabicParenR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11            2) 5            3) 6           4) 3</a:t>
            </a:r>
          </a:p>
          <a:p>
            <a:pPr marL="542925" indent="-54292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3. Какое количество нейтронов содержится в атоме  ?</a:t>
            </a:r>
          </a:p>
          <a:p>
            <a:pPr marL="54292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               2) 15          3) 16          4) 31</a:t>
            </a:r>
          </a:p>
          <a:p>
            <a:pPr marL="514350" indent="-514350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4. Какое количество нейтронов содержится в атоме изотопа </a:t>
            </a:r>
          </a:p>
          <a:p>
            <a:pPr marL="514350" indent="28575">
              <a:buAutoNum type="arabicParenR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5                2) 7           3) 8            4) 15</a:t>
            </a:r>
          </a:p>
          <a:p>
            <a:pPr marL="542925" marR="0" lvl="0" indent="-542925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262" y="2000240"/>
            <a:ext cx="488160" cy="357190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6888" y="2714620"/>
            <a:ext cx="36988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40798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072074"/>
            <a:ext cx="428628" cy="35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8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80969"/>
            <a:ext cx="878687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У атомов       и      одинаковое число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нейтронов в ядре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нейтронов и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протонов в ядре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нейтронов и электронов</a:t>
            </a:r>
          </a:p>
          <a:p>
            <a:pPr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6. Изотопы одного элемента имеют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одинаковое число нейтронов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одинаковое число протонов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равную сумму числа протонов и нейтронов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одинаковую разность числа протонов и нейтронов</a:t>
            </a:r>
          </a:p>
          <a:p>
            <a:pPr marL="447675" indent="-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7. У атомов       и       одинаковое число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нейтронов в ядре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валентных электронов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протонов в ядре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электронов в атоме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5728"/>
            <a:ext cx="400050" cy="285750"/>
          </a:xfrm>
          <a:prstGeom prst="rect">
            <a:avLst/>
          </a:prstGeom>
          <a:noFill/>
        </p:spPr>
      </p:pic>
      <p:pic>
        <p:nvPicPr>
          <p:cNvPr id="14" name="Рисунок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33936"/>
            <a:ext cx="452438" cy="328018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572008"/>
            <a:ext cx="500066" cy="3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572008"/>
            <a:ext cx="500066" cy="35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6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13073"/>
            <a:ext cx="8786874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Относительная атомная масса изотопа численно равна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сумме числа электронов и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разности между числом протонов и числом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сумме числа протонов и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порядковому номеру элемента</a:t>
            </a:r>
          </a:p>
          <a:p>
            <a:pPr marL="447675" indent="-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9. Одинаковое число протонов и нейтронов содержится в атоме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1)углерода-14                         3)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                        4) фосфора-31</a:t>
            </a:r>
          </a:p>
          <a:p>
            <a:pPr marL="447675" indent="-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10. Одинаковое число электронов содержится в атомах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1)углерода-14,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углерода-12, углерода-14                       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фосфора-31,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углерода-12, фтора-19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2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169089" y="46481"/>
            <a:ext cx="6831935" cy="6678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400" b="1" kern="10" dirty="0" smtClean="0">
                <a:ln w="11430">
                  <a:solidFill>
                    <a:srgbClr val="9D2349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400" b="1" dirty="0">
              <a:ln w="11430">
                <a:solidFill>
                  <a:srgbClr val="9D2349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42844" y="714356"/>
            <a:ext cx="8858312" cy="111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42925" lvl="0" indent="-54292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Какое количество нейтронов содержит ядро атома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</a:p>
          <a:p>
            <a:pPr marL="54292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52            2) 20          3) 35        4) 17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1857364"/>
            <a:ext cx="835824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Вспомним: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нейтронов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ядре атома равно разности между массовым числом элемента А и его атомным номером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N = А –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Изотопы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занимают </a:t>
            </a: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 место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(клетку)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Периодической системе химических элементов Менделеева Д.И.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Каждый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характеризуется двумя величинами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массовым числом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вверху слева от символа элемента) и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зарядом ядра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(его указывают внизу слева от символа элемента).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714356"/>
            <a:ext cx="8786874" cy="1143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D:\23.05.13-домашние документы\Лаб. раб YES\Виртуальные лабораторные YES\Анимашки и картинки\Химия\Атомы и молекулы\Изотопы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5000636"/>
            <a:ext cx="2657475" cy="123825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928662" y="5643578"/>
            <a:ext cx="235742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Массовое число</a:t>
            </a:r>
          </a:p>
          <a:p>
            <a:pPr algn="ctr">
              <a:lnSpc>
                <a:spcPct val="85000"/>
              </a:lnSpc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Заряд  ядра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3214678" y="5857892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928926" y="6002356"/>
            <a:ext cx="857256" cy="698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85720" y="6357958"/>
            <a:ext cx="7000924" cy="41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= 37 – 17 =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endParaRPr lang="ru-RU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85720" y="6357958"/>
            <a:ext cx="5572164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6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42844" y="194803"/>
            <a:ext cx="885831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42925" indent="-54292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2. Какое число нейтронов содержится в атоме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1057275" indent="-514350">
              <a:buAutoNum type="arabicParenR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11            2) 5            3) 6           4) 3</a:t>
            </a:r>
          </a:p>
          <a:p>
            <a:pPr marL="542925" indent="-542925" algn="just"/>
            <a:endPara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42925" indent="-542925" algn="just"/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N(В)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11 – 5 =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ru-RU" sz="2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2925" indent="-542925" algn="just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542925" indent="-54292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3. Какое количество нейтронов содержится в атоме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4292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5               2) 15          3) 16          4) 31</a:t>
            </a:r>
          </a:p>
          <a:p>
            <a:pPr marL="514350" indent="-514350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31 – 15 =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endParaRPr lang="ru-RU" sz="2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4. Какое количество нейтронов содержится в атоме изотопа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28575">
              <a:buAutoNum type="arabicParenR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5                2) 7           3) 8            4) 15</a:t>
            </a:r>
          </a:p>
          <a:p>
            <a:pPr marL="514350" indent="28575"/>
            <a:endPara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28575"/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15 – 7 =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214290"/>
            <a:ext cx="8643998" cy="857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1857364"/>
            <a:ext cx="8858312" cy="1214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3857628"/>
            <a:ext cx="8715436" cy="1214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9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80969"/>
            <a:ext cx="878687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У атомов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 число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нейтронов в ядре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нейтронов и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протонов в ядре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нейтронов и электронов</a:t>
            </a: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нейтронов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атома: N(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35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35 – 17 =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  <a:p>
            <a:pPr marL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37 – 17 =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 и электронов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 совпадает с номером элемента 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35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37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равны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протонов в ядре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14290"/>
            <a:ext cx="7286676" cy="2071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1472" y="5429264"/>
            <a:ext cx="4500594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5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80969"/>
            <a:ext cx="878687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6. Изотопы одного элемента имеют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одинаковое число нейтронов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одинаковое число протонов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равную сумму числа протонов и нейтронов</a:t>
            </a:r>
          </a:p>
          <a:p>
            <a:pPr marL="447675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одинаковую разность числа протонов и нейтронов</a:t>
            </a:r>
          </a:p>
          <a:p>
            <a:pPr marL="447675" indent="-447675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447675" indent="-447675" algn="just"/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Изотопы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занимают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 место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(клетку)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Периодической системе химических элементов Менделеева Д.И.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следовательно, у них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одинаковое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число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протонов и электронов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indent="-447675"/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indent="-447675"/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одинаковое число протонов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14290"/>
            <a:ext cx="8858312" cy="2428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2844" y="4714884"/>
            <a:ext cx="6500858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80969"/>
            <a:ext cx="8786874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7. У атомов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Mg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одинаковое число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нейтронов в ядре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валентных электронов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протонов в ядре</a:t>
            </a:r>
          </a:p>
          <a:p>
            <a:pPr marL="447675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электронов в атоме</a:t>
            </a:r>
          </a:p>
          <a:p>
            <a:pPr marL="447675"/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нейтронов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атома: N(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 и электронов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 совпадает с номером элемента для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 для </a:t>
            </a:r>
            <a:r>
              <a:rPr lang="en-US" sz="2600" b="1" baseline="30000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 нейтронов в ядре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14290"/>
            <a:ext cx="7500990" cy="2071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10" y="4929198"/>
            <a:ext cx="4572032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13073"/>
            <a:ext cx="8786874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Относительная атомная масса изотопа численно равна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сумме числа электронов и протонов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2) разности между числом протонов и числом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сумме числа протонов и нейтронов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4) порядковому номеру элемента</a:t>
            </a: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Вспомним: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суммарное число протонов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 нейтронов N называют </a:t>
            </a:r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массовым числом атома,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которое приблизительно (округлённо)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равно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относительной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атомной массе А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47675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6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3) сумме числа протонов и нейтронов</a:t>
            </a:r>
            <a:endParaRPr lang="ru-RU" sz="2600" b="1" smtClean="0">
              <a:latin typeface="Arial" pitchFamily="34" charset="0"/>
              <a:cs typeface="Arial" pitchFamily="34" charset="0"/>
            </a:endParaRPr>
          </a:p>
          <a:p>
            <a:pPr marL="447675" lvl="0" indent="-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85728"/>
            <a:ext cx="8786874" cy="2500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4714884"/>
            <a:ext cx="771530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6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58" y="285728"/>
          <a:ext cx="8429684" cy="2654250"/>
        </p:xfrm>
        <a:graphic>
          <a:graphicData uri="http://schemas.openxmlformats.org/drawingml/2006/table">
            <a:tbl>
              <a:tblPr/>
              <a:tblGrid>
                <a:gridCol w="4000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9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495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Физические тела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Вещества</a:t>
                      </a:r>
                      <a:r>
                        <a:rPr lang="ru-RU" sz="2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из которых они состоят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387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Гвоздь, </a:t>
                      </a: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подкова</a:t>
                      </a:r>
                      <a:endParaRPr lang="ru-RU" sz="28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Железо</a:t>
                      </a:r>
                      <a:r>
                        <a:rPr lang="ru-RU" sz="2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3" y="1071546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2226" name="Picture 2" descr="подковы гвозди - Москва - Товары для животных - купить на Be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9713" y="1071547"/>
            <a:ext cx="1579890" cy="1143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Прямоугольник 16"/>
          <p:cNvSpPr/>
          <p:nvPr/>
        </p:nvSpPr>
        <p:spPr>
          <a:xfrm>
            <a:off x="142844" y="3000372"/>
            <a:ext cx="857256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Добавьте в таблицу свои примеры.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более чёткого различения понятий «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вещество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 и «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тело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можно воспользоваться подсказкой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к названию </a:t>
            </a:r>
            <a:r>
              <a:rPr lang="ru-RU" sz="27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тела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существительному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можно подобрать относительное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прилагательное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образованное от </a:t>
            </a:r>
            <a:r>
              <a:rPr lang="ru-RU" sz="27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названия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например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железная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подкова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Значит, </a:t>
            </a:r>
            <a:r>
              <a:rPr lang="ru-RU" sz="27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подкова – тело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железо – вещество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6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13073"/>
            <a:ext cx="8786874" cy="563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9. Одинаковое число протонов и нейтронов содержится в атоме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1)углерода-14                         3)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                        4) фосфора-31</a:t>
            </a:r>
          </a:p>
          <a:p>
            <a:pPr marL="447675" indent="-447675" algn="just">
              <a:lnSpc>
                <a:spcPct val="85000"/>
              </a:lnSpc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нейтронов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атома: N(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14 – 6 =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  <a:p>
            <a:pPr marL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600" b="1" u="sng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2600" b="1" u="sng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 = 12 – 6 =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  <a:p>
            <a:pPr marL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19 – 9 =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  <a:p>
            <a:pPr marL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N(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= А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31 – 15 =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протонов и электронов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 совпадает с номером элемента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u="sng" baseline="30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ru-RU" sz="2600" b="1" u="sng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85728"/>
            <a:ext cx="8786874" cy="1500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5500702"/>
            <a:ext cx="3857652" cy="357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8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357166"/>
            <a:ext cx="8786874" cy="554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10. Одинаковое число электронов содержится в атомах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1)углерода-14,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углерода-12, углерода-14                       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3) фосфора-31, фтора-19</a:t>
            </a:r>
          </a:p>
          <a:p>
            <a:pPr marL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4) углерода-12, фтора-19</a:t>
            </a: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Число электронов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ядре атома совпадает с номером элемента 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u="sng" baseline="30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ru-RU" sz="2600" b="1" u="sng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476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76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2) углерода-12, углерода-14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57166"/>
            <a:ext cx="8786874" cy="2143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2910" y="5429264"/>
            <a:ext cx="5857916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5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214290"/>
            <a:ext cx="900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Строение электронной оболочки атома</a:t>
            </a:r>
            <a:endParaRPr lang="ru-RU" sz="35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1" name="Picture 3" descr="D:\23.05.13-домашние документы\Лаб. раб YES\Виртуальные лабораторные YES\Анимашки и картинки\Химия\Атомы и молекулы\Строение атомов\1..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143512"/>
            <a:ext cx="1357322" cy="150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D:\23.05.13-домашние документы\Лаб. раб YES\Виртуальные лабораторные YES\Анимашки и картинки\Химия\Атомы и молекулы\атомы и молекулы-анимашки\helium-anima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68" y="4881586"/>
            <a:ext cx="1905000" cy="1905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42844" y="1000108"/>
            <a:ext cx="8858312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Мы выяснили, что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состоит из положительно заряженного ядра и движущихся вокруг него отрицательно заряженных электронов, которые образуют электронную оболочку.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оболочка атома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совокупность всех электронов данного атома.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5357826"/>
            <a:ext cx="3428992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оболочка атома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85786" y="5715016"/>
            <a:ext cx="314327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 descr="D:\23.05.13-домашние документы\Лаб. раб YES\Виртуальные лабораторные YES\Анимашки и картинки\Химия\Атомы и молекулы\Строение атомов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714884"/>
            <a:ext cx="2714624" cy="20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1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Рассмотрим, как распределяются электроны вокруг ядра атома. Условно можно представить, что электроны, образующие электронную оболочку атома, размещаются вокруг ядра электронными слоями (одни ближе к ядру, другие – дальше) и обладают различным запасом энергии. Чем ближе к ядру расположены электроны, тем прочнее их связь с ядром, но меньше запас энергии. По мере удаления от ядра атома сила притяжения электрона к ядру уменьшается, а запас энергии увеличивается. Каждый слой состоит из электронов с близкими значениями энергии, поэтому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слои электронов называют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энергетическими уровнями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23.05.13-домашние документы\Лаб. раб YES\Виртуальные лабораторные YES\Анимашки и картинки\Химия\Атомы и молекулы\Строение атомов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6" y="4714884"/>
            <a:ext cx="2714624" cy="20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290950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Электронный слой, или энергетический уровень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– это совокупность электронов с близкими значениями энергии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Номер энергетического уровня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обозначают цифрами 1, 2, 3, 4, 5...: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214554"/>
            <a:ext cx="5291155" cy="15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0364" y="4000504"/>
            <a:ext cx="4718098" cy="186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143240" y="5857892"/>
            <a:ext cx="4500594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Энергетическая схема электронных слоев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5040" y="4000504"/>
            <a:ext cx="3286116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слои, или энергетические уровни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5143504" y="4357694"/>
            <a:ext cx="785818" cy="21431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8170"/>
            <a:ext cx="8715436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внешнего энергетического уровня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максимальным запасом энергии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наименее прочной связью с ядром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Максимальное число электронов, которые могут находиться на том или ином энергетическом уровне, определяется по формуле: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= 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максимальное число электронов на уровне; </a:t>
            </a:r>
          </a:p>
          <a:p>
            <a:pPr marL="628650" algn="just">
              <a:lnSpc>
                <a:spcPct val="85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номер энергетического уровня.</a:t>
            </a:r>
          </a:p>
          <a:p>
            <a:pPr indent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Следовательно,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первом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энергетическом уровне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= 1) может находиться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двух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(2 • 1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2);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втором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2) –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восьми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(2 • 2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8);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третьем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= 3) – </a:t>
            </a: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 восемнадцати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(2 • 3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= 18) и т. д. Кроме того, установлено, что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внешнем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энергетическом уровне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может находиться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более</a:t>
            </a:r>
            <a:r>
              <a:rPr lang="ru-RU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восьми</a:t>
            </a:r>
            <a:r>
              <a:rPr lang="ru-RU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6050" y="5286388"/>
            <a:ext cx="4075156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143636" y="1714488"/>
            <a:ext cx="114300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56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7427913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4000504"/>
            <a:ext cx="4075156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14546" y="3286124"/>
            <a:ext cx="5559471" cy="44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Номер энергетического уровня</a:t>
            </a:r>
            <a:endParaRPr lang="ru-RU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571736" y="3643314"/>
            <a:ext cx="1285884" cy="42862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D:\23.05.13-домашние документы\Лаб. раб YES\Виртуальные лабораторные YES\Анимашки и картинки\Химия\Атомы и молекулы\атомы и молекулы-анимашки\atom_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57628"/>
            <a:ext cx="2857500" cy="1905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286644" y="4929198"/>
            <a:ext cx="925253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= 1</a:t>
            </a:r>
            <a:endParaRPr lang="ru-RU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628" y="3786190"/>
            <a:ext cx="925253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 = 2</a:t>
            </a:r>
            <a:endParaRPr lang="ru-RU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572132" y="4071942"/>
            <a:ext cx="500066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1"/>
          </p:cNvCxnSpPr>
          <p:nvPr/>
        </p:nvCxnSpPr>
        <p:spPr>
          <a:xfrm rot="10800000">
            <a:off x="6786578" y="5000637"/>
            <a:ext cx="500066" cy="1382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500562" y="3643314"/>
            <a:ext cx="571504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6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56353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энергетический уровень содержит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 возможное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число электронов, то его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завершённым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Энергетические уровни,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содержащие максимального числа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электронов,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незавершёнными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энергетическом уровне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быть только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два электрона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Лаб. раб YES\Виртуальные лабораторные YES\Анимашки и картинки\Химия\Атомы и молекулы\Строение атомов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6" y="4714884"/>
            <a:ext cx="2714624" cy="20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23.05.13-домашние документы\Лаб. раб YES\Виртуальные лабораторные YES\Анимашки и картинки\Химия\Атомы и молекулы\Строение атомов\0006-008-Atom-vodo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000372"/>
            <a:ext cx="1500198" cy="166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D:\23.05.13-домашние документы\Лаб. раб YES\Виртуальные лабораторные YES\Анимашки и картинки\Химия\Атомы и молекулы\Строение атомов\1..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643446"/>
            <a:ext cx="1413381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572000" y="3357562"/>
            <a:ext cx="364333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Энергетический уровень незавершён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857488" y="3500438"/>
            <a:ext cx="2143140" cy="14287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857488" y="5072074"/>
            <a:ext cx="3500462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Энергетический уровень завершён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6143636" y="5643578"/>
            <a:ext cx="857256" cy="21431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5857885" y="4857760"/>
            <a:ext cx="2000264" cy="35719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6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57218"/>
            <a:ext cx="4714876" cy="210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9" y="4744232"/>
            <a:ext cx="3571899" cy="211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5857884" y="5072074"/>
            <a:ext cx="290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Энергетические уровни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4857752" y="5286388"/>
            <a:ext cx="1071570" cy="10108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072198" y="5357826"/>
            <a:ext cx="2143140" cy="64294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42910" y="6215082"/>
            <a:ext cx="785818" cy="500066"/>
          </a:xfrm>
          <a:prstGeom prst="rect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142976" y="6215082"/>
            <a:ext cx="285752" cy="285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57158" y="6286520"/>
            <a:ext cx="285752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928662" y="5000636"/>
            <a:ext cx="285752" cy="285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42844" y="31294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Теперь мы можем составить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упрощённые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схемы строения электронных оболочек атомов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(соотношения размеров ядра и атома на схемах не соблюдены), руководствуясь следующими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Общее число электронов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атоме равно заряду ядра атома, т. е.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атомному номеру элемента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Максимальное число электронов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каждом энергетическом уровне равно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может находиться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восьми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электронов, а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двух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9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71036"/>
            <a:ext cx="8643966" cy="238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2844" y="280899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Схему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расположения электронов по электронным слоям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или энергетическим уровням, называют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электронной схемой 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электронной конфигурацией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атома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71670" y="5857892"/>
            <a:ext cx="714380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00430" y="5857892"/>
            <a:ext cx="714380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214810" y="5429264"/>
            <a:ext cx="714380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357430"/>
            <a:ext cx="6153178" cy="121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2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2857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95371"/>
            <a:ext cx="81439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Физическое тело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состоять из нескольких веществ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Кусок гранита, например, состоит из частиц кварца, полевого шпата и слюды.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5" name="Picture 5" descr="Грани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63" y="1857365"/>
            <a:ext cx="1431622" cy="1428759"/>
          </a:xfrm>
          <a:prstGeom prst="rect">
            <a:avLst/>
          </a:prstGeom>
          <a:noFill/>
        </p:spPr>
      </p:pic>
      <p:pic>
        <p:nvPicPr>
          <p:cNvPr id="51207" name="Picture 7" descr="Грани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857364"/>
            <a:ext cx="1431623" cy="1428760"/>
          </a:xfrm>
          <a:prstGeom prst="rect">
            <a:avLst/>
          </a:prstGeom>
          <a:noFill/>
        </p:spPr>
      </p:pic>
      <p:pic>
        <p:nvPicPr>
          <p:cNvPr id="51209" name="Picture 9" descr="Грани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857364"/>
            <a:ext cx="1431622" cy="1428760"/>
          </a:xfrm>
          <a:prstGeom prst="rect">
            <a:avLst/>
          </a:prstGeom>
          <a:noFill/>
        </p:spPr>
      </p:pic>
      <p:pic>
        <p:nvPicPr>
          <p:cNvPr id="51211" name="Picture 11" descr="Межеричское - Изделия из природного камня от производител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57364"/>
            <a:ext cx="1428760" cy="1428760"/>
          </a:xfrm>
          <a:prstGeom prst="rect">
            <a:avLst/>
          </a:prstGeom>
          <a:noFill/>
        </p:spPr>
      </p:pic>
      <p:pic>
        <p:nvPicPr>
          <p:cNvPr id="51213" name="Picture 13" descr="Маславское - Брусчатка базальтовая, брусчатка гранитная по п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857364"/>
            <a:ext cx="1428760" cy="1428760"/>
          </a:xfrm>
          <a:prstGeom prst="rect">
            <a:avLst/>
          </a:prstGeom>
          <a:noFill/>
        </p:spPr>
      </p:pic>
      <p:pic>
        <p:nvPicPr>
          <p:cNvPr id="51215" name="Picture 15" descr="Гранит Чайна Гри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1857364"/>
            <a:ext cx="1428760" cy="14287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714744" y="3286124"/>
            <a:ext cx="150791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Гранит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1217" name="Picture 17" descr="Кварц (нем. Quarz)-Свободное содержание в земной коре 12% . Входит в состав других минералов в виде смесей и силикатов. В общей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3703346"/>
            <a:ext cx="1689795" cy="144016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785918" y="5715016"/>
            <a:ext cx="136133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Кварц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dirty="0"/>
          </a:p>
        </p:txBody>
      </p:sp>
      <p:pic>
        <p:nvPicPr>
          <p:cNvPr id="51219" name="Picture 19" descr="Розовый кварц - Форум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5918" y="3690966"/>
            <a:ext cx="1452546" cy="1452546"/>
          </a:xfrm>
          <a:prstGeom prst="rect">
            <a:avLst/>
          </a:prstGeom>
          <a:noFill/>
        </p:spPr>
      </p:pic>
      <p:pic>
        <p:nvPicPr>
          <p:cNvPr id="51221" name="Picture 21" descr="Citrine Quartz Stone Faceted With Sterling Silver Band. - 8 Января 2014 - Blog - Hutsof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06" y="5214950"/>
            <a:ext cx="1571636" cy="1571636"/>
          </a:xfrm>
          <a:prstGeom prst="rect">
            <a:avLst/>
          </a:prstGeom>
          <a:noFill/>
        </p:spPr>
      </p:pic>
      <p:pic>
        <p:nvPicPr>
          <p:cNvPr id="51223" name="Picture 23" descr="Полевой шпат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0430" y="3714752"/>
            <a:ext cx="1809762" cy="1357322"/>
          </a:xfrm>
          <a:prstGeom prst="rect">
            <a:avLst/>
          </a:prstGeom>
          <a:noFill/>
        </p:spPr>
      </p:pic>
      <p:pic>
        <p:nvPicPr>
          <p:cNvPr id="51225" name="Picture 25" descr="Полированные камни - Полевой шпат.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868" y="5214950"/>
            <a:ext cx="1571636" cy="1571636"/>
          </a:xfrm>
          <a:prstGeom prst="rect">
            <a:avLst/>
          </a:prstGeom>
          <a:noFill/>
        </p:spPr>
      </p:pic>
      <p:pic>
        <p:nvPicPr>
          <p:cNvPr id="51231" name="Picture 31" descr="Полевой шпат. Происхождение, разновидности и свойства шпата Твой ювелир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57818" y="3723224"/>
            <a:ext cx="1285884" cy="1348829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72066" y="5429264"/>
            <a:ext cx="1857387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Полевой шпат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16200000" flipH="1">
            <a:off x="1321571" y="4822041"/>
            <a:ext cx="1071570" cy="8572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1947657" y="5233813"/>
            <a:ext cx="1071570" cy="3371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214414" y="6072206"/>
            <a:ext cx="1071570" cy="158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H="1">
            <a:off x="4393405" y="4464851"/>
            <a:ext cx="1071570" cy="8572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5357818" y="4786322"/>
            <a:ext cx="1143008" cy="14287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643438" y="5857892"/>
            <a:ext cx="2071702" cy="158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3" name="Picture 33" descr="Слюда молотая для шпаклевки марки смш-60 (ту 21-25-18-17-88) - Слюда, ООО Москва (Россия) - купить, цена, фото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29520" y="3571876"/>
            <a:ext cx="1529110" cy="1214446"/>
          </a:xfrm>
          <a:prstGeom prst="rect">
            <a:avLst/>
          </a:prstGeom>
          <a:noFill/>
        </p:spPr>
      </p:pic>
      <p:pic>
        <p:nvPicPr>
          <p:cNvPr id="51235" name="Picture 35" descr="www.sludairk.ru - купить слюда мусковит - Printable Versi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29520" y="4786322"/>
            <a:ext cx="1514564" cy="1143008"/>
          </a:xfrm>
          <a:prstGeom prst="rect">
            <a:avLst/>
          </a:prstGeom>
          <a:noFill/>
        </p:spPr>
      </p:pic>
      <p:sp>
        <p:nvSpPr>
          <p:cNvPr id="46" name="Прямоугольник 45"/>
          <p:cNvSpPr/>
          <p:nvPr/>
        </p:nvSpPr>
        <p:spPr>
          <a:xfrm>
            <a:off x="7500958" y="5857892"/>
            <a:ext cx="1465529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Слюда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3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Управляющая кнопка: домой 38">
            <a:hlinkClick r:id="rId1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81886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Согласно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модели атома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электроны вращаются вокруг ядра по круговым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орбиталям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оболочкам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Каждая оболочка имеет строго определенный энергетический уровень, которые Бор обозначил буквами латинского алфавита К, L, М, N и далее.</a:t>
            </a:r>
          </a:p>
        </p:txBody>
      </p:sp>
      <p:pic>
        <p:nvPicPr>
          <p:cNvPr id="29698" name="Picture 2" descr="Нильс Бор в молодо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4214818"/>
            <a:ext cx="1143000" cy="14097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5715016"/>
            <a:ext cx="3929090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Датский физик Бор Нильс-Хенрик-Давид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(7.10.1885 - 18.11.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1962)</a:t>
            </a:r>
            <a:endParaRPr lang="ru-RU" sz="2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643182"/>
            <a:ext cx="43845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" descr="D:\23.05.13-домашние документы\Лаб. раб YES\Виртуальные лабораторные YES\Анимашки и картинки\Химия\Атомы и молекулы\атомы и молекулы-анимашки\helium-anim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953000"/>
            <a:ext cx="1905000" cy="1905000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7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488" y="363396"/>
            <a:ext cx="6072230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Согласно </a:t>
            </a:r>
            <a:r>
              <a:rPr lang="ru-RU" sz="2600" b="1" i="1" u="sng" dirty="0" smtClean="0">
                <a:latin typeface="Arial" pitchFamily="34" charset="0"/>
                <a:cs typeface="Arial" pitchFamily="34" charset="0"/>
              </a:rPr>
              <a:t>принципу неопределенности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Гейзенберга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точно определить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местонахожде-ние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электрона в любой определенный момент времени невозможно. Однако можно указать 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вероятность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этого. Область пространства, в которой вероятность нахождения электрона наиболее высока, называется </a:t>
            </a:r>
            <a:r>
              <a:rPr lang="ru-RU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орбиталью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Электроны могут занимать 4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разных типов, которые называются 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(</a:t>
            </a:r>
            <a:r>
              <a:rPr lang="ru-RU" sz="2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600" b="1" i="1" dirty="0" err="1" smtClean="0">
                <a:latin typeface="Arial" pitchFamily="34" charset="0"/>
                <a:cs typeface="Arial" pitchFamily="34" charset="0"/>
              </a:rPr>
              <a:t>harp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резкая),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 (</a:t>
            </a:r>
            <a:r>
              <a:rPr lang="ru-RU" sz="2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u-RU" sz="2600" b="1" i="1" dirty="0" err="1" smtClean="0">
                <a:latin typeface="Arial" pitchFamily="34" charset="0"/>
                <a:cs typeface="Arial" pitchFamily="34" charset="0"/>
              </a:rPr>
              <a:t>rincipal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главная), 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 (</a:t>
            </a:r>
            <a:r>
              <a:rPr lang="ru-RU" sz="2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i="1" dirty="0" err="1" smtClean="0">
                <a:latin typeface="Arial" pitchFamily="34" charset="0"/>
                <a:cs typeface="Arial" pitchFamily="34" charset="0"/>
              </a:rPr>
              <a:t>iffuse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диффузная) и 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 (</a:t>
            </a:r>
            <a:r>
              <a:rPr lang="ru-RU" sz="2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2600" b="1" i="1" dirty="0" err="1" smtClean="0">
                <a:latin typeface="Arial" pitchFamily="34" charset="0"/>
                <a:cs typeface="Arial" pitchFamily="34" charset="0"/>
              </a:rPr>
              <a:t>undamental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базовая)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 descr="Строение вещества (10 таблиц, 68х98см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4290"/>
            <a:ext cx="2841548" cy="38338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4143380"/>
            <a:ext cx="292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орбитали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142844" y="3857628"/>
            <a:ext cx="642942" cy="21431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821505" y="3964785"/>
            <a:ext cx="571504" cy="7143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1000100" y="3643314"/>
            <a:ext cx="714380" cy="57150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1071538" y="3643314"/>
            <a:ext cx="1000132" cy="64294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8" name="Picture 4" descr="Вернер Гейзенберг сформулировал принцип неопределенности в 1927 году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714752"/>
            <a:ext cx="2956719" cy="21288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Прямоугольник 7"/>
          <p:cNvSpPr/>
          <p:nvPr/>
        </p:nvSpPr>
        <p:spPr>
          <a:xfrm>
            <a:off x="142844" y="5786454"/>
            <a:ext cx="5715040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4B58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Физики сумели «упростить» принцип неопределенности Гейзенберга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4B583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4271"/>
            <a:ext cx="885831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Вернер Гейзенберг сформулировал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неопределенности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1927 году. Согласно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которому (справедливости ради отметим, что первым об этом замечательном принципе догадался Нильс Бор, но то ли по занятости, то ли из вежливости, то ли еще почему подарил догадку своему ученику и коллеге, который и довел ее до уровня основополагающей истины) 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невозможно точно измерить скорость и местоположение элементарной частицы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Чем точнее вы измеряете одно, тем неопределеннее становится другое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0950" name="Picture 6" descr="Физики &quot;упростили&quot; принцип неопределенности Гейзенберга - Ра…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3" y="3714752"/>
            <a:ext cx="2736339" cy="2000264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0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D:\23.05.13-домашние документы\Лаб. раб YES\Виртуальные лабораторные YES\Анимашки и картинки\Химия\Атомы и молекулы\атомы и молекулы-анимашки\DOUBLE-SLI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0" y="-52388"/>
            <a:ext cx="9525000" cy="6962776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1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2991" y="496803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71414"/>
            <a:ext cx="8286808" cy="368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</a:t>
            </a:r>
            <a:r>
              <a:rPr lang="ru-RU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атома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5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s-орбиталь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имеет сферическую форму, 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р-орбиталь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форму гантели, </a:t>
            </a:r>
          </a:p>
          <a:p>
            <a:pPr marL="809625" lvl="0" indent="-8096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</a:pP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d-opбиталь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форму двух гантелей, перекрещивающихся в двух узловых взаимно перпендикулярных плоскостях, 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имеют более сложную форму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s-подоболочка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состоит из </a:t>
            </a:r>
            <a:r>
              <a:rPr lang="ru-RU" sz="2500" b="1" u="sng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одной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s-орбитали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lang="en-US" sz="2500" b="1" dirty="0" smtClean="0">
              <a:solidFill>
                <a:srgbClr val="3B434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р-подоболочка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из </a:t>
            </a:r>
            <a:r>
              <a:rPr lang="ru-RU" sz="2500" b="1" u="sng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р-орбиталей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lang="en-US" sz="2500" b="1" dirty="0" smtClean="0">
              <a:solidFill>
                <a:srgbClr val="3B434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d-подоболочка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из </a:t>
            </a:r>
            <a:r>
              <a:rPr lang="ru-RU" sz="2500" b="1" u="sng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d-орбиталей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5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5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подоболочка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из </a:t>
            </a:r>
            <a:r>
              <a:rPr lang="en-US" sz="2500" b="1" u="sng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lang="en-US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орбиталей</a:t>
            </a:r>
            <a:r>
              <a:rPr lang="ru-RU" sz="2500" b="1" dirty="0" smtClean="0">
                <a:solidFill>
                  <a:srgbClr val="3B434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852" name="Picture 4" descr="D:\23.05.13-домашние документы\Лаб. раб YES\Виртуальные лабораторные YES\Анимашки и картинки\Химия\Атомы и молекулы\Строение атомов\орбитали\3627_html_2143589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86190"/>
            <a:ext cx="3786167" cy="30074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2" descr="http://www.hep.by/wp-content/uploads/2012/03/image2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93879"/>
            <a:ext cx="3071834" cy="31641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7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2844" y="31706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находиться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2-х электронов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принцип Паули.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в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находится один электрон, то он называется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спаренным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если 2 – то это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спаренные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электроны.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изображают квадратиками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данного подуровня заполняются электронами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изображают стрелками – первая вверх, а вторая – вниз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сначала по одному, а затем по второму: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710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857628"/>
            <a:ext cx="1643073" cy="74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1714480" y="5000636"/>
            <a:ext cx="2000264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Спаренные электроны</a:t>
            </a:r>
            <a:endParaRPr lang="ru-RU" sz="25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71934" y="5072074"/>
            <a:ext cx="2428892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спаренные электроны</a:t>
            </a:r>
            <a:endParaRPr lang="ru-RU" sz="25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 flipH="1" flipV="1">
            <a:off x="3036083" y="4750603"/>
            <a:ext cx="428628" cy="2143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4071934" y="4643446"/>
            <a:ext cx="642942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V="1">
            <a:off x="4250529" y="4679165"/>
            <a:ext cx="571504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V="1">
            <a:off x="4393405" y="4822041"/>
            <a:ext cx="571504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1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214678" y="2357430"/>
            <a:ext cx="197041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baseline="3000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28926" y="2928934"/>
            <a:ext cx="242889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формула атома</a:t>
            </a:r>
            <a:endParaRPr lang="ru-RU" sz="24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57818" y="2928934"/>
            <a:ext cx="2571768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Электронно-графическая формула атома</a:t>
            </a:r>
            <a:endParaRPr lang="ru-RU" sz="2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710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14554"/>
            <a:ext cx="1340992" cy="64294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25" name="Стрелка вправо 24"/>
          <p:cNvSpPr/>
          <p:nvPr/>
        </p:nvSpPr>
        <p:spPr>
          <a:xfrm>
            <a:off x="7429520" y="2357430"/>
            <a:ext cx="500066" cy="285752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710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2143116"/>
            <a:ext cx="6286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10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071678"/>
            <a:ext cx="785818" cy="86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9" y="4569671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3428992" y="5429264"/>
            <a:ext cx="714380" cy="5000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-32" y="2928934"/>
            <a:ext cx="3500462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Распределение электронов по энергетическим уровням (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схема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2844" y="285728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обозначать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 только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стрелками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но 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точками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около атома (в этом случае количество спаренных и не спаренных точек должно быть таким же, как и в электронно-графической формуле), например:</a:t>
            </a: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6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1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7363609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28596" y="142852"/>
            <a:ext cx="8358246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</a:t>
            </a:r>
            <a:r>
              <a:rPr lang="ru-RU" sz="3200" b="1" dirty="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атома 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(форма, количество и максимальное заполнение электронами)</a:t>
            </a:r>
            <a:endParaRPr lang="ru-RU" sz="32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5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229" y="497402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заполнения энергетических уровней и подуровней: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35230"/>
              </p:ext>
            </p:extLst>
          </p:nvPr>
        </p:nvGraphicFramePr>
        <p:xfrm>
          <a:off x="179512" y="1628800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6937"/>
              </p:ext>
            </p:extLst>
          </p:nvPr>
        </p:nvGraphicFramePr>
        <p:xfrm>
          <a:off x="173864" y="3284984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>
                          <a:effectLst/>
                        </a:rPr>
                        <a:t>з</a:t>
                      </a:r>
                      <a:r>
                        <a:rPr lang="ru-RU" sz="2700" b="1">
                          <a:effectLst/>
                        </a:rPr>
                        <a:t>аполнение подуровней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568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6" name="Picture 2" descr="http://www.hep.by/wp-content/uploads/2012/03/image2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169227"/>
            <a:ext cx="4357148" cy="4339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Электронное облако, окружающее ядро, имеет собственное, сложное строение. Электроны могут находиться внутри электронного облак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98" r="2847"/>
          <a:stretch/>
        </p:blipFill>
        <p:spPr bwMode="auto">
          <a:xfrm>
            <a:off x="3135636" y="3284984"/>
            <a:ext cx="5135263" cy="3432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214290"/>
            <a:ext cx="88583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очень много – более десяти миллионов, и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каждое из них обладает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определёнными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физическими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химическими свойствами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лаборантка - Ольга Александровна Микуров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928934"/>
            <a:ext cx="3238500" cy="3467100"/>
          </a:xfrm>
          <a:prstGeom prst="rect">
            <a:avLst/>
          </a:prstGeom>
          <a:noFill/>
        </p:spPr>
      </p:pic>
      <p:pic>
        <p:nvPicPr>
          <p:cNvPr id="50180" name="Picture 4" descr="D:\23.05.13-домашние документы\Лаб. раб YES\Виртуальные лабораторные YES\Анимашки и картинки\Самолеты\25f7da074ebd5ce5c5e55e99c7a0cad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0736">
            <a:off x="1672129" y="3164651"/>
            <a:ext cx="733425" cy="1466850"/>
          </a:xfrm>
          <a:prstGeom prst="rect">
            <a:avLst/>
          </a:prstGeom>
          <a:noFill/>
        </p:spPr>
      </p:pic>
      <p:pic>
        <p:nvPicPr>
          <p:cNvPr id="50182" name="Picture 6" descr="D:\23.05.13-домашние документы\Виртуальные лекции 28.07.11\Химия\анимашки ... разное\animated-gifs-atoms-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357694"/>
            <a:ext cx="952500" cy="714375"/>
          </a:xfrm>
          <a:prstGeom prst="rect">
            <a:avLst/>
          </a:prstGeom>
          <a:noFill/>
        </p:spPr>
      </p:pic>
      <p:pic>
        <p:nvPicPr>
          <p:cNvPr id="50186" name="Picture 10" descr="D:\23.05.13-домашние документы\Лаб. раб YES\Виртуальные лабораторные YES\Анимашки и картинки\Машины\animated_car_5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6000768"/>
            <a:ext cx="714375" cy="476250"/>
          </a:xfrm>
          <a:prstGeom prst="rect">
            <a:avLst/>
          </a:prstGeom>
          <a:noFill/>
        </p:spPr>
      </p:pic>
      <p:pic>
        <p:nvPicPr>
          <p:cNvPr id="17" name="Picture 3" descr="D:\23.05.13-домашние документы\Лаб. раб YES\Виртуальные лабораторные YES\Анимашки и картинки\Люди\Читатели\Книги, карандаши, краски,\book3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714884"/>
            <a:ext cx="1857388" cy="1857388"/>
          </a:xfrm>
          <a:prstGeom prst="rect">
            <a:avLst/>
          </a:prstGeom>
          <a:noFill/>
        </p:spPr>
      </p:pic>
      <p:pic>
        <p:nvPicPr>
          <p:cNvPr id="50190" name="Picture 14" descr="D:\23.05.13-домашние документы\Лаб. раб YES\Виртуальные лабораторные YES\Анимашки и картинки\Люди\Врачи\l2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11" y="5643578"/>
            <a:ext cx="714375" cy="533400"/>
          </a:xfrm>
          <a:prstGeom prst="rect">
            <a:avLst/>
          </a:prstGeom>
          <a:noFill/>
        </p:spPr>
      </p:pic>
      <p:pic>
        <p:nvPicPr>
          <p:cNvPr id="50192" name="Picture 16" descr="D:\23.05.13-домашние документы\Лаб. раб YES\Виртуальные лабораторные YES\Анимашки и картинки\Люди\Химики\химик 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4714884"/>
            <a:ext cx="714375" cy="1047750"/>
          </a:xfrm>
          <a:prstGeom prst="rect">
            <a:avLst/>
          </a:prstGeom>
          <a:noFill/>
        </p:spPr>
      </p:pic>
      <p:pic>
        <p:nvPicPr>
          <p:cNvPr id="50194" name="Picture 18" descr="D:\23.05.13-домашние документы\Лаб. раб YES\Виртуальные лабораторные YES\Анимашки и картинки\Люди\Домашнее хозяйство, еда,\смесь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214818"/>
            <a:ext cx="1143000" cy="1143000"/>
          </a:xfrm>
          <a:prstGeom prst="rect">
            <a:avLst/>
          </a:prstGeom>
          <a:noFill/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3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Химия 10-11 кл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695" t="4405" r="5685" b="7334"/>
          <a:stretch/>
        </p:blipFill>
        <p:spPr bwMode="auto">
          <a:xfrm>
            <a:off x="107504" y="146764"/>
            <a:ext cx="8928992" cy="652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0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4569671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14546" y="0"/>
            <a:ext cx="2571768" cy="658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формула атома</a:t>
            </a:r>
            <a:endParaRPr lang="ru-RU" sz="23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-24"/>
            <a:ext cx="3857652" cy="9417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Электронно-графическая  формула атома</a:t>
            </a:r>
            <a:endParaRPr lang="ru-RU" sz="23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0"/>
            <a:ext cx="2071702" cy="6940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3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 схема</a:t>
            </a:r>
            <a:endParaRPr lang="ru-RU" sz="2300" b="1" dirty="0">
              <a:ln w="11430">
                <a:solidFill>
                  <a:schemeClr val="tx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H="1">
            <a:off x="1535885" y="321447"/>
            <a:ext cx="285752" cy="2143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286380" y="571480"/>
            <a:ext cx="1000132" cy="14287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Д. И. Менделеева Изучая периодический зак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604" y="500042"/>
            <a:ext cx="7213858" cy="4143404"/>
          </a:xfrm>
          <a:prstGeom prst="rect">
            <a:avLst/>
          </a:prstGeom>
          <a:noFill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3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4" y="4819192"/>
            <a:ext cx="8601102" cy="197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642910" y="5786454"/>
            <a:ext cx="7929618" cy="5000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57158" y="5929330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Химия iStudy.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63983"/>
            <a:ext cx="3429024" cy="4793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8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13976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700808"/>
            <a:ext cx="4104456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7188"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оболоч-ка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атома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совокупность всех электронов данного атома. Электроны, образующие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электрон-ную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оболочку атома, размещаются вокруг ядра электронными слоями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слои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электро-нов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энерге-тическими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уровнями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357188" algn="just">
              <a:lnSpc>
                <a:spcPct val="85000"/>
              </a:lnSpc>
            </a:pPr>
            <a:endParaRPr lang="ru-RU" sz="2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1767659"/>
            <a:ext cx="4248472" cy="245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внешнего энергетического уровня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обладают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максималь-ным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запасом энергии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наименее прочной связью с ядром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47675" algn="just">
              <a:lnSpc>
                <a:spcPct val="85000"/>
              </a:lnSpc>
            </a:pP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556792"/>
            <a:ext cx="4032448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85000"/>
              </a:lnSpc>
            </a:pP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</a:t>
            </a:r>
            <a:r>
              <a:rPr lang="ru-RU" sz="26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энерге-тическом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уровне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может находиться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восьми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электро-нов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двух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электро-нов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628800"/>
            <a:ext cx="399593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Область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пространс-тва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в которой вероятность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нахожде-ния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электрона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наибо-лее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высока,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называ-ется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орбиталью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357188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находиться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2-х электронов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принцип Паули.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57158" y="1383159"/>
            <a:ext cx="414340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Составление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упрощённых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схем строения электронных оболочек атомов 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(соотношения размеров ядра и атома на схемах не соблюдены), руководствуясь следующими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правилами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Общее число электронов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атоме равно заряду ядра атома, т. е.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атомному номеру элемента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Максимальное число электронов 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каждом энергетическом уровне равно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3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14876" y="1357298"/>
            <a:ext cx="4000528" cy="2198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внешнем энергетическом уровне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может находиться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восьми 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электронов, а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двух 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электронов.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86190"/>
            <a:ext cx="3571899" cy="211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7000924" y="4786322"/>
            <a:ext cx="200023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Энергетические уровни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858016" y="5072074"/>
            <a:ext cx="2000264" cy="1588"/>
          </a:xfrm>
          <a:prstGeom prst="straightConnector1">
            <a:avLst/>
          </a:prstGeom>
          <a:ln w="28575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715008" y="4714884"/>
            <a:ext cx="1357322" cy="214314"/>
          </a:xfrm>
          <a:prstGeom prst="straightConnector1">
            <a:avLst/>
          </a:prstGeom>
          <a:ln w="28575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28596" y="1571612"/>
            <a:ext cx="407196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Если элемент располагается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третьем периоде или дальше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то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первом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энергетическом уровне у него всегда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электрона, а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втором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восемь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47675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Согласно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модели атома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Бора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электроны вращаются вокруг ядра по круговым 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орбиталям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оболочкам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1428736"/>
            <a:ext cx="4000528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Каждая оболочка имеет строго определенный энергетический уровень, которые Бор обозначил буквами латинского алфавита К, L, М, N и далее.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012" y="4214818"/>
            <a:ext cx="33216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57158" y="1214531"/>
            <a:ext cx="4143404" cy="5206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каждой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находиться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более 2-х электронов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принцип Паули.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в </a:t>
            </a: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орбитале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находится один электрон, то он называется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спаренным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если 2 – то это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спаренные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электроны.</a:t>
            </a:r>
          </a:p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en-US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изображают квадратиками</a:t>
            </a:r>
            <a:r>
              <a:rPr lang="en-US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данного подуровня заполняются электронами </a:t>
            </a:r>
            <a:r>
              <a:rPr lang="en-US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изображают стрелками – первая вверх, а вторая – вниз</a:t>
            </a:r>
            <a:r>
              <a:rPr lang="en-US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сначала по одному, а затем по второму: </a:t>
            </a:r>
            <a:endParaRPr lang="ru-RU" sz="23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4"/>
            <a:ext cx="1643073" cy="74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643438" y="2643182"/>
            <a:ext cx="200026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Спаренные электроны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43636" y="3357562"/>
            <a:ext cx="242889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спаренные электроны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 flipH="1" flipV="1">
            <a:off x="5536413" y="2393149"/>
            <a:ext cx="428628" cy="2143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2" idx="2"/>
          </p:cNvCxnSpPr>
          <p:nvPr/>
        </p:nvCxnSpPr>
        <p:spPr>
          <a:xfrm rot="16200000" flipV="1">
            <a:off x="6247480" y="2461273"/>
            <a:ext cx="1185354" cy="75009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V="1">
            <a:off x="6357952" y="2571745"/>
            <a:ext cx="1214446" cy="5000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 flipV="1">
            <a:off x="6536545" y="2750339"/>
            <a:ext cx="1214446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00034" y="1428736"/>
            <a:ext cx="4000528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обозначать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не только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стрелками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но 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точками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около атома (в этом случае количество спаренных и не спаренных точек должно быть таким же, как и в электронно-графической формуле), например: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14488"/>
            <a:ext cx="785818" cy="86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5572132" y="1500174"/>
            <a:ext cx="3214710" cy="1596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Распределение электронов по энергетическим уровням (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 схема</a:t>
            </a:r>
            <a:r>
              <a:rPr lang="ru-RU" sz="23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3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643438" y="3357562"/>
            <a:ext cx="400052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3025" indent="-1343025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электронная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формула атома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256"/>
            <a:ext cx="1340992" cy="64294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6143636" y="4500570"/>
            <a:ext cx="264320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электронно-графическая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формула атома</a:t>
            </a:r>
            <a:endParaRPr lang="ru-RU" sz="2400" b="1" dirty="0"/>
          </a:p>
        </p:txBody>
      </p:sp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500702"/>
            <a:ext cx="6286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1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97856"/>
            <a:ext cx="7363609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395536" y="404664"/>
            <a:ext cx="8358246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Электронные </a:t>
            </a:r>
            <a:r>
              <a:rPr lang="ru-RU" sz="2800" b="1" dirty="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атома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(форма, количество и максимальное заполнение электронами)</a:t>
            </a:r>
            <a:endParaRPr lang="ru-RU" sz="28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</p:spTree>
    <p:extLst>
      <p:ext uri="{BB962C8B-B14F-4D97-AF65-F5344CB8AC3E}">
        <p14:creationId xmlns:p14="http://schemas.microsoft.com/office/powerpoint/2010/main" val="11225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83568" y="1844824"/>
            <a:ext cx="3929090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окружающие нас предметы, а также растения и животные – это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физические тела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То,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из чего состоит физическое тело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называют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веществом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44008" y="2060848"/>
          <a:ext cx="4143404" cy="1865376"/>
        </p:xfrm>
        <a:graphic>
          <a:graphicData uri="http://schemas.openxmlformats.org/drawingml/2006/table">
            <a:tbl>
              <a:tblPr/>
              <a:tblGrid>
                <a:gridCol w="19663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70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Физические тела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Вещества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из которых они состоят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03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Стакан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Стекло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Капля воды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Ложка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Алюминий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52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96752"/>
            <a:ext cx="8784976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Последовательность заполнения энергетических уровней и подуровней: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0575"/>
              </p:ext>
            </p:extLst>
          </p:nvPr>
        </p:nvGraphicFramePr>
        <p:xfrm>
          <a:off x="323528" y="2420888"/>
          <a:ext cx="8568952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2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4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 dirty="0">
                          <a:effectLst/>
                        </a:rPr>
                        <a:t>з</a:t>
                      </a:r>
                      <a:r>
                        <a:rPr lang="ru-RU" sz="2700" b="1" dirty="0">
                          <a:effectLst/>
                        </a:rPr>
                        <a:t>аполнение подуровней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1s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2s2p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3s3p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4s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3d</a:t>
                      </a:r>
                      <a:r>
                        <a:rPr lang="en-US" sz="2700" b="1" dirty="0">
                          <a:effectLst/>
                        </a:rPr>
                        <a:t>4p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138378"/>
              </p:ext>
            </p:extLst>
          </p:nvPr>
        </p:nvGraphicFramePr>
        <p:xfrm>
          <a:off x="251520" y="3789040"/>
          <a:ext cx="8668537" cy="11109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9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9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№ периода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5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6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</a:rPr>
                        <a:t>7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cap="all">
                          <a:effectLst/>
                        </a:rPr>
                        <a:t>з</a:t>
                      </a:r>
                      <a:r>
                        <a:rPr lang="ru-RU" sz="2700" b="1">
                          <a:effectLst/>
                        </a:rPr>
                        <a:t>аполнение подуровней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5s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4d</a:t>
                      </a:r>
                      <a:r>
                        <a:rPr lang="en-US" sz="2700" b="1" dirty="0">
                          <a:effectLst/>
                        </a:rPr>
                        <a:t>5p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6s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4f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5d</a:t>
                      </a:r>
                      <a:r>
                        <a:rPr lang="en-US" sz="2700" b="1" dirty="0">
                          <a:effectLst/>
                        </a:rPr>
                        <a:t>6p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s</a:t>
                      </a:r>
                      <a:r>
                        <a:rPr lang="ru-RU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r>
                        <a:rPr lang="ru-RU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ru-RU" sz="2700" b="1" dirty="0">
                          <a:effectLst/>
                        </a:rPr>
                        <a:t>7</a:t>
                      </a:r>
                      <a:r>
                        <a:rPr lang="en-US" sz="2700" b="1" dirty="0">
                          <a:effectLst/>
                        </a:rPr>
                        <a:t>p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</p:spTree>
    <p:extLst>
      <p:ext uri="{BB962C8B-B14F-4D97-AF65-F5344CB8AC3E}">
        <p14:creationId xmlns:p14="http://schemas.microsoft.com/office/powerpoint/2010/main" val="915568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-24"/>
            <a:ext cx="8643998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1000108"/>
            <a:ext cx="8715436" cy="504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Решите кроссворд: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в центре атома находится положительно заряженное …</a:t>
            </a: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… – элементарная частица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положительным зарядом +1</a:t>
            </a: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… –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  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стабильная элементарная частица с отрицательным зарядом –1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… –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 с одинаковым зарядом ядра, но имеющие при этом различную массу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массовое … атома – суммарное число протонов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нейтронов</a:t>
            </a: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… – элементарная частица, не имеющая электрического заряда </a:t>
            </a:r>
          </a:p>
          <a:p>
            <a:pPr marL="714375" indent="-714375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… –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электронейтральная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химически неделимая частица</a:t>
            </a:r>
            <a:endParaRPr lang="ru-RU" sz="25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572164"/>
            <a:ext cx="2026918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5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406" y="32391"/>
            <a:ext cx="585791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2285984" y="3786190"/>
            <a:ext cx="4643470" cy="714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3205169" cy="19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428596" y="1228621"/>
            <a:ext cx="4071966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в центре атома находится положительно заряженное …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… – элементарная частица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положительным зарядом +1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… –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  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стабильная элементарная частица с отрицательным зарядом –1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– … –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 с одинаковым зарядом ядра, но имеющие при этом различную массу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– массовое … атома – суммарное число протонов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нейтронов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14876" y="1285860"/>
            <a:ext cx="4000528" cy="210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– … – элементарная частица, не имеющая электрического заряда </a:t>
            </a:r>
          </a:p>
          <a:p>
            <a:pPr marL="266700" indent="-266700" algn="just">
              <a:lnSpc>
                <a:spcPct val="8500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– … –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электронейтральная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химически неделимая частица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29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71414"/>
            <a:ext cx="8715436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Классификация элементов на основе строения их атомов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4569671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14282" y="1142984"/>
            <a:ext cx="8715436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основе теории строения атомов предложено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несколько способов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классификации элементов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Один из них – классификация элементов 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числу электронов на внешнем энергетическом уровне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этому признаку различают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две категории элементов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1, 2, 3 (иногда 4) электрона, образуют вещества –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металлы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исключение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водород, гелий, бор). Атомы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могут только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отдавать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 другим атомам.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4348" y="5072074"/>
            <a:ext cx="642942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071670" y="5500702"/>
            <a:ext cx="714380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572396" y="5072074"/>
            <a:ext cx="714380" cy="42862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28662" y="4857760"/>
            <a:ext cx="21431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571604" y="4857760"/>
            <a:ext cx="285752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8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4569671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легче атомы элемента </a:t>
            </a:r>
            <a:r>
              <a:rPr lang="ru-RU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отдают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внешнего уровня,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тем в большей степени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выражены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металлические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свойства вещества.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атомы которых на внешнем энергетическом уровне имеют, как правило, 5, 6, 7, 8 (иногда 4) электронов, образуют вещества –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неметаллы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(к неметаллам относятся также водород, гелий и бор). Атомы неметаллов обладают способностью как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присоединять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и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отдавать</a:t>
            </a:r>
            <a:r>
              <a:rPr lang="ru-RU" sz="25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электроны.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легче атомы элемента </a:t>
            </a:r>
            <a:r>
              <a:rPr lang="ru-RU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принимают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электроны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недостающие до завершения внешнего уровня,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тем в большей степени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выражены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неметаллические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свойства вещества.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4569671"/>
            <a:ext cx="8286775" cy="22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281260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 неметаллов, имеющие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завершённый энергетический уровень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образуют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благород-ные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газы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Их атомы в отличие от атомов других неметаллов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обладают способностью принимать электроны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3786190"/>
            <a:ext cx="3075394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Благородные газы</a:t>
            </a:r>
            <a:endParaRPr lang="ru-RU" sz="2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786578" y="4214818"/>
            <a:ext cx="857256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7572396" y="5000636"/>
            <a:ext cx="714380" cy="13573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715140" y="4857760"/>
            <a:ext cx="357190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42939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458963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71462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9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35782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73112"/>
            <a:ext cx="8712968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Периодический закон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Д. И. Менделеева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3" descr="D:\23.05.13-домашние документы\Виртуальные лекции 2015\Химия\Основные законы\Закон Менделеева\2950379b451bb7c58b11cb9885964497.png"/>
          <p:cNvPicPr>
            <a:picLocks noChangeAspect="1" noChangeArrowheads="1"/>
          </p:cNvPicPr>
          <p:nvPr/>
        </p:nvPicPr>
        <p:blipFill>
          <a:blip r:embed="rId4" cstate="print"/>
          <a:srcRect l="1461" b="41666"/>
          <a:stretch>
            <a:fillRect/>
          </a:stretch>
        </p:blipFill>
        <p:spPr bwMode="auto">
          <a:xfrm>
            <a:off x="357158" y="2564904"/>
            <a:ext cx="450880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D:\23.05.13-домашние документы\Виртуальные лекции 2015\Химия\Основные законы\Закон Менделеева\2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631926"/>
            <a:ext cx="3305175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987869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Свойства химических элементов, а также формы и свойства соединений элементов находятся в периодической зависимости от величины заряда атомных ядер.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25979"/>
            <a:ext cx="8715436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периодической системы химических элементов Д. И. Менделеева и электронное строение атома</a:t>
            </a:r>
            <a:endParaRPr lang="ru-RU" sz="32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8593" name="Picture 1" descr="D:\23.05.13-домашние документы\Лаб. раб YES\Виртуальные лабораторные YES\Анимашки и картинки\Химия\Таблица Менделеева\Таблица\img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214554"/>
            <a:ext cx="3357586" cy="25181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1714488"/>
            <a:ext cx="535785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химические элементы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объединены в единую систему, которая создана в 1869 г. русским химиком Дмитрием Ивановичем Менделеевым на основе открытого им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периодического закона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названа в честь учёного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Периодической системой химических элементов Д. И. Менделеева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4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7572428" cy="5578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5720" y="21379"/>
            <a:ext cx="8501122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Периодическая система химических элементов Д. И. Менделеева</a:t>
            </a:r>
            <a:endParaRPr lang="ru-RU" sz="36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357166"/>
            <a:ext cx="9001156" cy="596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5798554</TotalTime>
  <Words>10895</Words>
  <Application>Microsoft Office PowerPoint</Application>
  <PresentationFormat>Экран (4:3)</PresentationFormat>
  <Paragraphs>1268</Paragraphs>
  <Slides>188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188</vt:i4>
      </vt:variant>
    </vt:vector>
  </HeadingPairs>
  <TitlesOfParts>
    <vt:vector size="190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1482</cp:revision>
  <dcterms:created xsi:type="dcterms:W3CDTF">2015-12-13T09:17:19Z</dcterms:created>
  <dcterms:modified xsi:type="dcterms:W3CDTF">2021-04-04T14:13:08Z</dcterms:modified>
</cp:coreProperties>
</file>