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" pitchFamily="18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48C02-59DC-4038-B706-E7B0077070E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31129-500D-4FC8-B5FD-5BEEDD1F2A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1129-500D-4FC8-B5FD-5BEEDD1F2A6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1635125"/>
            <a:ext cx="8831580" cy="5045075"/>
          </a:xfrm>
          <a:custGeom>
            <a:avLst/>
            <a:gdLst/>
            <a:ahLst/>
            <a:cxnLst/>
            <a:rect l="l" t="t" r="r" b="b"/>
            <a:pathLst>
              <a:path w="8831580" h="5045075">
                <a:moveTo>
                  <a:pt x="8831263" y="5045074"/>
                </a:moveTo>
                <a:lnTo>
                  <a:pt x="0" y="5045074"/>
                </a:lnTo>
                <a:lnTo>
                  <a:pt x="0" y="0"/>
                </a:lnTo>
                <a:lnTo>
                  <a:pt x="8831263" y="0"/>
                </a:lnTo>
                <a:lnTo>
                  <a:pt x="8831263" y="5045074"/>
                </a:lnTo>
                <a:close/>
              </a:path>
            </a:pathLst>
          </a:custGeom>
          <a:solidFill>
            <a:srgbClr val="ECE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152399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8813799" y="1346199"/>
                </a:moveTo>
                <a:lnTo>
                  <a:pt x="0" y="1346199"/>
                </a:lnTo>
                <a:lnTo>
                  <a:pt x="0" y="0"/>
                </a:lnTo>
                <a:lnTo>
                  <a:pt x="8813799" y="0"/>
                </a:lnTo>
                <a:lnTo>
                  <a:pt x="8813799" y="1346199"/>
                </a:lnTo>
                <a:close/>
              </a:path>
            </a:pathLst>
          </a:custGeom>
          <a:solidFill>
            <a:srgbClr val="55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00" y="150812"/>
            <a:ext cx="8831580" cy="6556375"/>
          </a:xfrm>
          <a:custGeom>
            <a:avLst/>
            <a:gdLst/>
            <a:ahLst/>
            <a:cxnLst/>
            <a:rect l="l" t="t" r="r" b="b"/>
            <a:pathLst>
              <a:path w="8831580" h="6556375">
                <a:moveTo>
                  <a:pt x="8831263" y="6556375"/>
                </a:moveTo>
                <a:lnTo>
                  <a:pt x="0" y="6556375"/>
                </a:lnTo>
                <a:lnTo>
                  <a:pt x="0" y="0"/>
                </a:lnTo>
                <a:lnTo>
                  <a:pt x="8831263" y="0"/>
                </a:lnTo>
                <a:lnTo>
                  <a:pt x="8831263" y="6556375"/>
                </a:lnTo>
                <a:close/>
              </a:path>
            </a:pathLst>
          </a:custGeom>
          <a:solidFill>
            <a:srgbClr val="ECE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87524" y="412241"/>
            <a:ext cx="536895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CEDD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2814" y="4946967"/>
            <a:ext cx="813837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CEDD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54B3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1635125"/>
            <a:ext cx="8831580" cy="5045075"/>
          </a:xfrm>
          <a:custGeom>
            <a:avLst/>
            <a:gdLst/>
            <a:ahLst/>
            <a:cxnLst/>
            <a:rect l="l" t="t" r="r" b="b"/>
            <a:pathLst>
              <a:path w="8831580" h="5045075">
                <a:moveTo>
                  <a:pt x="8831263" y="5045074"/>
                </a:moveTo>
                <a:lnTo>
                  <a:pt x="0" y="5045074"/>
                </a:lnTo>
                <a:lnTo>
                  <a:pt x="0" y="0"/>
                </a:lnTo>
                <a:lnTo>
                  <a:pt x="8831263" y="0"/>
                </a:lnTo>
                <a:lnTo>
                  <a:pt x="8831263" y="5045074"/>
                </a:lnTo>
                <a:close/>
              </a:path>
            </a:pathLst>
          </a:custGeom>
          <a:solidFill>
            <a:srgbClr val="ECE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8312" y="1773238"/>
            <a:ext cx="3456304" cy="914400"/>
          </a:xfrm>
          <a:custGeom>
            <a:avLst/>
            <a:gdLst/>
            <a:ahLst/>
            <a:cxnLst/>
            <a:rect l="l" t="t" r="r" b="b"/>
            <a:pathLst>
              <a:path w="3456304" h="914400">
                <a:moveTo>
                  <a:pt x="3303583" y="914399"/>
                </a:moveTo>
                <a:lnTo>
                  <a:pt x="152403" y="914399"/>
                </a:lnTo>
                <a:lnTo>
                  <a:pt x="104231" y="906630"/>
                </a:lnTo>
                <a:lnTo>
                  <a:pt x="62395" y="884995"/>
                </a:lnTo>
                <a:lnTo>
                  <a:pt x="29404" y="852004"/>
                </a:lnTo>
                <a:lnTo>
                  <a:pt x="7769" y="810168"/>
                </a:lnTo>
                <a:lnTo>
                  <a:pt x="0" y="761996"/>
                </a:lnTo>
                <a:lnTo>
                  <a:pt x="0" y="152402"/>
                </a:lnTo>
                <a:lnTo>
                  <a:pt x="7769" y="104231"/>
                </a:lnTo>
                <a:lnTo>
                  <a:pt x="29404" y="62395"/>
                </a:lnTo>
                <a:lnTo>
                  <a:pt x="62395" y="29404"/>
                </a:lnTo>
                <a:lnTo>
                  <a:pt x="104231" y="7769"/>
                </a:lnTo>
                <a:lnTo>
                  <a:pt x="152403" y="0"/>
                </a:lnTo>
                <a:lnTo>
                  <a:pt x="3303583" y="0"/>
                </a:lnTo>
                <a:lnTo>
                  <a:pt x="3361906" y="11600"/>
                </a:lnTo>
                <a:lnTo>
                  <a:pt x="3411348" y="44637"/>
                </a:lnTo>
                <a:lnTo>
                  <a:pt x="3444385" y="94080"/>
                </a:lnTo>
                <a:lnTo>
                  <a:pt x="3455986" y="152402"/>
                </a:lnTo>
                <a:lnTo>
                  <a:pt x="3455986" y="761996"/>
                </a:lnTo>
                <a:lnTo>
                  <a:pt x="3448217" y="810168"/>
                </a:lnTo>
                <a:lnTo>
                  <a:pt x="3426582" y="852004"/>
                </a:lnTo>
                <a:lnTo>
                  <a:pt x="3393591" y="884995"/>
                </a:lnTo>
                <a:lnTo>
                  <a:pt x="3351755" y="906630"/>
                </a:lnTo>
                <a:lnTo>
                  <a:pt x="3303583" y="914399"/>
                </a:lnTo>
                <a:close/>
              </a:path>
            </a:pathLst>
          </a:custGeom>
          <a:solidFill>
            <a:srgbClr val="BDC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8312" y="1773238"/>
            <a:ext cx="3456304" cy="914400"/>
          </a:xfrm>
          <a:custGeom>
            <a:avLst/>
            <a:gdLst/>
            <a:ahLst/>
            <a:cxnLst/>
            <a:rect l="l" t="t" r="r" b="b"/>
            <a:pathLst>
              <a:path w="3456304" h="914400">
                <a:moveTo>
                  <a:pt x="0" y="152402"/>
                </a:moveTo>
                <a:lnTo>
                  <a:pt x="7769" y="104231"/>
                </a:lnTo>
                <a:lnTo>
                  <a:pt x="29404" y="62395"/>
                </a:lnTo>
                <a:lnTo>
                  <a:pt x="62395" y="29404"/>
                </a:lnTo>
                <a:lnTo>
                  <a:pt x="104231" y="7769"/>
                </a:lnTo>
                <a:lnTo>
                  <a:pt x="152403" y="0"/>
                </a:lnTo>
                <a:lnTo>
                  <a:pt x="3303583" y="0"/>
                </a:lnTo>
                <a:lnTo>
                  <a:pt x="3361906" y="11600"/>
                </a:lnTo>
                <a:lnTo>
                  <a:pt x="3411348" y="44637"/>
                </a:lnTo>
                <a:lnTo>
                  <a:pt x="3444385" y="94080"/>
                </a:lnTo>
                <a:lnTo>
                  <a:pt x="3455986" y="152402"/>
                </a:lnTo>
                <a:lnTo>
                  <a:pt x="3455986" y="761996"/>
                </a:lnTo>
                <a:lnTo>
                  <a:pt x="3448217" y="810168"/>
                </a:lnTo>
                <a:lnTo>
                  <a:pt x="3426582" y="852004"/>
                </a:lnTo>
                <a:lnTo>
                  <a:pt x="3393591" y="884995"/>
                </a:lnTo>
                <a:lnTo>
                  <a:pt x="3351755" y="906630"/>
                </a:lnTo>
                <a:lnTo>
                  <a:pt x="3303583" y="914399"/>
                </a:lnTo>
                <a:lnTo>
                  <a:pt x="152403" y="914399"/>
                </a:lnTo>
                <a:lnTo>
                  <a:pt x="104231" y="906630"/>
                </a:lnTo>
                <a:lnTo>
                  <a:pt x="62395" y="884995"/>
                </a:lnTo>
                <a:lnTo>
                  <a:pt x="29404" y="852004"/>
                </a:lnTo>
                <a:lnTo>
                  <a:pt x="7769" y="810168"/>
                </a:lnTo>
                <a:lnTo>
                  <a:pt x="0" y="761996"/>
                </a:lnTo>
                <a:lnTo>
                  <a:pt x="0" y="15240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1635125"/>
            <a:ext cx="8831580" cy="5045075"/>
          </a:xfrm>
          <a:custGeom>
            <a:avLst/>
            <a:gdLst/>
            <a:ahLst/>
            <a:cxnLst/>
            <a:rect l="l" t="t" r="r" b="b"/>
            <a:pathLst>
              <a:path w="8831580" h="5045075">
                <a:moveTo>
                  <a:pt x="8831263" y="5045074"/>
                </a:moveTo>
                <a:lnTo>
                  <a:pt x="0" y="5045074"/>
                </a:lnTo>
                <a:lnTo>
                  <a:pt x="0" y="0"/>
                </a:lnTo>
                <a:lnTo>
                  <a:pt x="8831263" y="0"/>
                </a:lnTo>
                <a:lnTo>
                  <a:pt x="8831263" y="5045074"/>
                </a:lnTo>
                <a:close/>
              </a:path>
            </a:pathLst>
          </a:custGeom>
          <a:solidFill>
            <a:srgbClr val="ECE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8813799" y="1346199"/>
                </a:moveTo>
                <a:lnTo>
                  <a:pt x="0" y="1346199"/>
                </a:lnTo>
                <a:lnTo>
                  <a:pt x="0" y="0"/>
                </a:lnTo>
                <a:lnTo>
                  <a:pt x="8813799" y="0"/>
                </a:lnTo>
                <a:lnTo>
                  <a:pt x="8813799" y="1346199"/>
                </a:lnTo>
                <a:close/>
              </a:path>
            </a:pathLst>
          </a:custGeom>
          <a:solidFill>
            <a:srgbClr val="55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1635125"/>
            <a:ext cx="8831580" cy="5045075"/>
          </a:xfrm>
          <a:custGeom>
            <a:avLst/>
            <a:gdLst/>
            <a:ahLst/>
            <a:cxnLst/>
            <a:rect l="l" t="t" r="r" b="b"/>
            <a:pathLst>
              <a:path w="8831580" h="5045075">
                <a:moveTo>
                  <a:pt x="8831263" y="5045074"/>
                </a:moveTo>
                <a:lnTo>
                  <a:pt x="0" y="5045074"/>
                </a:lnTo>
                <a:lnTo>
                  <a:pt x="0" y="0"/>
                </a:lnTo>
                <a:lnTo>
                  <a:pt x="8831263" y="0"/>
                </a:lnTo>
                <a:lnTo>
                  <a:pt x="8831263" y="5045074"/>
                </a:lnTo>
                <a:close/>
              </a:path>
            </a:pathLst>
          </a:custGeom>
          <a:solidFill>
            <a:srgbClr val="ECE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1150" y="602043"/>
            <a:ext cx="2131059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4983" y="1868513"/>
            <a:ext cx="5343525" cy="150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54B3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1635125"/>
            <a:ext cx="152400" cy="5045075"/>
          </a:xfrm>
          <a:custGeom>
            <a:avLst/>
            <a:gdLst/>
            <a:ahLst/>
            <a:cxnLst/>
            <a:rect l="l" t="t" r="r" b="b"/>
            <a:pathLst>
              <a:path w="152400" h="5045075">
                <a:moveTo>
                  <a:pt x="0" y="5045074"/>
                </a:moveTo>
                <a:lnTo>
                  <a:pt x="152399" y="5045074"/>
                </a:lnTo>
                <a:lnTo>
                  <a:pt x="152399" y="0"/>
                </a:lnTo>
                <a:lnTo>
                  <a:pt x="0" y="0"/>
                </a:lnTo>
                <a:lnTo>
                  <a:pt x="0" y="5045074"/>
                </a:lnTo>
                <a:close/>
              </a:path>
            </a:pathLst>
          </a:custGeom>
          <a:solidFill>
            <a:srgbClr val="ECE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795" y="0"/>
            <a:ext cx="9073205" cy="6556375"/>
            <a:chOff x="-81606" y="152400"/>
            <a:chExt cx="9073205" cy="6556375"/>
          </a:xfrm>
        </p:grpSpPr>
        <p:sp>
          <p:nvSpPr>
            <p:cNvPr id="4" name="object 4"/>
            <p:cNvSpPr/>
            <p:nvPr/>
          </p:nvSpPr>
          <p:spPr>
            <a:xfrm>
              <a:off x="152400" y="152400"/>
              <a:ext cx="6858000" cy="1346200"/>
            </a:xfrm>
            <a:custGeom>
              <a:avLst/>
              <a:gdLst/>
              <a:ahLst/>
              <a:cxnLst/>
              <a:rect l="l" t="t" r="r" b="b"/>
              <a:pathLst>
                <a:path w="6858000" h="1346200">
                  <a:moveTo>
                    <a:pt x="0" y="1346199"/>
                  </a:moveTo>
                  <a:lnTo>
                    <a:pt x="6857999" y="1346199"/>
                  </a:lnTo>
                  <a:lnTo>
                    <a:pt x="6857999" y="0"/>
                  </a:lnTo>
                  <a:lnTo>
                    <a:pt x="0" y="0"/>
                  </a:lnTo>
                  <a:lnTo>
                    <a:pt x="0" y="13461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7649" y="152400"/>
              <a:ext cx="1583950" cy="6556375"/>
            </a:xfrm>
            <a:custGeom>
              <a:avLst/>
              <a:gdLst/>
              <a:ahLst/>
              <a:cxnLst/>
              <a:rect l="l" t="t" r="r" b="b"/>
              <a:pathLst>
                <a:path w="1981200" h="6556375">
                  <a:moveTo>
                    <a:pt x="1981199" y="6556374"/>
                  </a:moveTo>
                  <a:lnTo>
                    <a:pt x="0" y="6556374"/>
                  </a:lnTo>
                  <a:lnTo>
                    <a:pt x="0" y="0"/>
                  </a:lnTo>
                  <a:lnTo>
                    <a:pt x="1981199" y="0"/>
                  </a:lnTo>
                  <a:lnTo>
                    <a:pt x="1981199" y="6556374"/>
                  </a:lnTo>
                  <a:close/>
                </a:path>
              </a:pathLst>
            </a:custGeom>
            <a:solidFill>
              <a:srgbClr val="93A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81606" y="152400"/>
              <a:ext cx="7489255" cy="6556375"/>
            </a:xfrm>
            <a:custGeom>
              <a:avLst/>
              <a:gdLst/>
              <a:ahLst/>
              <a:cxnLst/>
              <a:rect l="l" t="t" r="r" b="b"/>
              <a:pathLst>
                <a:path w="6705600" h="6553200">
                  <a:moveTo>
                    <a:pt x="6705599" y="6553200"/>
                  </a:moveTo>
                  <a:lnTo>
                    <a:pt x="0" y="6553200"/>
                  </a:lnTo>
                  <a:lnTo>
                    <a:pt x="0" y="0"/>
                  </a:lnTo>
                  <a:lnTo>
                    <a:pt x="6705599" y="0"/>
                  </a:lnTo>
                  <a:lnTo>
                    <a:pt x="6705599" y="6553200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3205B3-88B6-4BD6-96B5-4C2AEA0C57DC}"/>
              </a:ext>
            </a:extLst>
          </p:cNvPr>
          <p:cNvSpPr txBox="1"/>
          <p:nvPr/>
        </p:nvSpPr>
        <p:spPr>
          <a:xfrm>
            <a:off x="1712976" y="36576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Презентация по дисциплине:</a:t>
            </a:r>
          </a:p>
          <a:p>
            <a:pPr algn="ctr"/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«История дизайна»</a:t>
            </a:r>
          </a:p>
          <a:p>
            <a:pPr algn="ctr"/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По теме: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«Готический </a:t>
            </a:r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стиль в архитектуре»</a:t>
            </a:r>
          </a:p>
          <a:p>
            <a:pPr algn="ctr"/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Преподаватель М.Н. Черноярова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E0D5D3-252A-450B-8430-07C7B530E22D}"/>
              </a:ext>
            </a:extLst>
          </p:cNvPr>
          <p:cNvSpPr txBox="1"/>
          <p:nvPr/>
        </p:nvSpPr>
        <p:spPr>
          <a:xfrm>
            <a:off x="374417" y="247330"/>
            <a:ext cx="8734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МИНИСТЕРСТВО ОБРАЗОВАНИЯ, НАУКИ И ИОЛОДЕЖНОЙ ПОЛИТИКИ КРАСНОДАРСКОГО КРАЯ</a:t>
            </a:r>
          </a:p>
          <a:p>
            <a:pPr algn="ctr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ГОСУДАРСТВЕННОЕ АВТОНОМНОЕ ПРОФЕССИОНАЛЬНОЕ ОБРАЗОВАТЕЛЬНОЕ УЧРЕЖДЕНИЕ КРАСНОДАРСКОГО КРАЯ </a:t>
            </a:r>
          </a:p>
          <a:p>
            <a:pPr algn="ctr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«НОВОРОССИЙСКИЙ КОЛЛЕДЖ СТРОИТЕЛЬСТВА И ЭКОНОМИКИ» </a:t>
            </a:r>
          </a:p>
          <a:p>
            <a:pPr algn="ctr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(ГАПОУ КК «НКСЭ»)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0812"/>
            <a:ext cx="8831580" cy="6556375"/>
            <a:chOff x="152400" y="150812"/>
            <a:chExt cx="8831580" cy="6556375"/>
          </a:xfrm>
        </p:grpSpPr>
        <p:sp>
          <p:nvSpPr>
            <p:cNvPr id="3" name="object 3"/>
            <p:cNvSpPr/>
            <p:nvPr/>
          </p:nvSpPr>
          <p:spPr>
            <a:xfrm>
              <a:off x="152400" y="152399"/>
              <a:ext cx="8813800" cy="1346200"/>
            </a:xfrm>
            <a:custGeom>
              <a:avLst/>
              <a:gdLst/>
              <a:ahLst/>
              <a:cxnLst/>
              <a:rect l="l" t="t" r="r" b="b"/>
              <a:pathLst>
                <a:path w="8813800" h="1346200">
                  <a:moveTo>
                    <a:pt x="8813799" y="1346199"/>
                  </a:moveTo>
                  <a:lnTo>
                    <a:pt x="0" y="1346199"/>
                  </a:lnTo>
                  <a:lnTo>
                    <a:pt x="0" y="0"/>
                  </a:lnTo>
                  <a:lnTo>
                    <a:pt x="8813799" y="0"/>
                  </a:lnTo>
                  <a:lnTo>
                    <a:pt x="8813799" y="13461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0812"/>
              <a:ext cx="8831580" cy="6556375"/>
            </a:xfrm>
            <a:custGeom>
              <a:avLst/>
              <a:gdLst/>
              <a:ahLst/>
              <a:cxnLst/>
              <a:rect l="l" t="t" r="r" b="b"/>
              <a:pathLst>
                <a:path w="8831580" h="6556375">
                  <a:moveTo>
                    <a:pt x="8831263" y="6556375"/>
                  </a:moveTo>
                  <a:lnTo>
                    <a:pt x="0" y="6556375"/>
                  </a:lnTo>
                  <a:lnTo>
                    <a:pt x="0" y="0"/>
                  </a:lnTo>
                  <a:lnTo>
                    <a:pt x="8831263" y="0"/>
                  </a:lnTo>
                  <a:lnTo>
                    <a:pt x="8831263" y="6556375"/>
                  </a:lnTo>
                  <a:close/>
                </a:path>
              </a:pathLst>
            </a:custGeom>
            <a:solidFill>
              <a:srgbClr val="ECE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250" y="203200"/>
              <a:ext cx="6365874" cy="48958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7487" y="198437"/>
              <a:ext cx="6375400" cy="4905375"/>
            </a:xfrm>
            <a:custGeom>
              <a:avLst/>
              <a:gdLst/>
              <a:ahLst/>
              <a:cxnLst/>
              <a:rect l="l" t="t" r="r" b="b"/>
              <a:pathLst>
                <a:path w="6375400" h="4905375">
                  <a:moveTo>
                    <a:pt x="0" y="0"/>
                  </a:moveTo>
                  <a:lnTo>
                    <a:pt x="6375399" y="0"/>
                  </a:lnTo>
                  <a:lnTo>
                    <a:pt x="6375399" y="4905374"/>
                  </a:lnTo>
                  <a:lnTo>
                    <a:pt x="0" y="49053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54B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7087" y="5445125"/>
              <a:ext cx="4321175" cy="914400"/>
            </a:xfrm>
            <a:custGeom>
              <a:avLst/>
              <a:gdLst/>
              <a:ahLst/>
              <a:cxnLst/>
              <a:rect l="l" t="t" r="r" b="b"/>
              <a:pathLst>
                <a:path w="4321175" h="914400">
                  <a:moveTo>
                    <a:pt x="4168771" y="914399"/>
                  </a:moveTo>
                  <a:lnTo>
                    <a:pt x="152402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8"/>
                  </a:lnTo>
                  <a:lnTo>
                    <a:pt x="0" y="761996"/>
                  </a:lnTo>
                  <a:lnTo>
                    <a:pt x="0" y="152402"/>
                  </a:ln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2" y="0"/>
                  </a:lnTo>
                  <a:lnTo>
                    <a:pt x="4168771" y="0"/>
                  </a:lnTo>
                  <a:lnTo>
                    <a:pt x="4227094" y="11601"/>
                  </a:lnTo>
                  <a:lnTo>
                    <a:pt x="4276536" y="44637"/>
                  </a:lnTo>
                  <a:lnTo>
                    <a:pt x="4309573" y="94080"/>
                  </a:lnTo>
                  <a:lnTo>
                    <a:pt x="4321174" y="152402"/>
                  </a:lnTo>
                  <a:lnTo>
                    <a:pt x="4321174" y="761996"/>
                  </a:lnTo>
                  <a:lnTo>
                    <a:pt x="4313405" y="810168"/>
                  </a:lnTo>
                  <a:lnTo>
                    <a:pt x="4291770" y="852004"/>
                  </a:lnTo>
                  <a:lnTo>
                    <a:pt x="4258779" y="884995"/>
                  </a:lnTo>
                  <a:lnTo>
                    <a:pt x="4216942" y="906630"/>
                  </a:lnTo>
                  <a:lnTo>
                    <a:pt x="4168771" y="9143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087" y="5445125"/>
              <a:ext cx="4321175" cy="914400"/>
            </a:xfrm>
            <a:custGeom>
              <a:avLst/>
              <a:gdLst/>
              <a:ahLst/>
              <a:cxnLst/>
              <a:rect l="l" t="t" r="r" b="b"/>
              <a:pathLst>
                <a:path w="4321175" h="914400">
                  <a:moveTo>
                    <a:pt x="0" y="152402"/>
                  </a:move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2" y="0"/>
                  </a:lnTo>
                  <a:lnTo>
                    <a:pt x="4168771" y="0"/>
                  </a:lnTo>
                  <a:lnTo>
                    <a:pt x="4227094" y="11601"/>
                  </a:lnTo>
                  <a:lnTo>
                    <a:pt x="4276536" y="44637"/>
                  </a:lnTo>
                  <a:lnTo>
                    <a:pt x="4309573" y="94080"/>
                  </a:lnTo>
                  <a:lnTo>
                    <a:pt x="4321174" y="152402"/>
                  </a:lnTo>
                  <a:lnTo>
                    <a:pt x="4321174" y="761996"/>
                  </a:lnTo>
                  <a:lnTo>
                    <a:pt x="4313405" y="810168"/>
                  </a:lnTo>
                  <a:lnTo>
                    <a:pt x="4291770" y="852004"/>
                  </a:lnTo>
                  <a:lnTo>
                    <a:pt x="4258779" y="884995"/>
                  </a:lnTo>
                  <a:lnTo>
                    <a:pt x="4216942" y="906630"/>
                  </a:lnTo>
                  <a:lnTo>
                    <a:pt x="4168771" y="914399"/>
                  </a:lnTo>
                  <a:lnTo>
                    <a:pt x="152402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8"/>
                  </a:lnTo>
                  <a:lnTo>
                    <a:pt x="0" y="761996"/>
                  </a:lnTo>
                  <a:lnTo>
                    <a:pt x="0" y="1524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78347" y="5450713"/>
            <a:ext cx="3216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ECEDD1"/>
                </a:solidFill>
                <a:latin typeface="Arial"/>
                <a:cs typeface="Arial"/>
              </a:rPr>
              <a:t>Аркбутан</a:t>
            </a:r>
            <a:endParaRPr sz="5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Аркбутан</a:t>
            </a:r>
            <a:r>
              <a:rPr spc="-25" dirty="0"/>
              <a:t> </a:t>
            </a:r>
            <a:r>
              <a:rPr dirty="0"/>
              <a:t>—</a:t>
            </a:r>
            <a:r>
              <a:rPr spc="-25" dirty="0"/>
              <a:t> это </a:t>
            </a:r>
            <a:r>
              <a:rPr dirty="0"/>
              <a:t>наружная</a:t>
            </a:r>
            <a:r>
              <a:rPr spc="-50" dirty="0"/>
              <a:t> </a:t>
            </a:r>
            <a:r>
              <a:rPr spc="-10" dirty="0"/>
              <a:t>каменная упорная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61150" y="1425004"/>
            <a:ext cx="216979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19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арка,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которая передает </a:t>
            </a:r>
            <a:r>
              <a:rPr sz="1800" dirty="0">
                <a:latin typeface="Arial"/>
                <a:cs typeface="Arial"/>
              </a:rPr>
              <a:t>распор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сводов </a:t>
            </a:r>
            <a:r>
              <a:rPr sz="1800" spc="-10" dirty="0">
                <a:latin typeface="Arial"/>
                <a:cs typeface="Arial"/>
              </a:rPr>
              <a:t>главного</a:t>
            </a:r>
            <a:endParaRPr sz="1800">
              <a:latin typeface="Arial"/>
              <a:cs typeface="Arial"/>
            </a:endParaRPr>
          </a:p>
          <a:p>
            <a:pPr marL="12700" marR="2228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нефа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опорные столбы, </a:t>
            </a:r>
            <a:r>
              <a:rPr sz="1800" dirty="0">
                <a:latin typeface="Arial"/>
                <a:cs typeface="Arial"/>
              </a:rPr>
              <a:t>отстоящие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от </a:t>
            </a:r>
            <a:r>
              <a:rPr sz="1800" spc="-10" dirty="0">
                <a:latin typeface="Arial"/>
                <a:cs typeface="Arial"/>
              </a:rPr>
              <a:t>основного </a:t>
            </a:r>
            <a:r>
              <a:rPr sz="1800" dirty="0">
                <a:latin typeface="Arial"/>
                <a:cs typeface="Arial"/>
              </a:rPr>
              <a:t>корпуса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здания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— </a:t>
            </a:r>
            <a:r>
              <a:rPr sz="1800" spc="-10" dirty="0">
                <a:latin typeface="Arial"/>
                <a:cs typeface="Arial"/>
              </a:rPr>
              <a:t>контрфорсы.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Завершается </a:t>
            </a:r>
            <a:r>
              <a:rPr sz="1800" dirty="0">
                <a:latin typeface="Arial"/>
                <a:cs typeface="Arial"/>
              </a:rPr>
              <a:t>аркбутан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наклонной </a:t>
            </a:r>
            <a:r>
              <a:rPr sz="1800" dirty="0">
                <a:latin typeface="Arial"/>
                <a:cs typeface="Arial"/>
              </a:rPr>
              <a:t>плоскостью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по </a:t>
            </a:r>
            <a:r>
              <a:rPr sz="1800" spc="-10" dirty="0">
                <a:latin typeface="Arial"/>
                <a:cs typeface="Arial"/>
              </a:rPr>
              <a:t>направлению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61150" y="5265485"/>
            <a:ext cx="145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ската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кровли.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0812"/>
            <a:ext cx="8831580" cy="6556375"/>
            <a:chOff x="152400" y="150812"/>
            <a:chExt cx="8831580" cy="6556375"/>
          </a:xfrm>
        </p:grpSpPr>
        <p:sp>
          <p:nvSpPr>
            <p:cNvPr id="3" name="object 3"/>
            <p:cNvSpPr/>
            <p:nvPr/>
          </p:nvSpPr>
          <p:spPr>
            <a:xfrm>
              <a:off x="152400" y="150812"/>
              <a:ext cx="8831580" cy="6556375"/>
            </a:xfrm>
            <a:custGeom>
              <a:avLst/>
              <a:gdLst/>
              <a:ahLst/>
              <a:cxnLst/>
              <a:rect l="l" t="t" r="r" b="b"/>
              <a:pathLst>
                <a:path w="8831580" h="6556375">
                  <a:moveTo>
                    <a:pt x="8831263" y="6556375"/>
                  </a:moveTo>
                  <a:lnTo>
                    <a:pt x="0" y="6556375"/>
                  </a:lnTo>
                  <a:lnTo>
                    <a:pt x="0" y="0"/>
                  </a:lnTo>
                  <a:lnTo>
                    <a:pt x="8831263" y="0"/>
                  </a:lnTo>
                  <a:lnTo>
                    <a:pt x="8831263" y="6556375"/>
                  </a:lnTo>
                  <a:close/>
                </a:path>
              </a:pathLst>
            </a:custGeom>
            <a:solidFill>
              <a:srgbClr val="ECE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313" y="333375"/>
              <a:ext cx="3959224" cy="60928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3550" y="328612"/>
              <a:ext cx="3968750" cy="6102350"/>
            </a:xfrm>
            <a:custGeom>
              <a:avLst/>
              <a:gdLst/>
              <a:ahLst/>
              <a:cxnLst/>
              <a:rect l="l" t="t" r="r" b="b"/>
              <a:pathLst>
                <a:path w="3968750" h="6102350">
                  <a:moveTo>
                    <a:pt x="0" y="0"/>
                  </a:moveTo>
                  <a:lnTo>
                    <a:pt x="3968749" y="0"/>
                  </a:lnTo>
                  <a:lnTo>
                    <a:pt x="3968749" y="6102349"/>
                  </a:lnTo>
                  <a:lnTo>
                    <a:pt x="0" y="61023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54B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0" y="549188"/>
              <a:ext cx="855980" cy="3351529"/>
            </a:xfrm>
            <a:custGeom>
              <a:avLst/>
              <a:gdLst/>
              <a:ahLst/>
              <a:cxnLst/>
              <a:rect l="l" t="t" r="r" b="b"/>
              <a:pathLst>
                <a:path w="855979" h="3351529">
                  <a:moveTo>
                    <a:pt x="712997" y="3351299"/>
                  </a:moveTo>
                  <a:lnTo>
                    <a:pt x="142602" y="3351299"/>
                  </a:lnTo>
                  <a:lnTo>
                    <a:pt x="97529" y="3344029"/>
                  </a:lnTo>
                  <a:lnTo>
                    <a:pt x="58383" y="3323785"/>
                  </a:lnTo>
                  <a:lnTo>
                    <a:pt x="27514" y="3292916"/>
                  </a:lnTo>
                  <a:lnTo>
                    <a:pt x="7269" y="3253770"/>
                  </a:lnTo>
                  <a:lnTo>
                    <a:pt x="0" y="3208696"/>
                  </a:lnTo>
                  <a:lnTo>
                    <a:pt x="0" y="142602"/>
                  </a:lnTo>
                  <a:lnTo>
                    <a:pt x="10855" y="88031"/>
                  </a:lnTo>
                  <a:lnTo>
                    <a:pt x="41767" y="41767"/>
                  </a:lnTo>
                  <a:lnTo>
                    <a:pt x="88030" y="10855"/>
                  </a:lnTo>
                  <a:lnTo>
                    <a:pt x="142602" y="0"/>
                  </a:lnTo>
                  <a:lnTo>
                    <a:pt x="712997" y="0"/>
                  </a:lnTo>
                  <a:lnTo>
                    <a:pt x="758070" y="7269"/>
                  </a:lnTo>
                  <a:lnTo>
                    <a:pt x="797216" y="27514"/>
                  </a:lnTo>
                  <a:lnTo>
                    <a:pt x="828085" y="58383"/>
                  </a:lnTo>
                  <a:lnTo>
                    <a:pt x="848330" y="97529"/>
                  </a:lnTo>
                  <a:lnTo>
                    <a:pt x="855599" y="142602"/>
                  </a:lnTo>
                  <a:lnTo>
                    <a:pt x="855599" y="3208696"/>
                  </a:lnTo>
                  <a:lnTo>
                    <a:pt x="848330" y="3253770"/>
                  </a:lnTo>
                  <a:lnTo>
                    <a:pt x="828085" y="3292916"/>
                  </a:lnTo>
                  <a:lnTo>
                    <a:pt x="797216" y="3323785"/>
                  </a:lnTo>
                  <a:lnTo>
                    <a:pt x="758070" y="3344029"/>
                  </a:lnTo>
                  <a:lnTo>
                    <a:pt x="712997" y="33512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0" y="549188"/>
              <a:ext cx="855980" cy="3351529"/>
            </a:xfrm>
            <a:custGeom>
              <a:avLst/>
              <a:gdLst/>
              <a:ahLst/>
              <a:cxnLst/>
              <a:rect l="l" t="t" r="r" b="b"/>
              <a:pathLst>
                <a:path w="855979" h="3351529">
                  <a:moveTo>
                    <a:pt x="142602" y="3351299"/>
                  </a:moveTo>
                  <a:lnTo>
                    <a:pt x="97529" y="3344029"/>
                  </a:lnTo>
                  <a:lnTo>
                    <a:pt x="58383" y="3323785"/>
                  </a:lnTo>
                  <a:lnTo>
                    <a:pt x="27514" y="3292916"/>
                  </a:lnTo>
                  <a:lnTo>
                    <a:pt x="7269" y="3253770"/>
                  </a:lnTo>
                  <a:lnTo>
                    <a:pt x="0" y="3208696"/>
                  </a:lnTo>
                  <a:lnTo>
                    <a:pt x="0" y="142602"/>
                  </a:lnTo>
                  <a:lnTo>
                    <a:pt x="10855" y="88031"/>
                  </a:lnTo>
                  <a:lnTo>
                    <a:pt x="41767" y="41767"/>
                  </a:lnTo>
                  <a:lnTo>
                    <a:pt x="88030" y="10855"/>
                  </a:lnTo>
                  <a:lnTo>
                    <a:pt x="142602" y="0"/>
                  </a:lnTo>
                  <a:lnTo>
                    <a:pt x="712997" y="0"/>
                  </a:lnTo>
                  <a:lnTo>
                    <a:pt x="758070" y="7269"/>
                  </a:lnTo>
                  <a:lnTo>
                    <a:pt x="797216" y="27514"/>
                  </a:lnTo>
                  <a:lnTo>
                    <a:pt x="828085" y="58383"/>
                  </a:lnTo>
                  <a:lnTo>
                    <a:pt x="848330" y="97529"/>
                  </a:lnTo>
                  <a:lnTo>
                    <a:pt x="855599" y="142602"/>
                  </a:lnTo>
                  <a:lnTo>
                    <a:pt x="855599" y="3208696"/>
                  </a:lnTo>
                  <a:lnTo>
                    <a:pt x="848330" y="3253770"/>
                  </a:lnTo>
                  <a:lnTo>
                    <a:pt x="828085" y="3292916"/>
                  </a:lnTo>
                  <a:lnTo>
                    <a:pt x="797216" y="3323785"/>
                  </a:lnTo>
                  <a:lnTo>
                    <a:pt x="758070" y="3344029"/>
                  </a:lnTo>
                  <a:lnTo>
                    <a:pt x="712997" y="3351299"/>
                  </a:lnTo>
                  <a:lnTo>
                    <a:pt x="142602" y="33512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10101" y="676657"/>
            <a:ext cx="593090" cy="3098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z="4000" b="1" spc="-10" dirty="0">
                <a:solidFill>
                  <a:srgbClr val="ECEDD1"/>
                </a:solidFill>
                <a:latin typeface="Arial"/>
                <a:cs typeface="Arial"/>
              </a:rPr>
              <a:t>Контрфорст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5137" y="341338"/>
            <a:ext cx="2900680" cy="598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Контрфорс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готике </a:t>
            </a:r>
            <a:r>
              <a:rPr sz="1700" dirty="0">
                <a:latin typeface="Arial"/>
                <a:cs typeface="Arial"/>
              </a:rPr>
              <a:t>вертикальная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конструкция, </a:t>
            </a:r>
            <a:r>
              <a:rPr sz="1700" dirty="0">
                <a:latin typeface="Arial"/>
                <a:cs typeface="Arial"/>
              </a:rPr>
              <a:t>мощный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столб, способствующий </a:t>
            </a:r>
            <a:r>
              <a:rPr sz="1700" dirty="0">
                <a:latin typeface="Arial"/>
                <a:cs typeface="Arial"/>
              </a:rPr>
              <a:t>устойчивости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стены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тем,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что </a:t>
            </a:r>
            <a:r>
              <a:rPr sz="1700" dirty="0">
                <a:latin typeface="Arial"/>
                <a:cs typeface="Arial"/>
              </a:rPr>
              <a:t>своей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массой противодействует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распору </a:t>
            </a:r>
            <a:r>
              <a:rPr sz="1700" dirty="0">
                <a:latin typeface="Arial"/>
                <a:cs typeface="Arial"/>
              </a:rPr>
              <a:t>сводов.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средневековой </a:t>
            </a:r>
            <a:r>
              <a:rPr sz="1700" dirty="0">
                <a:latin typeface="Arial"/>
                <a:cs typeface="Arial"/>
              </a:rPr>
              <a:t>архитектуре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догадались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не </a:t>
            </a:r>
            <a:r>
              <a:rPr sz="1700" dirty="0">
                <a:latin typeface="Arial"/>
                <a:cs typeface="Arial"/>
              </a:rPr>
              <a:t>прислонять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его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стене </a:t>
            </a:r>
            <a:r>
              <a:rPr sz="1700" dirty="0">
                <a:latin typeface="Arial"/>
                <a:cs typeface="Arial"/>
              </a:rPr>
              <a:t>здания,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вынести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его </a:t>
            </a:r>
            <a:r>
              <a:rPr sz="1700" spc="-10" dirty="0">
                <a:latin typeface="Arial"/>
                <a:cs typeface="Arial"/>
              </a:rPr>
              <a:t>наружу,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расстояние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в </a:t>
            </a:r>
            <a:r>
              <a:rPr sz="1700" dirty="0">
                <a:latin typeface="Arial"/>
                <a:cs typeface="Arial"/>
              </a:rPr>
              <a:t>несколько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метров,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соединив </a:t>
            </a:r>
            <a:r>
              <a:rPr sz="1700" dirty="0">
                <a:latin typeface="Arial"/>
                <a:cs typeface="Arial"/>
              </a:rPr>
              <a:t>со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зданием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перекинутыми </a:t>
            </a:r>
            <a:r>
              <a:rPr sz="1700" dirty="0">
                <a:latin typeface="Arial"/>
                <a:cs typeface="Arial"/>
              </a:rPr>
              <a:t>арками —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аркбутанами.</a:t>
            </a:r>
            <a:endParaRPr sz="1700">
              <a:latin typeface="Arial"/>
              <a:cs typeface="Arial"/>
            </a:endParaRPr>
          </a:p>
          <a:p>
            <a:pPr marL="12700" marR="6858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Этого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было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достаточно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для </a:t>
            </a:r>
            <a:r>
              <a:rPr sz="1700" dirty="0">
                <a:latin typeface="Arial"/>
                <a:cs typeface="Arial"/>
              </a:rPr>
              <a:t>эффективного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переноса </a:t>
            </a:r>
            <a:r>
              <a:rPr sz="1700" dirty="0">
                <a:latin typeface="Arial"/>
                <a:cs typeface="Arial"/>
              </a:rPr>
              <a:t>нагрузки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со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стены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на </a:t>
            </a:r>
            <a:r>
              <a:rPr sz="1700" dirty="0">
                <a:latin typeface="Arial"/>
                <a:cs typeface="Arial"/>
              </a:rPr>
              <a:t>опорные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колонны.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Внешняя </a:t>
            </a:r>
            <a:r>
              <a:rPr sz="1700" dirty="0">
                <a:latin typeface="Arial"/>
                <a:cs typeface="Arial"/>
              </a:rPr>
              <a:t>поверхность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контрфорса </a:t>
            </a:r>
            <a:r>
              <a:rPr sz="1700" dirty="0">
                <a:latin typeface="Arial"/>
                <a:cs typeface="Arial"/>
              </a:rPr>
              <a:t>могла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быть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вертикальной, </a:t>
            </a:r>
            <a:r>
              <a:rPr sz="1700" dirty="0">
                <a:latin typeface="Arial"/>
                <a:cs typeface="Arial"/>
              </a:rPr>
              <a:t>ступенчатой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или </a:t>
            </a:r>
            <a:r>
              <a:rPr sz="1700" dirty="0">
                <a:latin typeface="Arial"/>
                <a:cs typeface="Arial"/>
              </a:rPr>
              <a:t>непрерывно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наклонной.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0812"/>
            <a:ext cx="8831580" cy="6556375"/>
            <a:chOff x="152400" y="150812"/>
            <a:chExt cx="8831580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300" y="188913"/>
              <a:ext cx="5010149" cy="37576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19537" y="184150"/>
              <a:ext cx="5019675" cy="3767454"/>
            </a:xfrm>
            <a:custGeom>
              <a:avLst/>
              <a:gdLst/>
              <a:ahLst/>
              <a:cxnLst/>
              <a:rect l="l" t="t" r="r" b="b"/>
              <a:pathLst>
                <a:path w="5019675" h="3767454">
                  <a:moveTo>
                    <a:pt x="0" y="0"/>
                  </a:moveTo>
                  <a:lnTo>
                    <a:pt x="5019674" y="0"/>
                  </a:lnTo>
                  <a:lnTo>
                    <a:pt x="5019674" y="3767136"/>
                  </a:lnTo>
                  <a:lnTo>
                    <a:pt x="0" y="37671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54B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675" y="3455988"/>
              <a:ext cx="4762499" cy="31622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8912" y="3451225"/>
              <a:ext cx="4772025" cy="3171825"/>
            </a:xfrm>
            <a:custGeom>
              <a:avLst/>
              <a:gdLst/>
              <a:ahLst/>
              <a:cxnLst/>
              <a:rect l="l" t="t" r="r" b="b"/>
              <a:pathLst>
                <a:path w="4772025" h="3171825">
                  <a:moveTo>
                    <a:pt x="0" y="0"/>
                  </a:moveTo>
                  <a:lnTo>
                    <a:pt x="4772024" y="0"/>
                  </a:lnTo>
                  <a:lnTo>
                    <a:pt x="4772024" y="3171825"/>
                  </a:lnTo>
                  <a:lnTo>
                    <a:pt x="0" y="317182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54B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0825" y="1196975"/>
              <a:ext cx="3384550" cy="1130300"/>
            </a:xfrm>
            <a:custGeom>
              <a:avLst/>
              <a:gdLst/>
              <a:ahLst/>
              <a:cxnLst/>
              <a:rect l="l" t="t" r="r" b="b"/>
              <a:pathLst>
                <a:path w="3384550" h="1130300">
                  <a:moveTo>
                    <a:pt x="3196162" y="1130299"/>
                  </a:moveTo>
                  <a:lnTo>
                    <a:pt x="188387" y="1130299"/>
                  </a:lnTo>
                  <a:lnTo>
                    <a:pt x="138306" y="1123570"/>
                  </a:lnTo>
                  <a:lnTo>
                    <a:pt x="93304" y="1104579"/>
                  </a:lnTo>
                  <a:lnTo>
                    <a:pt x="55177" y="1075122"/>
                  </a:lnTo>
                  <a:lnTo>
                    <a:pt x="25720" y="1036995"/>
                  </a:lnTo>
                  <a:lnTo>
                    <a:pt x="6729" y="991993"/>
                  </a:lnTo>
                  <a:lnTo>
                    <a:pt x="0" y="941912"/>
                  </a:lnTo>
                  <a:lnTo>
                    <a:pt x="0" y="188387"/>
                  </a:lnTo>
                  <a:lnTo>
                    <a:pt x="6729" y="138306"/>
                  </a:lnTo>
                  <a:lnTo>
                    <a:pt x="25720" y="93304"/>
                  </a:lnTo>
                  <a:lnTo>
                    <a:pt x="55177" y="55177"/>
                  </a:lnTo>
                  <a:lnTo>
                    <a:pt x="93304" y="25720"/>
                  </a:lnTo>
                  <a:lnTo>
                    <a:pt x="138306" y="6729"/>
                  </a:lnTo>
                  <a:lnTo>
                    <a:pt x="188387" y="0"/>
                  </a:lnTo>
                  <a:lnTo>
                    <a:pt x="3196162" y="0"/>
                  </a:lnTo>
                  <a:lnTo>
                    <a:pt x="3268255" y="14340"/>
                  </a:lnTo>
                  <a:lnTo>
                    <a:pt x="3329372" y="55177"/>
                  </a:lnTo>
                  <a:lnTo>
                    <a:pt x="3370209" y="116294"/>
                  </a:lnTo>
                  <a:lnTo>
                    <a:pt x="3384549" y="188387"/>
                  </a:lnTo>
                  <a:lnTo>
                    <a:pt x="3384549" y="941912"/>
                  </a:lnTo>
                  <a:lnTo>
                    <a:pt x="3377820" y="991993"/>
                  </a:lnTo>
                  <a:lnTo>
                    <a:pt x="3358829" y="1036995"/>
                  </a:lnTo>
                  <a:lnTo>
                    <a:pt x="3329372" y="1075122"/>
                  </a:lnTo>
                  <a:lnTo>
                    <a:pt x="3291245" y="1104579"/>
                  </a:lnTo>
                  <a:lnTo>
                    <a:pt x="3246243" y="1123570"/>
                  </a:lnTo>
                  <a:lnTo>
                    <a:pt x="3196162" y="11302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0825" y="1196975"/>
              <a:ext cx="3384550" cy="1130300"/>
            </a:xfrm>
            <a:custGeom>
              <a:avLst/>
              <a:gdLst/>
              <a:ahLst/>
              <a:cxnLst/>
              <a:rect l="l" t="t" r="r" b="b"/>
              <a:pathLst>
                <a:path w="3384550" h="1130300">
                  <a:moveTo>
                    <a:pt x="0" y="188387"/>
                  </a:moveTo>
                  <a:lnTo>
                    <a:pt x="6729" y="138306"/>
                  </a:lnTo>
                  <a:lnTo>
                    <a:pt x="25720" y="93304"/>
                  </a:lnTo>
                  <a:lnTo>
                    <a:pt x="55177" y="55177"/>
                  </a:lnTo>
                  <a:lnTo>
                    <a:pt x="93304" y="25720"/>
                  </a:lnTo>
                  <a:lnTo>
                    <a:pt x="138306" y="6729"/>
                  </a:lnTo>
                  <a:lnTo>
                    <a:pt x="188387" y="0"/>
                  </a:lnTo>
                  <a:lnTo>
                    <a:pt x="3196162" y="0"/>
                  </a:lnTo>
                  <a:lnTo>
                    <a:pt x="3268255" y="14340"/>
                  </a:lnTo>
                  <a:lnTo>
                    <a:pt x="3329372" y="55177"/>
                  </a:lnTo>
                  <a:lnTo>
                    <a:pt x="3370209" y="116294"/>
                  </a:lnTo>
                  <a:lnTo>
                    <a:pt x="3384549" y="188387"/>
                  </a:lnTo>
                  <a:lnTo>
                    <a:pt x="3384549" y="941912"/>
                  </a:lnTo>
                  <a:lnTo>
                    <a:pt x="3377820" y="991993"/>
                  </a:lnTo>
                  <a:lnTo>
                    <a:pt x="3358829" y="1036995"/>
                  </a:lnTo>
                  <a:lnTo>
                    <a:pt x="3329372" y="1075122"/>
                  </a:lnTo>
                  <a:lnTo>
                    <a:pt x="3291245" y="1104579"/>
                  </a:lnTo>
                  <a:lnTo>
                    <a:pt x="3246243" y="1123570"/>
                  </a:lnTo>
                  <a:lnTo>
                    <a:pt x="3196162" y="1130299"/>
                  </a:lnTo>
                  <a:lnTo>
                    <a:pt x="188387" y="1130299"/>
                  </a:lnTo>
                  <a:lnTo>
                    <a:pt x="138306" y="1123570"/>
                  </a:lnTo>
                  <a:lnTo>
                    <a:pt x="93304" y="1104579"/>
                  </a:lnTo>
                  <a:lnTo>
                    <a:pt x="55177" y="1075122"/>
                  </a:lnTo>
                  <a:lnTo>
                    <a:pt x="25720" y="1036995"/>
                  </a:lnTo>
                  <a:lnTo>
                    <a:pt x="6729" y="991993"/>
                  </a:lnTo>
                  <a:lnTo>
                    <a:pt x="0" y="941912"/>
                  </a:lnTo>
                  <a:lnTo>
                    <a:pt x="0" y="18838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3065" y="1359280"/>
            <a:ext cx="2617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ECEDD1"/>
                </a:solidFill>
                <a:latin typeface="Arial"/>
                <a:cs typeface="Arial"/>
              </a:rPr>
              <a:t>Пинакли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87962" y="5008562"/>
            <a:ext cx="3609975" cy="1162050"/>
            <a:chOff x="5287962" y="5008562"/>
            <a:chExt cx="3609975" cy="1162050"/>
          </a:xfrm>
        </p:grpSpPr>
        <p:sp>
          <p:nvSpPr>
            <p:cNvPr id="11" name="object 11"/>
            <p:cNvSpPr/>
            <p:nvPr/>
          </p:nvSpPr>
          <p:spPr>
            <a:xfrm>
              <a:off x="5292725" y="5013325"/>
              <a:ext cx="3600450" cy="1152525"/>
            </a:xfrm>
            <a:custGeom>
              <a:avLst/>
              <a:gdLst/>
              <a:ahLst/>
              <a:cxnLst/>
              <a:rect l="l" t="t" r="r" b="b"/>
              <a:pathLst>
                <a:path w="3600450" h="1152525">
                  <a:moveTo>
                    <a:pt x="3408358" y="1152524"/>
                  </a:moveTo>
                  <a:lnTo>
                    <a:pt x="192091" y="1152524"/>
                  </a:lnTo>
                  <a:lnTo>
                    <a:pt x="148046" y="1147451"/>
                  </a:lnTo>
                  <a:lnTo>
                    <a:pt x="107614" y="1133000"/>
                  </a:lnTo>
                  <a:lnTo>
                    <a:pt x="71948" y="1110324"/>
                  </a:lnTo>
                  <a:lnTo>
                    <a:pt x="42200" y="1080576"/>
                  </a:lnTo>
                  <a:lnTo>
                    <a:pt x="19524" y="1044910"/>
                  </a:lnTo>
                  <a:lnTo>
                    <a:pt x="5073" y="1004478"/>
                  </a:lnTo>
                  <a:lnTo>
                    <a:pt x="0" y="960433"/>
                  </a:lnTo>
                  <a:lnTo>
                    <a:pt x="0" y="192091"/>
                  </a:lnTo>
                  <a:lnTo>
                    <a:pt x="5073" y="148046"/>
                  </a:lnTo>
                  <a:lnTo>
                    <a:pt x="19524" y="107614"/>
                  </a:lnTo>
                  <a:lnTo>
                    <a:pt x="42200" y="71948"/>
                  </a:lnTo>
                  <a:lnTo>
                    <a:pt x="71948" y="42200"/>
                  </a:lnTo>
                  <a:lnTo>
                    <a:pt x="107614" y="19524"/>
                  </a:lnTo>
                  <a:lnTo>
                    <a:pt x="148046" y="5073"/>
                  </a:lnTo>
                  <a:lnTo>
                    <a:pt x="192091" y="0"/>
                  </a:lnTo>
                  <a:lnTo>
                    <a:pt x="3408358" y="0"/>
                  </a:lnTo>
                  <a:lnTo>
                    <a:pt x="3481868" y="14622"/>
                  </a:lnTo>
                  <a:lnTo>
                    <a:pt x="3544187" y="56261"/>
                  </a:lnTo>
                  <a:lnTo>
                    <a:pt x="3585827" y="118581"/>
                  </a:lnTo>
                  <a:lnTo>
                    <a:pt x="3600449" y="192091"/>
                  </a:lnTo>
                  <a:lnTo>
                    <a:pt x="3600449" y="960433"/>
                  </a:lnTo>
                  <a:lnTo>
                    <a:pt x="3595376" y="1004478"/>
                  </a:lnTo>
                  <a:lnTo>
                    <a:pt x="3580925" y="1044910"/>
                  </a:lnTo>
                  <a:lnTo>
                    <a:pt x="3558249" y="1080576"/>
                  </a:lnTo>
                  <a:lnTo>
                    <a:pt x="3528501" y="1110324"/>
                  </a:lnTo>
                  <a:lnTo>
                    <a:pt x="3492835" y="1133000"/>
                  </a:lnTo>
                  <a:lnTo>
                    <a:pt x="3452403" y="1147451"/>
                  </a:lnTo>
                  <a:lnTo>
                    <a:pt x="3408358" y="1152524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2725" y="5013325"/>
              <a:ext cx="3600450" cy="1152525"/>
            </a:xfrm>
            <a:custGeom>
              <a:avLst/>
              <a:gdLst/>
              <a:ahLst/>
              <a:cxnLst/>
              <a:rect l="l" t="t" r="r" b="b"/>
              <a:pathLst>
                <a:path w="3600450" h="1152525">
                  <a:moveTo>
                    <a:pt x="0" y="192091"/>
                  </a:moveTo>
                  <a:lnTo>
                    <a:pt x="5073" y="148046"/>
                  </a:lnTo>
                  <a:lnTo>
                    <a:pt x="19524" y="107614"/>
                  </a:lnTo>
                  <a:lnTo>
                    <a:pt x="42200" y="71948"/>
                  </a:lnTo>
                  <a:lnTo>
                    <a:pt x="71948" y="42200"/>
                  </a:lnTo>
                  <a:lnTo>
                    <a:pt x="107614" y="19524"/>
                  </a:lnTo>
                  <a:lnTo>
                    <a:pt x="148046" y="5073"/>
                  </a:lnTo>
                  <a:lnTo>
                    <a:pt x="192091" y="0"/>
                  </a:lnTo>
                  <a:lnTo>
                    <a:pt x="3408358" y="0"/>
                  </a:lnTo>
                  <a:lnTo>
                    <a:pt x="3481868" y="14622"/>
                  </a:lnTo>
                  <a:lnTo>
                    <a:pt x="3544187" y="56261"/>
                  </a:lnTo>
                  <a:lnTo>
                    <a:pt x="3585827" y="118581"/>
                  </a:lnTo>
                  <a:lnTo>
                    <a:pt x="3600449" y="192091"/>
                  </a:lnTo>
                  <a:lnTo>
                    <a:pt x="3600449" y="960433"/>
                  </a:lnTo>
                  <a:lnTo>
                    <a:pt x="3595376" y="1004478"/>
                  </a:lnTo>
                  <a:lnTo>
                    <a:pt x="3580925" y="1044910"/>
                  </a:lnTo>
                  <a:lnTo>
                    <a:pt x="3558249" y="1080576"/>
                  </a:lnTo>
                  <a:lnTo>
                    <a:pt x="3528501" y="1110324"/>
                  </a:lnTo>
                  <a:lnTo>
                    <a:pt x="3492835" y="1133000"/>
                  </a:lnTo>
                  <a:lnTo>
                    <a:pt x="3452403" y="1147451"/>
                  </a:lnTo>
                  <a:lnTo>
                    <a:pt x="3408358" y="1152524"/>
                  </a:lnTo>
                  <a:lnTo>
                    <a:pt x="192091" y="1152524"/>
                  </a:lnTo>
                  <a:lnTo>
                    <a:pt x="148046" y="1147451"/>
                  </a:lnTo>
                  <a:lnTo>
                    <a:pt x="107614" y="1133000"/>
                  </a:lnTo>
                  <a:lnTo>
                    <a:pt x="71948" y="1110324"/>
                  </a:lnTo>
                  <a:lnTo>
                    <a:pt x="42200" y="1080576"/>
                  </a:lnTo>
                  <a:lnTo>
                    <a:pt x="19524" y="1044910"/>
                  </a:lnTo>
                  <a:lnTo>
                    <a:pt x="5073" y="1004478"/>
                  </a:lnTo>
                  <a:lnTo>
                    <a:pt x="0" y="960433"/>
                  </a:lnTo>
                  <a:lnTo>
                    <a:pt x="0" y="19209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72860" marR="5080" indent="-13214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Контрфорст </a:t>
            </a:r>
            <a:r>
              <a:rPr spc="-50" dirty="0"/>
              <a:t>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76250"/>
            <a:ext cx="4400549" cy="57054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7345" y="1784413"/>
            <a:ext cx="395668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39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800" spc="-1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54B3C"/>
                </a:solidFill>
                <a:latin typeface="Arial"/>
                <a:cs typeface="Arial"/>
              </a:rPr>
              <a:t>готической архитектуре</a:t>
            </a:r>
            <a:r>
              <a:rPr sz="28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54B3C"/>
                </a:solidFill>
                <a:latin typeface="Arial"/>
                <a:cs typeface="Arial"/>
              </a:rPr>
              <a:t>была </a:t>
            </a:r>
            <a:r>
              <a:rPr sz="2800" spc="-25" dirty="0">
                <a:solidFill>
                  <a:srgbClr val="554B3C"/>
                </a:solidFill>
                <a:latin typeface="Arial"/>
                <a:cs typeface="Arial"/>
              </a:rPr>
              <a:t>изобретена</a:t>
            </a:r>
            <a:r>
              <a:rPr sz="2800" spc="-13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54B3C"/>
                </a:solidFill>
                <a:latin typeface="Arial"/>
                <a:cs typeface="Arial"/>
              </a:rPr>
              <a:t>новая</a:t>
            </a:r>
            <a:r>
              <a:rPr sz="2800" spc="-1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2800" spc="-10" dirty="0">
                <a:solidFill>
                  <a:srgbClr val="554B3C"/>
                </a:solidFill>
                <a:latin typeface="Arial"/>
                <a:cs typeface="Arial"/>
              </a:rPr>
              <a:t>неизвестная</a:t>
            </a:r>
            <a:r>
              <a:rPr sz="2800" spc="-1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800" spc="-17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54B3C"/>
                </a:solidFill>
                <a:latin typeface="Arial"/>
                <a:cs typeface="Arial"/>
              </a:rPr>
              <a:t>прошлом конструкция</a:t>
            </a:r>
            <a:r>
              <a:rPr sz="28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54B3C"/>
                </a:solidFill>
                <a:latin typeface="Arial"/>
                <a:cs typeface="Arial"/>
              </a:rPr>
              <a:t>свода</a:t>
            </a:r>
            <a:r>
              <a:rPr sz="2800" spc="-1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2800" spc="-10" dirty="0">
                <a:solidFill>
                  <a:srgbClr val="554B3C"/>
                </a:solidFill>
                <a:latin typeface="Arial"/>
                <a:cs typeface="Arial"/>
              </a:rPr>
              <a:t>отличающаяся исключительной </a:t>
            </a:r>
            <a:r>
              <a:rPr sz="2800" dirty="0">
                <a:solidFill>
                  <a:srgbClr val="554B3C"/>
                </a:solidFill>
                <a:latin typeface="Arial"/>
                <a:cs typeface="Arial"/>
              </a:rPr>
              <a:t>легкостью</a:t>
            </a:r>
            <a:r>
              <a:rPr sz="28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800" spc="-114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54B3C"/>
                </a:solidFill>
                <a:latin typeface="Arial"/>
                <a:cs typeface="Arial"/>
              </a:rPr>
              <a:t>ажурностью </a:t>
            </a:r>
            <a:r>
              <a:rPr sz="28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8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54B3C"/>
                </a:solidFill>
                <a:latin typeface="Arial"/>
                <a:cs typeface="Arial"/>
              </a:rPr>
              <a:t>многообразием</a:t>
            </a:r>
            <a:r>
              <a:rPr sz="28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54B3C"/>
                </a:solidFill>
                <a:latin typeface="Arial"/>
                <a:cs typeface="Arial"/>
              </a:rPr>
              <a:t>форм</a:t>
            </a:r>
            <a:r>
              <a:rPr sz="28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1213" y="6212269"/>
            <a:ext cx="405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Готический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собор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Кутансе,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Франция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125"/>
            <a:ext cx="8831580" cy="5045075"/>
          </a:xfrm>
          <a:custGeom>
            <a:avLst/>
            <a:gdLst/>
            <a:ahLst/>
            <a:cxnLst/>
            <a:rect l="l" t="t" r="r" b="b"/>
            <a:pathLst>
              <a:path w="8831580" h="5045075">
                <a:moveTo>
                  <a:pt x="8831263" y="5045074"/>
                </a:moveTo>
                <a:lnTo>
                  <a:pt x="0" y="5045074"/>
                </a:lnTo>
                <a:lnTo>
                  <a:pt x="0" y="0"/>
                </a:lnTo>
                <a:lnTo>
                  <a:pt x="8831263" y="0"/>
                </a:lnTo>
                <a:lnTo>
                  <a:pt x="8831263" y="5045074"/>
                </a:lnTo>
                <a:close/>
              </a:path>
            </a:pathLst>
          </a:custGeom>
          <a:solidFill>
            <a:srgbClr val="ECE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3800" cy="6586855"/>
            <a:chOff x="152400" y="152400"/>
            <a:chExt cx="8813800" cy="6586855"/>
          </a:xfrm>
        </p:grpSpPr>
        <p:sp>
          <p:nvSpPr>
            <p:cNvPr id="4" name="object 4"/>
            <p:cNvSpPr/>
            <p:nvPr/>
          </p:nvSpPr>
          <p:spPr>
            <a:xfrm>
              <a:off x="152400" y="152400"/>
              <a:ext cx="8813800" cy="1346200"/>
            </a:xfrm>
            <a:custGeom>
              <a:avLst/>
              <a:gdLst/>
              <a:ahLst/>
              <a:cxnLst/>
              <a:rect l="l" t="t" r="r" b="b"/>
              <a:pathLst>
                <a:path w="8813800" h="1346200">
                  <a:moveTo>
                    <a:pt x="8813799" y="1346199"/>
                  </a:moveTo>
                  <a:lnTo>
                    <a:pt x="0" y="1346199"/>
                  </a:lnTo>
                  <a:lnTo>
                    <a:pt x="0" y="0"/>
                  </a:lnTo>
                  <a:lnTo>
                    <a:pt x="8813799" y="0"/>
                  </a:lnTo>
                  <a:lnTo>
                    <a:pt x="8813799" y="13461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188913"/>
              <a:ext cx="4365624" cy="65500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6448" y="1786445"/>
            <a:ext cx="29711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marR="5080" indent="-349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54B3C"/>
                </a:solidFill>
              </a:rPr>
              <a:t>В</a:t>
            </a:r>
            <a:r>
              <a:rPr sz="2400" spc="-130" dirty="0">
                <a:solidFill>
                  <a:srgbClr val="554B3C"/>
                </a:solidFill>
              </a:rPr>
              <a:t> </a:t>
            </a:r>
            <a:r>
              <a:rPr sz="2400" spc="-10" dirty="0">
                <a:solidFill>
                  <a:srgbClr val="554B3C"/>
                </a:solidFill>
              </a:rPr>
              <a:t>конструкцию</a:t>
            </a:r>
            <a:r>
              <a:rPr sz="2400" spc="-110" dirty="0">
                <a:solidFill>
                  <a:srgbClr val="554B3C"/>
                </a:solidFill>
              </a:rPr>
              <a:t> </a:t>
            </a:r>
            <a:r>
              <a:rPr sz="2400" spc="-25" dirty="0">
                <a:solidFill>
                  <a:srgbClr val="554B3C"/>
                </a:solidFill>
              </a:rPr>
              <a:t>свода </a:t>
            </a:r>
            <a:r>
              <a:rPr sz="2400" spc="-10" dirty="0">
                <a:solidFill>
                  <a:srgbClr val="554B3C"/>
                </a:solidFill>
              </a:rPr>
              <a:t>включалась</a:t>
            </a:r>
            <a:r>
              <a:rPr sz="2400" spc="-110" dirty="0">
                <a:solidFill>
                  <a:srgbClr val="554B3C"/>
                </a:solidFill>
              </a:rPr>
              <a:t> </a:t>
            </a:r>
            <a:r>
              <a:rPr sz="2400" spc="-10" dirty="0">
                <a:solidFill>
                  <a:srgbClr val="554B3C"/>
                </a:solidFill>
              </a:rPr>
              <a:t>система несущих</a:t>
            </a:r>
            <a:r>
              <a:rPr sz="2400" spc="-114" dirty="0">
                <a:solidFill>
                  <a:srgbClr val="554B3C"/>
                </a:solidFill>
              </a:rPr>
              <a:t> </a:t>
            </a:r>
            <a:r>
              <a:rPr sz="2400" spc="-20" dirty="0">
                <a:solidFill>
                  <a:srgbClr val="554B3C"/>
                </a:solidFill>
              </a:rPr>
              <a:t>арочек</a:t>
            </a:r>
            <a:r>
              <a:rPr sz="2400" spc="-110" dirty="0">
                <a:solidFill>
                  <a:srgbClr val="554B3C"/>
                </a:solidFill>
              </a:rPr>
              <a:t> </a:t>
            </a:r>
            <a:r>
              <a:rPr sz="2400" spc="-25" dirty="0">
                <a:solidFill>
                  <a:srgbClr val="554B3C"/>
                </a:solidFill>
              </a:rPr>
              <a:t>из </a:t>
            </a:r>
            <a:r>
              <a:rPr sz="2400" spc="-10" dirty="0">
                <a:solidFill>
                  <a:srgbClr val="554B3C"/>
                </a:solidFill>
              </a:rPr>
              <a:t>особого</a:t>
            </a:r>
            <a:r>
              <a:rPr sz="2400" spc="-140" dirty="0">
                <a:solidFill>
                  <a:srgbClr val="554B3C"/>
                </a:solidFill>
              </a:rPr>
              <a:t> </a:t>
            </a:r>
            <a:r>
              <a:rPr sz="2400" spc="-10" dirty="0">
                <a:solidFill>
                  <a:srgbClr val="554B3C"/>
                </a:solidFill>
              </a:rPr>
              <a:t>прочного </a:t>
            </a:r>
            <a:r>
              <a:rPr sz="2400" dirty="0">
                <a:solidFill>
                  <a:srgbClr val="554B3C"/>
                </a:solidFill>
              </a:rPr>
              <a:t>камня</a:t>
            </a:r>
            <a:r>
              <a:rPr sz="2400" dirty="0">
                <a:solidFill>
                  <a:srgbClr val="554B3C"/>
                </a:solidFill>
                <a:latin typeface="Calibri"/>
                <a:cs typeface="Calibri"/>
              </a:rPr>
              <a:t>-</a:t>
            </a:r>
            <a:r>
              <a:rPr sz="2400" b="1" spc="-10" dirty="0">
                <a:solidFill>
                  <a:srgbClr val="554B3C"/>
                </a:solidFill>
                <a:latin typeface="Arial"/>
                <a:cs typeface="Arial"/>
              </a:rPr>
              <a:t>нервюрами</a:t>
            </a:r>
            <a:r>
              <a:rPr sz="24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15888"/>
            <a:ext cx="8831580" cy="6591300"/>
            <a:chOff x="152400" y="115888"/>
            <a:chExt cx="8831580" cy="6591300"/>
          </a:xfrm>
        </p:grpSpPr>
        <p:sp>
          <p:nvSpPr>
            <p:cNvPr id="3" name="object 3"/>
            <p:cNvSpPr/>
            <p:nvPr/>
          </p:nvSpPr>
          <p:spPr>
            <a:xfrm>
              <a:off x="152400" y="150813"/>
              <a:ext cx="8831580" cy="6556375"/>
            </a:xfrm>
            <a:custGeom>
              <a:avLst/>
              <a:gdLst/>
              <a:ahLst/>
              <a:cxnLst/>
              <a:rect l="l" t="t" r="r" b="b"/>
              <a:pathLst>
                <a:path w="8831580" h="6556375">
                  <a:moveTo>
                    <a:pt x="8831263" y="6556375"/>
                  </a:moveTo>
                  <a:lnTo>
                    <a:pt x="0" y="6556375"/>
                  </a:lnTo>
                  <a:lnTo>
                    <a:pt x="0" y="0"/>
                  </a:lnTo>
                  <a:lnTo>
                    <a:pt x="8831263" y="0"/>
                  </a:lnTo>
                  <a:lnTo>
                    <a:pt x="8831263" y="6556375"/>
                  </a:lnTo>
                  <a:close/>
                </a:path>
              </a:pathLst>
            </a:custGeom>
            <a:solidFill>
              <a:srgbClr val="ECE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050" y="115888"/>
              <a:ext cx="4722813" cy="62198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20837" y="6351969"/>
            <a:ext cx="573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Нервюрные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перекрытия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церкви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Сен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Дени.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Париж.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745" y="1734503"/>
            <a:ext cx="4677410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16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Особенными</a:t>
            </a:r>
            <a:r>
              <a:rPr sz="20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0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4B3C"/>
                </a:solidFill>
                <a:latin typeface="Arial"/>
                <a:cs typeface="Arial"/>
              </a:rPr>
              <a:t>самыми</a:t>
            </a:r>
            <a:r>
              <a:rPr sz="20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прекрасными </a:t>
            </a:r>
            <a:r>
              <a:rPr sz="2000" dirty="0">
                <a:solidFill>
                  <a:srgbClr val="554B3C"/>
                </a:solidFill>
                <a:latin typeface="Arial"/>
                <a:cs typeface="Arial"/>
              </a:rPr>
              <a:t>украшениями</a:t>
            </a:r>
            <a:r>
              <a:rPr sz="20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соборов</a:t>
            </a:r>
            <a:r>
              <a:rPr sz="20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служили витражи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2000" spc="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54B3C"/>
                </a:solidFill>
                <a:latin typeface="Arial"/>
                <a:cs typeface="Arial"/>
              </a:rPr>
              <a:t>Великолепие</a:t>
            </a:r>
            <a:r>
              <a:rPr sz="20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54B3C"/>
                </a:solidFill>
                <a:latin typeface="Arial"/>
                <a:cs typeface="Arial"/>
              </a:rPr>
              <a:t>этих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произведений</a:t>
            </a:r>
            <a:r>
              <a:rPr sz="20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живописи</a:t>
            </a:r>
            <a:r>
              <a:rPr sz="20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бесспорно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27940">
              <a:lnSpc>
                <a:spcPct val="100000"/>
              </a:lnSpc>
            </a:pPr>
            <a:r>
              <a:rPr sz="2000" spc="-20" dirty="0">
                <a:solidFill>
                  <a:srgbClr val="554B3C"/>
                </a:solidFill>
                <a:latin typeface="Arial"/>
                <a:cs typeface="Arial"/>
              </a:rPr>
              <a:t>Переливающиеся</a:t>
            </a:r>
            <a:r>
              <a:rPr sz="2000" spc="-5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всеми</a:t>
            </a:r>
            <a:r>
              <a:rPr sz="2000" spc="-5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цветами </a:t>
            </a:r>
            <a:r>
              <a:rPr sz="2000" dirty="0">
                <a:solidFill>
                  <a:srgbClr val="554B3C"/>
                </a:solidFill>
                <a:latin typeface="Arial"/>
                <a:cs typeface="Arial"/>
              </a:rPr>
              <a:t>радуги</a:t>
            </a:r>
            <a:r>
              <a:rPr sz="20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сверкающие</a:t>
            </a:r>
            <a:r>
              <a:rPr sz="20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54B3C"/>
                </a:solidFill>
                <a:latin typeface="Arial"/>
                <a:cs typeface="Arial"/>
              </a:rPr>
              <a:t>под</a:t>
            </a:r>
            <a:r>
              <a:rPr sz="20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54B3C"/>
                </a:solidFill>
                <a:latin typeface="Arial"/>
                <a:cs typeface="Arial"/>
              </a:rPr>
              <a:t>светом</a:t>
            </a:r>
            <a:r>
              <a:rPr sz="20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солнца они</a:t>
            </a:r>
            <a:r>
              <a:rPr sz="20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54B3C"/>
                </a:solidFill>
                <a:latin typeface="Arial"/>
                <a:cs typeface="Arial"/>
              </a:rPr>
              <a:t>играют</a:t>
            </a:r>
            <a:r>
              <a:rPr sz="20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54B3C"/>
                </a:solidFill>
                <a:latin typeface="Arial"/>
                <a:cs typeface="Arial"/>
              </a:rPr>
              <a:t>роль</a:t>
            </a:r>
            <a:r>
              <a:rPr sz="20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драгоценных</a:t>
            </a:r>
            <a:r>
              <a:rPr sz="20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камней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20" dirty="0">
                <a:solidFill>
                  <a:srgbClr val="554B3C"/>
                </a:solidFill>
                <a:latin typeface="Arial"/>
                <a:cs typeface="Arial"/>
              </a:rPr>
              <a:t>Секрет</a:t>
            </a:r>
            <a:r>
              <a:rPr sz="20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54B3C"/>
                </a:solidFill>
                <a:latin typeface="Arial"/>
                <a:cs typeface="Arial"/>
              </a:rPr>
              <a:t>долговечной</a:t>
            </a:r>
            <a:r>
              <a:rPr sz="20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яркости</a:t>
            </a:r>
            <a:r>
              <a:rPr sz="20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0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сияния витражных</a:t>
            </a:r>
            <a:r>
              <a:rPr sz="20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4B3C"/>
                </a:solidFill>
                <a:latin typeface="Arial"/>
                <a:cs typeface="Arial"/>
              </a:rPr>
              <a:t>окон</a:t>
            </a:r>
            <a:r>
              <a:rPr sz="20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не</a:t>
            </a:r>
            <a:r>
              <a:rPr sz="20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54B3C"/>
                </a:solidFill>
                <a:latin typeface="Arial"/>
                <a:cs typeface="Arial"/>
              </a:rPr>
              <a:t>разгадан</a:t>
            </a:r>
            <a:r>
              <a:rPr sz="20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до</a:t>
            </a:r>
            <a:r>
              <a:rPr sz="20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4B3C"/>
                </a:solidFill>
                <a:latin typeface="Arial"/>
                <a:cs typeface="Arial"/>
              </a:rPr>
              <a:t>сих</a:t>
            </a:r>
            <a:r>
              <a:rPr sz="20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54B3C"/>
                </a:solidFill>
                <a:latin typeface="Arial"/>
                <a:cs typeface="Arial"/>
              </a:rPr>
              <a:t>пор</a:t>
            </a:r>
            <a:r>
              <a:rPr sz="2000" spc="-2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что</a:t>
            </a:r>
            <a:r>
              <a:rPr sz="2000" spc="-13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окутывает</a:t>
            </a:r>
            <a:r>
              <a:rPr sz="2000" spc="-13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их</a:t>
            </a:r>
            <a:r>
              <a:rPr sz="2000" spc="-13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4B3C"/>
                </a:solidFill>
                <a:latin typeface="Arial"/>
                <a:cs typeface="Arial"/>
              </a:rPr>
              <a:t>легкой</a:t>
            </a:r>
            <a:r>
              <a:rPr sz="20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таинственной дымкой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38813" y="1700213"/>
            <a:ext cx="3148330" cy="4919980"/>
            <a:chOff x="5738813" y="1700213"/>
            <a:chExt cx="3148330" cy="4919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700213"/>
              <a:ext cx="3019424" cy="49196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8813" y="2205038"/>
              <a:ext cx="3148011" cy="36734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554B3C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24130" algn="ctr">
              <a:lnSpc>
                <a:spcPct val="100000"/>
              </a:lnSpc>
            </a:pPr>
            <a:r>
              <a:rPr sz="3200" spc="-10" dirty="0">
                <a:solidFill>
                  <a:srgbClr val="FFFFFF"/>
                </a:solidFill>
              </a:rPr>
              <a:t>ОФОРМЛЕНИЕ</a:t>
            </a:r>
            <a:r>
              <a:rPr sz="3200" spc="-17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СОБОРОВ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0812"/>
            <a:ext cx="8831580" cy="6556375"/>
            <a:chOff x="152400" y="150812"/>
            <a:chExt cx="8831580" cy="6556375"/>
          </a:xfrm>
        </p:grpSpPr>
        <p:sp>
          <p:nvSpPr>
            <p:cNvPr id="3" name="object 3"/>
            <p:cNvSpPr/>
            <p:nvPr/>
          </p:nvSpPr>
          <p:spPr>
            <a:xfrm>
              <a:off x="152400" y="152399"/>
              <a:ext cx="8813800" cy="1346200"/>
            </a:xfrm>
            <a:custGeom>
              <a:avLst/>
              <a:gdLst/>
              <a:ahLst/>
              <a:cxnLst/>
              <a:rect l="l" t="t" r="r" b="b"/>
              <a:pathLst>
                <a:path w="8813800" h="1346200">
                  <a:moveTo>
                    <a:pt x="8813799" y="1346199"/>
                  </a:moveTo>
                  <a:lnTo>
                    <a:pt x="0" y="1346199"/>
                  </a:lnTo>
                  <a:lnTo>
                    <a:pt x="0" y="0"/>
                  </a:lnTo>
                  <a:lnTo>
                    <a:pt x="8813799" y="0"/>
                  </a:lnTo>
                  <a:lnTo>
                    <a:pt x="8813799" y="13461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0812"/>
              <a:ext cx="8831580" cy="6556375"/>
            </a:xfrm>
            <a:custGeom>
              <a:avLst/>
              <a:gdLst/>
              <a:ahLst/>
              <a:cxnLst/>
              <a:rect l="l" t="t" r="r" b="b"/>
              <a:pathLst>
                <a:path w="8831580" h="6556375">
                  <a:moveTo>
                    <a:pt x="8831263" y="6556375"/>
                  </a:moveTo>
                  <a:lnTo>
                    <a:pt x="0" y="6556375"/>
                  </a:lnTo>
                  <a:lnTo>
                    <a:pt x="0" y="0"/>
                  </a:lnTo>
                  <a:lnTo>
                    <a:pt x="8831263" y="0"/>
                  </a:lnTo>
                  <a:lnTo>
                    <a:pt x="8831263" y="6556375"/>
                  </a:lnTo>
                  <a:close/>
                </a:path>
              </a:pathLst>
            </a:custGeom>
            <a:solidFill>
              <a:srgbClr val="ECE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9635" y="277272"/>
            <a:ext cx="5078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ОФОРМЛЕНИЕ</a:t>
            </a:r>
            <a:r>
              <a:rPr sz="3200" spc="-165" dirty="0"/>
              <a:t> </a:t>
            </a:r>
            <a:r>
              <a:rPr sz="3200" spc="-25" dirty="0"/>
              <a:t>СОБОРОВ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94969" y="943635"/>
            <a:ext cx="8976995" cy="25679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64795" marR="330835" indent="-252729">
              <a:lnSpc>
                <a:spcPts val="1939"/>
              </a:lnSpc>
              <a:spcBef>
                <a:spcPts val="345"/>
              </a:spcBef>
              <a:buClr>
                <a:srgbClr val="93A299"/>
              </a:buClr>
              <a:buFont typeface="Cambria"/>
              <a:buChar char="◼"/>
              <a:tabLst>
                <a:tab pos="265430" algn="l"/>
              </a:tabLst>
            </a:pP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В</a:t>
            </a:r>
            <a:r>
              <a:rPr sz="1800" u="heavy" spc="-105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отличие</a:t>
            </a:r>
            <a:r>
              <a:rPr sz="1800" u="heavy" spc="-10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5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от</a:t>
            </a:r>
            <a:r>
              <a:rPr sz="1800" u="heavy" spc="-10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романского</a:t>
            </a:r>
            <a:r>
              <a:rPr sz="1800" u="heavy" spc="-10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стиля</a:t>
            </a: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Calibri"/>
                <a:cs typeface="Calibri"/>
              </a:rPr>
              <a:t>,</a:t>
            </a:r>
            <a:r>
              <a:rPr sz="1800" u="heavy" spc="-15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в</a:t>
            </a:r>
            <a:r>
              <a:rPr sz="1800" u="heavy" spc="-10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готических</a:t>
            </a:r>
            <a:r>
              <a:rPr sz="1800" u="heavy" spc="-105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соборах</a:t>
            </a:r>
            <a:r>
              <a:rPr sz="1800" u="heavy" spc="-10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вертикаль</a:t>
            </a:r>
            <a:r>
              <a:rPr sz="1800" u="heavy" spc="-10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становится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u="heavy" spc="-2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окончательно</a:t>
            </a:r>
            <a:r>
              <a:rPr sz="1800" u="heavy" spc="-75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преобладающей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для</a:t>
            </a:r>
            <a:r>
              <a:rPr sz="18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чего</a:t>
            </a:r>
            <a:r>
              <a:rPr sz="1800" spc="-6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используются</a:t>
            </a:r>
            <a:r>
              <a:rPr sz="18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треугольные</a:t>
            </a:r>
            <a:r>
              <a:rPr sz="18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вимперги</a:t>
            </a:r>
            <a:r>
              <a:rPr sz="1800" spc="-7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554B3C"/>
                </a:solidFill>
                <a:latin typeface="Calibri"/>
                <a:cs typeface="Calibri"/>
              </a:rPr>
              <a:t>–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шпили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над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порталами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окнами</a:t>
            </a:r>
            <a:r>
              <a:rPr sz="18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маскирующие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горизонтальные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разделения фасадов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4795" marR="5080" indent="-252729">
              <a:lnSpc>
                <a:spcPts val="1939"/>
              </a:lnSpc>
              <a:spcBef>
                <a:spcPts val="375"/>
              </a:spcBef>
              <a:buClr>
                <a:srgbClr val="93A299"/>
              </a:buClr>
              <a:buFont typeface="Cambria"/>
              <a:buChar char="◼"/>
              <a:tabLst>
                <a:tab pos="265430" algn="l"/>
              </a:tabLst>
            </a:pP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Витраж</a:t>
            </a:r>
            <a:r>
              <a:rPr sz="1800" u="heavy" spc="-9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заменяет</a:t>
            </a:r>
            <a:r>
              <a:rPr sz="1800" u="heavy" spc="-9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традиционную</a:t>
            </a:r>
            <a:r>
              <a:rPr sz="1800" u="heavy" spc="-95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роспись</a:t>
            </a:r>
            <a:r>
              <a:rPr sz="1800" u="heavy" spc="-10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и</a:t>
            </a:r>
            <a:r>
              <a:rPr sz="1800" u="heavy" spc="-95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мозаику</a:t>
            </a: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Calibri"/>
                <a:cs typeface="Calibri"/>
              </a:rPr>
              <a:t>,</a:t>
            </a:r>
            <a:r>
              <a:rPr sz="1800" u="heavy" spc="-5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вся</a:t>
            </a:r>
            <a:r>
              <a:rPr sz="1800" u="heavy" spc="-10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стена</a:t>
            </a:r>
            <a:r>
              <a:rPr sz="1800" u="heavy" spc="-95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превращается</a:t>
            </a:r>
            <a:r>
              <a:rPr sz="1800" u="heavy" spc="-9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в</a:t>
            </a:r>
            <a:r>
              <a:rPr sz="1800" spc="-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огромное</a:t>
            </a:r>
            <a:r>
              <a:rPr sz="1800" u="heavy" spc="-114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окно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Calibri"/>
                <a:cs typeface="Calibri"/>
              </a:rPr>
              <a:t>.</a:t>
            </a:r>
            <a:r>
              <a:rPr sz="1800" spc="-2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готических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витражах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преобладают</a:t>
            </a:r>
            <a:r>
              <a:rPr sz="18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красные</a:t>
            </a:r>
            <a:r>
              <a:rPr sz="18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2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синие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фиолетовые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краски</a:t>
            </a:r>
            <a:r>
              <a:rPr sz="18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6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а</a:t>
            </a:r>
            <a:r>
              <a:rPr sz="18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также</a:t>
            </a:r>
            <a:r>
              <a:rPr sz="18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черный</a:t>
            </a:r>
            <a:r>
              <a:rPr sz="18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4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оранжевый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3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54B3C"/>
                </a:solidFill>
                <a:latin typeface="Arial"/>
                <a:cs typeface="Arial"/>
              </a:rPr>
              <a:t>белый</a:t>
            </a:r>
            <a:r>
              <a:rPr sz="18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4B3C"/>
                </a:solidFill>
                <a:latin typeface="Arial"/>
                <a:cs typeface="Arial"/>
              </a:rPr>
              <a:t>цвета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1800" spc="-3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Переплеты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витража</a:t>
            </a:r>
            <a:r>
              <a:rPr sz="18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имели принципиальное</a:t>
            </a:r>
            <a:r>
              <a:rPr sz="18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значение</a:t>
            </a:r>
            <a:r>
              <a:rPr sz="18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114" dirty="0">
                <a:solidFill>
                  <a:srgbClr val="554B3C"/>
                </a:solidFill>
                <a:latin typeface="Calibri"/>
                <a:cs typeface="Calibri"/>
              </a:rPr>
              <a:t>–</a:t>
            </a:r>
            <a:r>
              <a:rPr sz="1800" spc="-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своими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узорами</a:t>
            </a:r>
            <a:r>
              <a:rPr sz="18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они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снимали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ощущение</a:t>
            </a:r>
            <a:r>
              <a:rPr sz="18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плоской стены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. </a:t>
            </a:r>
            <a:r>
              <a:rPr sz="1800" spc="-25" dirty="0">
                <a:solidFill>
                  <a:srgbClr val="554B3C"/>
                </a:solidFill>
                <a:latin typeface="Arial"/>
                <a:cs typeface="Arial"/>
              </a:rPr>
              <a:t>Готические</a:t>
            </a:r>
            <a:r>
              <a:rPr sz="18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художники</a:t>
            </a:r>
            <a:r>
              <a:rPr sz="18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умело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уничтожали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конструктивность</a:t>
            </a:r>
            <a:r>
              <a:rPr sz="18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ощущения целостности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замкнутости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900488"/>
            <a:ext cx="9144000" cy="2957830"/>
            <a:chOff x="0" y="3900488"/>
            <a:chExt cx="9144000" cy="29578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00488"/>
              <a:ext cx="4619624" cy="2957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4600" y="3900488"/>
              <a:ext cx="4089399" cy="29575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8813799" y="1346199"/>
                </a:moveTo>
                <a:lnTo>
                  <a:pt x="0" y="1346199"/>
                </a:lnTo>
                <a:lnTo>
                  <a:pt x="0" y="0"/>
                </a:lnTo>
                <a:lnTo>
                  <a:pt x="8813799" y="0"/>
                </a:lnTo>
                <a:lnTo>
                  <a:pt x="8813799" y="1346199"/>
                </a:lnTo>
                <a:close/>
              </a:path>
            </a:pathLst>
          </a:custGeom>
          <a:solidFill>
            <a:srgbClr val="55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585" y="1697876"/>
            <a:ext cx="4239260" cy="382968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70" dirty="0">
                <a:solidFill>
                  <a:srgbClr val="554B3C"/>
                </a:solidFill>
                <a:latin typeface="Calibri"/>
                <a:cs typeface="Calibri"/>
              </a:rPr>
              <a:t>«</a:t>
            </a:r>
            <a:r>
              <a:rPr sz="2400" spc="-70" dirty="0">
                <a:solidFill>
                  <a:srgbClr val="554B3C"/>
                </a:solidFill>
                <a:latin typeface="Arial"/>
                <a:cs typeface="Arial"/>
              </a:rPr>
              <a:t>Роза</a:t>
            </a:r>
            <a:r>
              <a:rPr sz="2400" spc="-70" dirty="0">
                <a:solidFill>
                  <a:srgbClr val="554B3C"/>
                </a:solidFill>
                <a:latin typeface="Calibri"/>
                <a:cs typeface="Calibri"/>
              </a:rPr>
              <a:t>»</a:t>
            </a:r>
            <a:r>
              <a:rPr sz="2400" spc="-5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54B3C"/>
                </a:solidFill>
                <a:latin typeface="Calibri"/>
                <a:cs typeface="Calibri"/>
              </a:rPr>
              <a:t>—</a:t>
            </a:r>
            <a:r>
              <a:rPr sz="2400" spc="-5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54B3C"/>
                </a:solidFill>
                <a:latin typeface="Arial"/>
                <a:cs typeface="Arial"/>
              </a:rPr>
              <a:t>так</a:t>
            </a:r>
            <a:endParaRPr sz="2400">
              <a:latin typeface="Arial"/>
              <a:cs typeface="Arial"/>
            </a:endParaRPr>
          </a:p>
          <a:p>
            <a:pPr marL="46990" marR="307340" indent="29845">
              <a:lnSpc>
                <a:spcPts val="2590"/>
              </a:lnSpc>
              <a:spcBef>
                <a:spcPts val="520"/>
              </a:spcBef>
            </a:pPr>
            <a:r>
              <a:rPr sz="2400" spc="-25" dirty="0">
                <a:solidFill>
                  <a:srgbClr val="554B3C"/>
                </a:solidFill>
                <a:latin typeface="Arial"/>
                <a:cs typeface="Arial"/>
              </a:rPr>
              <a:t>называют</a:t>
            </a:r>
            <a:r>
              <a:rPr sz="24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54B3C"/>
                </a:solidFill>
                <a:latin typeface="Arial"/>
                <a:cs typeface="Arial"/>
              </a:rPr>
              <a:t>большое</a:t>
            </a:r>
            <a:r>
              <a:rPr sz="24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круглое окно</a:t>
            </a:r>
            <a:r>
              <a:rPr sz="2400" spc="-1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400" spc="-1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центре</a:t>
            </a:r>
            <a:r>
              <a:rPr sz="24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собора</a:t>
            </a:r>
            <a:r>
              <a:rPr sz="24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6990" marR="827405">
              <a:lnSpc>
                <a:spcPts val="2590"/>
              </a:lnSpc>
              <a:spcBef>
                <a:spcPts val="5"/>
              </a:spcBef>
            </a:pPr>
            <a:r>
              <a:rPr sz="2400" spc="-20" dirty="0">
                <a:solidFill>
                  <a:srgbClr val="554B3C"/>
                </a:solidFill>
                <a:latin typeface="Arial"/>
                <a:cs typeface="Arial"/>
              </a:rPr>
              <a:t>Название</a:t>
            </a:r>
            <a:r>
              <a:rPr sz="24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подобрано</a:t>
            </a:r>
            <a:r>
              <a:rPr sz="24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54B3C"/>
                </a:solidFill>
                <a:latin typeface="Arial"/>
                <a:cs typeface="Arial"/>
              </a:rPr>
              <a:t>не </a:t>
            </a: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случайно</a:t>
            </a:r>
            <a:r>
              <a:rPr sz="24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6990" marR="5080" indent="29845">
              <a:lnSpc>
                <a:spcPts val="2590"/>
              </a:lnSpc>
              <a:spcBef>
                <a:spcPts val="484"/>
              </a:spcBef>
            </a:pP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Нежными</a:t>
            </a:r>
            <a:r>
              <a:rPr sz="24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54B3C"/>
                </a:solidFill>
                <a:latin typeface="Arial"/>
                <a:cs typeface="Arial"/>
              </a:rPr>
              <a:t>лепестками</a:t>
            </a:r>
            <a:r>
              <a:rPr sz="24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служит </a:t>
            </a:r>
            <a:r>
              <a:rPr sz="2400" spc="-25" dirty="0">
                <a:solidFill>
                  <a:srgbClr val="554B3C"/>
                </a:solidFill>
                <a:latin typeface="Arial"/>
                <a:cs typeface="Arial"/>
              </a:rPr>
              <a:t>круговой</a:t>
            </a:r>
            <a:r>
              <a:rPr sz="2400" spc="-1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54B3C"/>
                </a:solidFill>
                <a:latin typeface="Arial"/>
                <a:cs typeface="Arial"/>
              </a:rPr>
              <a:t>узор</a:t>
            </a:r>
            <a:r>
              <a:rPr sz="24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4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54B3C"/>
                </a:solidFill>
                <a:latin typeface="Arial"/>
                <a:cs typeface="Arial"/>
              </a:rPr>
              <a:t>исходящий</a:t>
            </a:r>
            <a:r>
              <a:rPr sz="24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54B3C"/>
                </a:solidFill>
                <a:latin typeface="Arial"/>
                <a:cs typeface="Arial"/>
              </a:rPr>
              <a:t>из </a:t>
            </a: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центра</a:t>
            </a:r>
            <a:r>
              <a:rPr sz="2400" spc="-16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54B3C"/>
                </a:solidFill>
                <a:latin typeface="Arial"/>
                <a:cs typeface="Arial"/>
              </a:rPr>
              <a:t>окна</a:t>
            </a:r>
            <a:r>
              <a:rPr sz="240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2400" spc="-9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54B3C"/>
                </a:solidFill>
                <a:latin typeface="Arial"/>
                <a:cs typeface="Arial"/>
              </a:rPr>
              <a:t>Конечно</a:t>
            </a:r>
            <a:r>
              <a:rPr sz="2400" spc="-1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стекло</a:t>
            </a:r>
            <a:endParaRPr sz="2400">
              <a:latin typeface="Arial"/>
              <a:cs typeface="Arial"/>
            </a:endParaRPr>
          </a:p>
          <a:p>
            <a:pPr marL="46990" marR="818515">
              <a:lnSpc>
                <a:spcPts val="2590"/>
              </a:lnSpc>
              <a:spcBef>
                <a:spcPts val="5"/>
              </a:spcBef>
            </a:pPr>
            <a:r>
              <a:rPr sz="2400" spc="-45" dirty="0">
                <a:solidFill>
                  <a:srgbClr val="554B3C"/>
                </a:solidFill>
                <a:latin typeface="Calibri"/>
                <a:cs typeface="Calibri"/>
              </a:rPr>
              <a:t>«</a:t>
            </a:r>
            <a:r>
              <a:rPr sz="2400" spc="-45" dirty="0">
                <a:solidFill>
                  <a:srgbClr val="554B3C"/>
                </a:solidFill>
                <a:latin typeface="Arial"/>
                <a:cs typeface="Arial"/>
              </a:rPr>
              <a:t>розы</a:t>
            </a:r>
            <a:r>
              <a:rPr sz="2400" spc="-45" dirty="0">
                <a:solidFill>
                  <a:srgbClr val="554B3C"/>
                </a:solidFill>
                <a:latin typeface="Calibri"/>
                <a:cs typeface="Calibri"/>
              </a:rPr>
              <a:t>»</a:t>
            </a:r>
            <a:r>
              <a:rPr sz="2400" spc="-5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554B3C"/>
                </a:solidFill>
                <a:latin typeface="Arial"/>
                <a:cs typeface="Arial"/>
              </a:rPr>
              <a:t>являет</a:t>
            </a:r>
            <a:r>
              <a:rPr sz="2400" spc="-15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собой </a:t>
            </a:r>
            <a:r>
              <a:rPr sz="2400" spc="-20" dirty="0">
                <a:solidFill>
                  <a:srgbClr val="554B3C"/>
                </a:solidFill>
                <a:latin typeface="Arial"/>
                <a:cs typeface="Arial"/>
              </a:rPr>
              <a:t>бесподобное</a:t>
            </a:r>
            <a:r>
              <a:rPr sz="2400" spc="-6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54B3C"/>
                </a:solidFill>
                <a:latin typeface="Arial"/>
                <a:cs typeface="Arial"/>
              </a:rPr>
              <a:t>сочетание </a:t>
            </a:r>
            <a:r>
              <a:rPr sz="2400" dirty="0">
                <a:solidFill>
                  <a:srgbClr val="554B3C"/>
                </a:solidFill>
                <a:latin typeface="Arial"/>
                <a:cs typeface="Arial"/>
              </a:rPr>
              <a:t>сверкающих</a:t>
            </a:r>
            <a:r>
              <a:rPr sz="2400" spc="-1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54B3C"/>
                </a:solidFill>
                <a:latin typeface="Arial"/>
                <a:cs typeface="Arial"/>
              </a:rPr>
              <a:t>красок</a:t>
            </a:r>
            <a:r>
              <a:rPr sz="24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2404" y="609854"/>
            <a:ext cx="5078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</a:rPr>
              <a:t>ОФОРМЛЕНИЕ</a:t>
            </a:r>
            <a:r>
              <a:rPr sz="3200" spc="-165" dirty="0">
                <a:solidFill>
                  <a:srgbClr val="FFFFFF"/>
                </a:solidFill>
              </a:rPr>
              <a:t> </a:t>
            </a:r>
            <a:r>
              <a:rPr sz="3200" spc="-25" dirty="0">
                <a:solidFill>
                  <a:srgbClr val="FFFFFF"/>
                </a:solidFill>
              </a:rPr>
              <a:t>СОБОРОВ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4932363" y="1196975"/>
            <a:ext cx="3835400" cy="5527675"/>
            <a:chOff x="4932363" y="1196975"/>
            <a:chExt cx="3835400" cy="5527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2363" y="3860800"/>
              <a:ext cx="3816350" cy="28638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1775" y="1196975"/>
              <a:ext cx="3455988" cy="28638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0812"/>
            <a:ext cx="8831580" cy="6556375"/>
            <a:chOff x="152400" y="150812"/>
            <a:chExt cx="8831580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825" y="333375"/>
              <a:ext cx="3459162" cy="43862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6062" y="328612"/>
              <a:ext cx="3469004" cy="4396105"/>
            </a:xfrm>
            <a:custGeom>
              <a:avLst/>
              <a:gdLst/>
              <a:ahLst/>
              <a:cxnLst/>
              <a:rect l="l" t="t" r="r" b="b"/>
              <a:pathLst>
                <a:path w="3469004" h="4396105">
                  <a:moveTo>
                    <a:pt x="0" y="0"/>
                  </a:moveTo>
                  <a:lnTo>
                    <a:pt x="3468687" y="0"/>
                  </a:lnTo>
                  <a:lnTo>
                    <a:pt x="3468687" y="4395787"/>
                  </a:lnTo>
                  <a:lnTo>
                    <a:pt x="0" y="439578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54B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638" y="1412875"/>
              <a:ext cx="4527550" cy="52847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06875" y="1408112"/>
              <a:ext cx="4537075" cy="5294630"/>
            </a:xfrm>
            <a:custGeom>
              <a:avLst/>
              <a:gdLst/>
              <a:ahLst/>
              <a:cxnLst/>
              <a:rect l="l" t="t" r="r" b="b"/>
              <a:pathLst>
                <a:path w="4537075" h="5294630">
                  <a:moveTo>
                    <a:pt x="0" y="0"/>
                  </a:moveTo>
                  <a:lnTo>
                    <a:pt x="4537075" y="0"/>
                  </a:lnTo>
                  <a:lnTo>
                    <a:pt x="4537075" y="5294313"/>
                  </a:lnTo>
                  <a:lnTo>
                    <a:pt x="0" y="529431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54B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750" y="5229225"/>
              <a:ext cx="3238500" cy="1008380"/>
            </a:xfrm>
            <a:custGeom>
              <a:avLst/>
              <a:gdLst/>
              <a:ahLst/>
              <a:cxnLst/>
              <a:rect l="l" t="t" r="r" b="b"/>
              <a:pathLst>
                <a:path w="3238500" h="1008379">
                  <a:moveTo>
                    <a:pt x="2428874" y="1008062"/>
                  </a:moveTo>
                  <a:lnTo>
                    <a:pt x="809625" y="1008062"/>
                  </a:lnTo>
                  <a:lnTo>
                    <a:pt x="0" y="504031"/>
                  </a:lnTo>
                  <a:lnTo>
                    <a:pt x="809625" y="0"/>
                  </a:lnTo>
                  <a:lnTo>
                    <a:pt x="2428874" y="0"/>
                  </a:lnTo>
                  <a:lnTo>
                    <a:pt x="3238499" y="504031"/>
                  </a:lnTo>
                  <a:lnTo>
                    <a:pt x="2428874" y="1008062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750" y="5229225"/>
              <a:ext cx="3238500" cy="1008380"/>
            </a:xfrm>
            <a:custGeom>
              <a:avLst/>
              <a:gdLst/>
              <a:ahLst/>
              <a:cxnLst/>
              <a:rect l="l" t="t" r="r" b="b"/>
              <a:pathLst>
                <a:path w="3238500" h="1008379">
                  <a:moveTo>
                    <a:pt x="0" y="504031"/>
                  </a:moveTo>
                  <a:lnTo>
                    <a:pt x="809625" y="0"/>
                  </a:lnTo>
                  <a:lnTo>
                    <a:pt x="2428874" y="0"/>
                  </a:lnTo>
                  <a:lnTo>
                    <a:pt x="3238499" y="504031"/>
                  </a:lnTo>
                  <a:lnTo>
                    <a:pt x="2428874" y="1008062"/>
                  </a:lnTo>
                  <a:lnTo>
                    <a:pt x="809625" y="1008062"/>
                  </a:lnTo>
                  <a:lnTo>
                    <a:pt x="0" y="50403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67646" y="5216620"/>
            <a:ext cx="198183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1680" marR="5080" indent="-729615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ECEDD1"/>
                </a:solidFill>
                <a:latin typeface="Tahoma"/>
                <a:cs typeface="Tahoma"/>
              </a:rPr>
              <a:t>Скульпту </a:t>
            </a:r>
            <a:r>
              <a:rPr sz="3200" b="1" spc="-25" dirty="0">
                <a:solidFill>
                  <a:srgbClr val="ECEDD1"/>
                </a:solidFill>
                <a:latin typeface="Tahoma"/>
                <a:cs typeface="Tahoma"/>
              </a:rPr>
              <a:t>ра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38675" y="255587"/>
            <a:ext cx="3394075" cy="923925"/>
            <a:chOff x="4638675" y="255587"/>
            <a:chExt cx="3394075" cy="923925"/>
          </a:xfrm>
        </p:grpSpPr>
        <p:sp>
          <p:nvSpPr>
            <p:cNvPr id="11" name="object 11"/>
            <p:cNvSpPr/>
            <p:nvPr/>
          </p:nvSpPr>
          <p:spPr>
            <a:xfrm>
              <a:off x="4643437" y="260350"/>
              <a:ext cx="3384550" cy="914400"/>
            </a:xfrm>
            <a:custGeom>
              <a:avLst/>
              <a:gdLst/>
              <a:ahLst/>
              <a:cxnLst/>
              <a:rect l="l" t="t" r="r" b="b"/>
              <a:pathLst>
                <a:path w="3384550" h="914400">
                  <a:moveTo>
                    <a:pt x="2538409" y="914399"/>
                  </a:moveTo>
                  <a:lnTo>
                    <a:pt x="846139" y="914399"/>
                  </a:lnTo>
                  <a:lnTo>
                    <a:pt x="0" y="457199"/>
                  </a:lnTo>
                  <a:lnTo>
                    <a:pt x="846139" y="0"/>
                  </a:lnTo>
                  <a:lnTo>
                    <a:pt x="2538409" y="0"/>
                  </a:lnTo>
                  <a:lnTo>
                    <a:pt x="3384550" y="457199"/>
                  </a:lnTo>
                  <a:lnTo>
                    <a:pt x="2538409" y="9143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3437" y="260350"/>
              <a:ext cx="3384550" cy="914400"/>
            </a:xfrm>
            <a:custGeom>
              <a:avLst/>
              <a:gdLst/>
              <a:ahLst/>
              <a:cxnLst/>
              <a:rect l="l" t="t" r="r" b="b"/>
              <a:pathLst>
                <a:path w="3384550" h="914400">
                  <a:moveTo>
                    <a:pt x="0" y="457199"/>
                  </a:moveTo>
                  <a:lnTo>
                    <a:pt x="846139" y="0"/>
                  </a:lnTo>
                  <a:lnTo>
                    <a:pt x="2538409" y="0"/>
                  </a:lnTo>
                  <a:lnTo>
                    <a:pt x="3384550" y="457199"/>
                  </a:lnTo>
                  <a:lnTo>
                    <a:pt x="2538409" y="914399"/>
                  </a:lnTo>
                  <a:lnTo>
                    <a:pt x="846139" y="914399"/>
                  </a:lnTo>
                  <a:lnTo>
                    <a:pt x="0" y="4571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01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Витраж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55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441959">
              <a:lnSpc>
                <a:spcPct val="100000"/>
              </a:lnSpc>
              <a:spcBef>
                <a:spcPts val="2120"/>
              </a:spcBef>
            </a:pPr>
            <a:r>
              <a:rPr sz="255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Готика</a:t>
            </a:r>
            <a:r>
              <a:rPr sz="255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-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595" y="1563776"/>
            <a:ext cx="8472805" cy="40157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5080" indent="12700" algn="just">
              <a:lnSpc>
                <a:spcPct val="80000"/>
              </a:lnSpc>
              <a:spcBef>
                <a:spcPts val="625"/>
              </a:spcBef>
            </a:pP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художественный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стиль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4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возникший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середине</a:t>
            </a:r>
            <a:r>
              <a:rPr sz="2200" spc="-1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195" dirty="0">
                <a:solidFill>
                  <a:srgbClr val="554B3C"/>
                </a:solidFill>
                <a:latin typeface="Calibri"/>
                <a:cs typeface="Calibri"/>
              </a:rPr>
              <a:t>XII</a:t>
            </a:r>
            <a:r>
              <a:rPr sz="2200" spc="-4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2200" spc="-3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54B3C"/>
                </a:solidFill>
                <a:latin typeface="Arial"/>
                <a:cs typeface="Arial"/>
              </a:rPr>
              <a:t>во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Франции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200" spc="-13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распространившийся</a:t>
            </a:r>
            <a:r>
              <a:rPr sz="22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3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Западной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Центральной</a:t>
            </a:r>
            <a:r>
              <a:rPr sz="22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554B3C"/>
                </a:solidFill>
                <a:latin typeface="Arial"/>
                <a:cs typeface="Arial"/>
              </a:rPr>
              <a:t>и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частично</a:t>
            </a:r>
            <a:r>
              <a:rPr sz="22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Восточной</a:t>
            </a:r>
            <a:r>
              <a:rPr sz="22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Европе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R="1654810" indent="12700" algn="just">
              <a:lnSpc>
                <a:spcPts val="2110"/>
              </a:lnSpc>
              <a:spcBef>
                <a:spcPts val="425"/>
              </a:spcBef>
            </a:pP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Слово</a:t>
            </a:r>
            <a:r>
              <a:rPr sz="22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554B3C"/>
                </a:solidFill>
                <a:latin typeface="Calibri"/>
                <a:cs typeface="Calibri"/>
              </a:rPr>
              <a:t>«</a:t>
            </a:r>
            <a:r>
              <a:rPr sz="2200" spc="-30" dirty="0">
                <a:solidFill>
                  <a:srgbClr val="554B3C"/>
                </a:solidFill>
                <a:latin typeface="Arial"/>
                <a:cs typeface="Arial"/>
              </a:rPr>
              <a:t>готический</a:t>
            </a:r>
            <a:r>
              <a:rPr sz="2200" spc="-30" dirty="0">
                <a:solidFill>
                  <a:srgbClr val="554B3C"/>
                </a:solidFill>
                <a:latin typeface="Calibri"/>
                <a:cs typeface="Calibri"/>
              </a:rPr>
              <a:t>»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происходит</a:t>
            </a:r>
            <a:r>
              <a:rPr sz="22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554B3C"/>
                </a:solidFill>
                <a:latin typeface="Arial"/>
                <a:cs typeface="Arial"/>
              </a:rPr>
              <a:t>от</a:t>
            </a:r>
            <a:r>
              <a:rPr sz="22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итальянского </a:t>
            </a:r>
            <a:r>
              <a:rPr sz="2200" spc="155" dirty="0">
                <a:solidFill>
                  <a:srgbClr val="554B3C"/>
                </a:solidFill>
                <a:latin typeface="Calibri"/>
                <a:cs typeface="Calibri"/>
              </a:rPr>
              <a:t>gotico</a:t>
            </a:r>
            <a:r>
              <a:rPr sz="2200" spc="-4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—</a:t>
            </a:r>
            <a:r>
              <a:rPr sz="2200" spc="-4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непривычный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4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варварский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—</a:t>
            </a:r>
            <a:r>
              <a:rPr sz="2200" spc="-3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120" dirty="0">
                <a:solidFill>
                  <a:srgbClr val="554B3C"/>
                </a:solidFill>
                <a:latin typeface="Calibri"/>
                <a:cs typeface="Calibri"/>
              </a:rPr>
              <a:t>(Goten</a:t>
            </a:r>
            <a:r>
              <a:rPr sz="2200" spc="-3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554B3C"/>
                </a:solidFill>
                <a:latin typeface="Calibri"/>
                <a:cs typeface="Calibri"/>
              </a:rPr>
              <a:t>—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варвары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;</a:t>
            </a:r>
            <a:r>
              <a:rPr sz="22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к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историческим</a:t>
            </a:r>
            <a:r>
              <a:rPr sz="2200" spc="-13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554B3C"/>
                </a:solidFill>
                <a:latin typeface="Arial"/>
                <a:cs typeface="Arial"/>
              </a:rPr>
              <a:t>готам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54B3C"/>
                </a:solidFill>
                <a:latin typeface="Arial"/>
                <a:cs typeface="Arial"/>
              </a:rPr>
              <a:t>этот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стиль</a:t>
            </a:r>
            <a:endParaRPr sz="2200" dirty="0">
              <a:latin typeface="Arial"/>
              <a:cs typeface="Arial"/>
            </a:endParaRPr>
          </a:p>
          <a:p>
            <a:pPr marR="118745" indent="12700" algn="just">
              <a:lnSpc>
                <a:spcPct val="80000"/>
              </a:lnSpc>
              <a:spcBef>
                <a:spcPts val="25"/>
              </a:spcBef>
            </a:pP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отношения</a:t>
            </a:r>
            <a:r>
              <a:rPr sz="2200" spc="-1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не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имеет</a:t>
            </a:r>
            <a:r>
              <a:rPr sz="2200" spc="-20" dirty="0">
                <a:solidFill>
                  <a:srgbClr val="554B3C"/>
                </a:solidFill>
                <a:latin typeface="Calibri"/>
                <a:cs typeface="Calibri"/>
              </a:rPr>
              <a:t>),</a:t>
            </a:r>
            <a:r>
              <a:rPr sz="2200" spc="-3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200" spc="-1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сначала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использовалось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качестве бранного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R="854075" indent="12700" algn="just">
              <a:lnSpc>
                <a:spcPct val="80000"/>
              </a:lnSpc>
              <a:spcBef>
                <a:spcPts val="439"/>
              </a:spcBef>
            </a:pPr>
            <a:r>
              <a:rPr sz="2200" spc="-25" dirty="0">
                <a:solidFill>
                  <a:srgbClr val="554B3C"/>
                </a:solidFill>
                <a:latin typeface="Arial"/>
                <a:cs typeface="Arial"/>
              </a:rPr>
              <a:t>Готическое</a:t>
            </a:r>
            <a:r>
              <a:rPr sz="22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искусство</a:t>
            </a:r>
            <a:r>
              <a:rPr sz="22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было</a:t>
            </a:r>
            <a:r>
              <a:rPr sz="22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554B3C"/>
                </a:solidFill>
                <a:latin typeface="Arial"/>
                <a:cs typeface="Arial"/>
              </a:rPr>
              <a:t>культовым</a:t>
            </a:r>
            <a:r>
              <a:rPr sz="22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по</a:t>
            </a:r>
            <a:r>
              <a:rPr sz="22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назначению</a:t>
            </a:r>
            <a:r>
              <a:rPr sz="22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554B3C"/>
                </a:solidFill>
                <a:latin typeface="Arial"/>
                <a:cs typeface="Arial"/>
              </a:rPr>
              <a:t>и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религиозным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по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тематике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2200" spc="-1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Оно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обращалось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к</a:t>
            </a:r>
            <a:r>
              <a:rPr sz="2200" spc="-13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высшим божественным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силам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5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вечности</a:t>
            </a:r>
            <a:r>
              <a:rPr sz="2200" spc="-2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4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христианскому мировоззрению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R="988060" indent="12700" algn="just">
              <a:lnSpc>
                <a:spcPct val="80000"/>
              </a:lnSpc>
              <a:spcBef>
                <a:spcPts val="439"/>
              </a:spcBef>
            </a:pPr>
            <a:r>
              <a:rPr sz="2200" spc="-25" dirty="0">
                <a:solidFill>
                  <a:srgbClr val="554B3C"/>
                </a:solidFill>
                <a:latin typeface="Arial"/>
                <a:cs typeface="Arial"/>
              </a:rPr>
              <a:t>Готический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стиль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основном</a:t>
            </a:r>
            <a:r>
              <a:rPr sz="22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проявился</a:t>
            </a:r>
            <a:r>
              <a:rPr sz="22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архитектуре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храмов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9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соборов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9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церквей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9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монастырей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2400"/>
            <a:ext cx="8961755" cy="6635750"/>
            <a:chOff x="152400" y="152400"/>
            <a:chExt cx="8961755" cy="6635750"/>
          </a:xfrm>
        </p:grpSpPr>
        <p:sp>
          <p:nvSpPr>
            <p:cNvPr id="3" name="object 3"/>
            <p:cNvSpPr/>
            <p:nvPr/>
          </p:nvSpPr>
          <p:spPr>
            <a:xfrm>
              <a:off x="152400" y="152400"/>
              <a:ext cx="8813800" cy="1346200"/>
            </a:xfrm>
            <a:custGeom>
              <a:avLst/>
              <a:gdLst/>
              <a:ahLst/>
              <a:cxnLst/>
              <a:rect l="l" t="t" r="r" b="b"/>
              <a:pathLst>
                <a:path w="8813800" h="1346200">
                  <a:moveTo>
                    <a:pt x="8813799" y="1346199"/>
                  </a:moveTo>
                  <a:lnTo>
                    <a:pt x="0" y="1346199"/>
                  </a:lnTo>
                  <a:lnTo>
                    <a:pt x="0" y="0"/>
                  </a:lnTo>
                  <a:lnTo>
                    <a:pt x="8813799" y="0"/>
                  </a:lnTo>
                  <a:lnTo>
                    <a:pt x="8813799" y="13461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9275" y="1292225"/>
              <a:ext cx="3484563" cy="25526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2500" y="3579813"/>
              <a:ext cx="4602163" cy="32083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2404" y="609854"/>
            <a:ext cx="5078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</a:rPr>
              <a:t>ОФОРМЛЕНИЕ</a:t>
            </a:r>
            <a:r>
              <a:rPr sz="3200" spc="-165" dirty="0">
                <a:solidFill>
                  <a:srgbClr val="FFFFFF"/>
                </a:solidFill>
              </a:rPr>
              <a:t> </a:t>
            </a:r>
            <a:r>
              <a:rPr sz="3200" spc="-25" dirty="0">
                <a:solidFill>
                  <a:srgbClr val="FFFFFF"/>
                </a:solidFill>
              </a:rPr>
              <a:t>СОБОРОВ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92387" y="1572578"/>
            <a:ext cx="3421379" cy="500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marR="782320" indent="-255270" algn="just">
              <a:lnSpc>
                <a:spcPct val="100000"/>
              </a:lnSpc>
              <a:spcBef>
                <a:spcPts val="100"/>
              </a:spcBef>
              <a:buClr>
                <a:srgbClr val="93A299"/>
              </a:buClr>
              <a:buFont typeface="Cambria"/>
              <a:buChar char="◼"/>
              <a:tabLst>
                <a:tab pos="267970" algn="l"/>
              </a:tabLst>
            </a:pP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Повсюду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000" spc="-8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54B3C"/>
                </a:solidFill>
                <a:latin typeface="Arial"/>
                <a:cs typeface="Arial"/>
              </a:rPr>
              <a:t>где</a:t>
            </a:r>
            <a:r>
              <a:rPr sz="20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только возможно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000" spc="-8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вводится скульптура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7335" marR="5080" indent="-255270">
              <a:lnSpc>
                <a:spcPct val="100000"/>
              </a:lnSpc>
              <a:spcBef>
                <a:spcPts val="400"/>
              </a:spcBef>
              <a:buClr>
                <a:srgbClr val="93A299"/>
              </a:buClr>
              <a:buFont typeface="Cambria"/>
              <a:buChar char="◼"/>
              <a:tabLst>
                <a:tab pos="267970" algn="l"/>
              </a:tabLst>
            </a:pP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Характерно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что</a:t>
            </a:r>
            <a:r>
              <a:rPr sz="20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54B3C"/>
                </a:solidFill>
                <a:latin typeface="Arial"/>
                <a:cs typeface="Arial"/>
              </a:rPr>
              <a:t>в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скульптурные</a:t>
            </a:r>
            <a:r>
              <a:rPr sz="20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ансамбли </a:t>
            </a:r>
            <a:r>
              <a:rPr sz="2000" spc="-20" dirty="0">
                <a:solidFill>
                  <a:srgbClr val="554B3C"/>
                </a:solidFill>
                <a:latin typeface="Arial"/>
                <a:cs typeface="Arial"/>
              </a:rPr>
              <a:t>включаются</a:t>
            </a:r>
            <a:r>
              <a:rPr sz="2000" spc="-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фигуры фантастических</a:t>
            </a:r>
            <a:r>
              <a:rPr sz="20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54B3C"/>
                </a:solidFill>
                <a:latin typeface="Arial"/>
                <a:cs typeface="Arial"/>
              </a:rPr>
              <a:t>чудовищ</a:t>
            </a:r>
            <a:r>
              <a:rPr sz="20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554B3C"/>
                </a:solidFill>
                <a:latin typeface="Calibri"/>
                <a:cs typeface="Calibri"/>
              </a:rPr>
              <a:t>- </a:t>
            </a:r>
            <a:r>
              <a:rPr sz="2000" spc="-10" dirty="0">
                <a:solidFill>
                  <a:srgbClr val="554B3C"/>
                </a:solidFill>
                <a:latin typeface="Arial"/>
                <a:cs typeface="Arial"/>
              </a:rPr>
              <a:t>химер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7335" marR="8890" indent="-255270">
              <a:lnSpc>
                <a:spcPct val="100000"/>
              </a:lnSpc>
              <a:spcBef>
                <a:spcPts val="400"/>
              </a:spcBef>
              <a:buClr>
                <a:srgbClr val="93A299"/>
              </a:buClr>
              <a:buFont typeface="Cambria"/>
              <a:buChar char="◼"/>
              <a:tabLst>
                <a:tab pos="321310" algn="l"/>
                <a:tab pos="321945" algn="l"/>
              </a:tabLst>
            </a:pPr>
            <a:r>
              <a:rPr dirty="0"/>
              <a:t>	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Эти</a:t>
            </a:r>
            <a:r>
              <a:rPr sz="2000" b="1" spc="-13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чудовища</a:t>
            </a:r>
            <a:r>
              <a:rPr sz="2000" b="1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554B3C"/>
                </a:solidFill>
                <a:latin typeface="Arial"/>
                <a:cs typeface="Arial"/>
              </a:rPr>
              <a:t>были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данью</a:t>
            </a:r>
            <a:r>
              <a:rPr sz="2000" b="1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церковникам</a:t>
            </a:r>
            <a:r>
              <a:rPr sz="2000" spc="-1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2000" b="1" spc="-25" dirty="0">
                <a:solidFill>
                  <a:srgbClr val="554B3C"/>
                </a:solidFill>
                <a:latin typeface="Arial"/>
                <a:cs typeface="Arial"/>
              </a:rPr>
              <a:t>которые</a:t>
            </a:r>
            <a:r>
              <a:rPr sz="2000" b="1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яростно сопротивлялись </a:t>
            </a:r>
            <a:r>
              <a:rPr sz="2000" b="1" spc="-20" dirty="0">
                <a:solidFill>
                  <a:srgbClr val="554B3C"/>
                </a:solidFill>
                <a:latin typeface="Arial"/>
                <a:cs typeface="Arial"/>
              </a:rPr>
              <a:t>возникновению</a:t>
            </a:r>
            <a:r>
              <a:rPr sz="2000" b="1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4B3C"/>
                </a:solidFill>
                <a:latin typeface="Arial"/>
                <a:cs typeface="Arial"/>
              </a:rPr>
              <a:t>наук</a:t>
            </a:r>
            <a:r>
              <a:rPr sz="2000" b="1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554B3C"/>
                </a:solidFill>
                <a:latin typeface="Arial"/>
                <a:cs typeface="Arial"/>
              </a:rPr>
              <a:t>в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поздний</a:t>
            </a:r>
            <a:r>
              <a:rPr sz="2000" b="1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период средневековья</a:t>
            </a:r>
            <a:r>
              <a:rPr sz="2000" b="1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125" dirty="0">
                <a:solidFill>
                  <a:srgbClr val="554B3C"/>
                </a:solidFill>
                <a:latin typeface="Calibri"/>
                <a:cs typeface="Calibri"/>
              </a:rPr>
              <a:t>(XIII</a:t>
            </a:r>
            <a:r>
              <a:rPr sz="2000" b="1" spc="-3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000" b="1" spc="145" dirty="0">
                <a:solidFill>
                  <a:srgbClr val="554B3C"/>
                </a:solidFill>
                <a:latin typeface="Calibri"/>
                <a:cs typeface="Calibri"/>
              </a:rPr>
              <a:t>-</a:t>
            </a:r>
            <a:r>
              <a:rPr sz="2000" b="1" spc="-3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000" b="1" spc="215" dirty="0">
                <a:solidFill>
                  <a:srgbClr val="554B3C"/>
                </a:solidFill>
                <a:latin typeface="Calibri"/>
                <a:cs typeface="Calibri"/>
              </a:rPr>
              <a:t>XIV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вв</a:t>
            </a:r>
            <a:r>
              <a:rPr sz="2000" b="1" spc="-10" dirty="0">
                <a:solidFill>
                  <a:srgbClr val="554B3C"/>
                </a:solidFill>
                <a:latin typeface="Calibri"/>
                <a:cs typeface="Calibri"/>
              </a:rPr>
              <a:t>.).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0812"/>
            <a:ext cx="8831580" cy="6556375"/>
          </a:xfrm>
          <a:custGeom>
            <a:avLst/>
            <a:gdLst/>
            <a:ahLst/>
            <a:cxnLst/>
            <a:rect l="l" t="t" r="r" b="b"/>
            <a:pathLst>
              <a:path w="8831580" h="6556375">
                <a:moveTo>
                  <a:pt x="8831263" y="6556375"/>
                </a:moveTo>
                <a:lnTo>
                  <a:pt x="0" y="6556375"/>
                </a:lnTo>
                <a:lnTo>
                  <a:pt x="0" y="0"/>
                </a:lnTo>
                <a:lnTo>
                  <a:pt x="8831263" y="0"/>
                </a:lnTo>
                <a:lnTo>
                  <a:pt x="8831263" y="6556375"/>
                </a:lnTo>
                <a:close/>
              </a:path>
            </a:pathLst>
          </a:custGeom>
          <a:solidFill>
            <a:srgbClr val="ECE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969" y="16256"/>
            <a:ext cx="5283835" cy="587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426084" indent="-252729">
              <a:lnSpc>
                <a:spcPct val="100000"/>
              </a:lnSpc>
              <a:spcBef>
                <a:spcPts val="100"/>
              </a:spcBef>
              <a:buClr>
                <a:srgbClr val="93A299"/>
              </a:buClr>
              <a:buFont typeface="Cambria"/>
              <a:buChar char="◼"/>
              <a:tabLst>
                <a:tab pos="313055" algn="l"/>
                <a:tab pos="313690" algn="l"/>
              </a:tabLst>
            </a:pPr>
            <a:r>
              <a:rPr dirty="0"/>
              <a:t>	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Скульптура</a:t>
            </a:r>
            <a:r>
              <a:rPr sz="1800" u="heavy" spc="-8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и</a:t>
            </a:r>
            <a:r>
              <a:rPr sz="1800" u="heavy" spc="-8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орнамент</a:t>
            </a:r>
            <a:r>
              <a:rPr sz="1800" u="heavy" spc="-8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отрываются</a:t>
            </a:r>
            <a:r>
              <a:rPr sz="1800" u="heavy" spc="-8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5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от</a:t>
            </a:r>
            <a:r>
              <a:rPr sz="1800" spc="-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плоскости</a:t>
            </a:r>
            <a:r>
              <a:rPr sz="1800" u="heavy" spc="-12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стены</a:t>
            </a:r>
            <a:r>
              <a:rPr sz="1800" u="heavy" spc="-114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и</a:t>
            </a:r>
            <a:r>
              <a:rPr sz="1800" u="heavy" spc="-1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становятся</a:t>
            </a:r>
            <a:r>
              <a:rPr sz="1800" u="heavy" spc="-114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все</a:t>
            </a:r>
            <a:r>
              <a:rPr sz="1800" u="heavy" spc="-1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более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Arial"/>
                <a:cs typeface="Arial"/>
              </a:rPr>
              <a:t>натуралистичными</a:t>
            </a:r>
            <a:r>
              <a:rPr sz="1800" u="heavy" spc="-10" dirty="0">
                <a:solidFill>
                  <a:srgbClr val="554B3C"/>
                </a:solidFill>
                <a:uFill>
                  <a:solidFill>
                    <a:srgbClr val="554B3C"/>
                  </a:solidFill>
                </a:uFill>
                <a:latin typeface="Calibri"/>
                <a:cs typeface="Calibri"/>
              </a:rPr>
              <a:t>.</a:t>
            </a:r>
            <a:r>
              <a:rPr sz="1800" spc="-3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большинстве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статуй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появляется</a:t>
            </a:r>
            <a:r>
              <a:rPr sz="18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особенный</a:t>
            </a:r>
            <a:r>
              <a:rPr sz="18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изгиб</a:t>
            </a:r>
            <a:r>
              <a:rPr sz="18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очень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мягкая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пластичная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линия</a:t>
            </a:r>
            <a:r>
              <a:rPr sz="18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получившая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название</a:t>
            </a:r>
            <a:endParaRPr sz="1800">
              <a:latin typeface="Arial"/>
              <a:cs typeface="Arial"/>
            </a:endParaRPr>
          </a:p>
          <a:p>
            <a:pPr marL="264795" marR="67945">
              <a:lnSpc>
                <a:spcPct val="100000"/>
              </a:lnSpc>
            </a:pPr>
            <a:r>
              <a:rPr sz="1800" spc="-30" dirty="0">
                <a:solidFill>
                  <a:srgbClr val="554B3C"/>
                </a:solidFill>
                <a:latin typeface="Calibri"/>
                <a:cs typeface="Calibri"/>
              </a:rPr>
              <a:t>«</a:t>
            </a:r>
            <a:r>
              <a:rPr sz="1800" spc="-30" dirty="0">
                <a:solidFill>
                  <a:srgbClr val="554B3C"/>
                </a:solidFill>
                <a:latin typeface="Arial"/>
                <a:cs typeface="Arial"/>
              </a:rPr>
              <a:t>Готической</a:t>
            </a:r>
            <a:r>
              <a:rPr sz="18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4B3C"/>
                </a:solidFill>
                <a:latin typeface="Arial"/>
                <a:cs typeface="Arial"/>
              </a:rPr>
              <a:t>кривой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».</a:t>
            </a:r>
            <a:r>
              <a:rPr sz="1800" spc="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К</a:t>
            </a:r>
            <a:r>
              <a:rPr sz="18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раскрашенным</a:t>
            </a:r>
            <a:r>
              <a:rPr sz="18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статуям относились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1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как</a:t>
            </a:r>
            <a:r>
              <a:rPr sz="18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к</a:t>
            </a:r>
            <a:r>
              <a:rPr sz="18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живым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554B3C"/>
                </a:solidFill>
                <a:latin typeface="Calibri"/>
                <a:cs typeface="Calibri"/>
              </a:rPr>
              <a:t>: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фигурам</a:t>
            </a:r>
            <a:r>
              <a:rPr sz="18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святых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поклонялись</a:t>
            </a:r>
            <a:r>
              <a:rPr sz="18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а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изображения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адских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сил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54B3C"/>
                </a:solidFill>
                <a:latin typeface="Arial"/>
                <a:cs typeface="Arial"/>
              </a:rPr>
              <a:t>и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фантастических</a:t>
            </a:r>
            <a:r>
              <a:rPr sz="1800" spc="-7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чудовищ</a:t>
            </a:r>
            <a:r>
              <a:rPr sz="1800" spc="-5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наводили</a:t>
            </a:r>
            <a:r>
              <a:rPr sz="1800" spc="-6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ужас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4795" marR="5080" indent="-252729">
              <a:lnSpc>
                <a:spcPct val="100000"/>
              </a:lnSpc>
              <a:spcBef>
                <a:spcPts val="359"/>
              </a:spcBef>
              <a:buClr>
                <a:srgbClr val="93A299"/>
              </a:buClr>
              <a:buFont typeface="Cambria"/>
              <a:buChar char="◼"/>
              <a:tabLst>
                <a:tab pos="265430" algn="l"/>
              </a:tabLst>
            </a:pP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С</a:t>
            </a:r>
            <a:r>
              <a:rPr sz="18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готической</a:t>
            </a:r>
            <a:r>
              <a:rPr sz="18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скульптурой</a:t>
            </a:r>
            <a:r>
              <a:rPr sz="18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связано</a:t>
            </a:r>
            <a:r>
              <a:rPr sz="18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искусство деревянных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резных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алтарей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Они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открывались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состояли</a:t>
            </a:r>
            <a:r>
              <a:rPr sz="18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из</a:t>
            </a:r>
            <a:r>
              <a:rPr sz="18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нескольких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створок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украшенных скульптурой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ярко</a:t>
            </a:r>
            <a:r>
              <a:rPr sz="18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расписывались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54B3C"/>
                </a:solidFill>
                <a:latin typeface="Arial"/>
                <a:cs typeface="Arial"/>
              </a:rPr>
              <a:t>и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золотились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1800" spc="-3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Интерьеры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дополнялись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резной деревянной</a:t>
            </a:r>
            <a:r>
              <a:rPr sz="18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мебелью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4795" marR="14604" indent="-252729">
              <a:lnSpc>
                <a:spcPct val="100000"/>
              </a:lnSpc>
              <a:spcBef>
                <a:spcPts val="360"/>
              </a:spcBef>
              <a:buClr>
                <a:srgbClr val="93A299"/>
              </a:buClr>
              <a:buFont typeface="Cambria"/>
              <a:buChar char="◼"/>
              <a:tabLst>
                <a:tab pos="265430" algn="l"/>
              </a:tabLst>
            </a:pP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18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основе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готического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орнамента</a:t>
            </a:r>
            <a:r>
              <a:rPr sz="18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лежали простые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фигуры</a:t>
            </a:r>
            <a:r>
              <a:rPr sz="18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114" dirty="0">
                <a:solidFill>
                  <a:srgbClr val="554B3C"/>
                </a:solidFill>
                <a:latin typeface="Calibri"/>
                <a:cs typeface="Calibri"/>
              </a:rPr>
              <a:t>–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круг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2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треугольник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вычерчиваемые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с</a:t>
            </a:r>
            <a:r>
              <a:rPr sz="18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помощью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линейки</a:t>
            </a:r>
            <a:r>
              <a:rPr sz="18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18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циркуля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.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Орнамент</a:t>
            </a:r>
            <a:r>
              <a:rPr sz="18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построенный</a:t>
            </a:r>
            <a:r>
              <a:rPr sz="18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на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сочетании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этих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фигур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называется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масверк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(</a:t>
            </a:r>
            <a:r>
              <a:rPr sz="1800" spc="-25" dirty="0">
                <a:solidFill>
                  <a:srgbClr val="554B3C"/>
                </a:solidFill>
                <a:latin typeface="Arial"/>
                <a:cs typeface="Arial"/>
              </a:rPr>
              <a:t>от</a:t>
            </a:r>
            <a:r>
              <a:rPr sz="18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4B3C"/>
                </a:solidFill>
                <a:latin typeface="Arial"/>
                <a:cs typeface="Arial"/>
              </a:rPr>
              <a:t>нем</a:t>
            </a:r>
            <a:r>
              <a:rPr sz="180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18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54B3C"/>
                </a:solidFill>
                <a:latin typeface="Arial"/>
                <a:cs typeface="Arial"/>
              </a:rPr>
              <a:t>работа</a:t>
            </a:r>
            <a:r>
              <a:rPr sz="18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4B3C"/>
                </a:solidFill>
                <a:latin typeface="Arial"/>
                <a:cs typeface="Arial"/>
              </a:rPr>
              <a:t>по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нанесенным</a:t>
            </a:r>
            <a:r>
              <a:rPr sz="1800" spc="-6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4B3C"/>
                </a:solidFill>
                <a:latin typeface="Arial"/>
                <a:cs typeface="Arial"/>
              </a:rPr>
              <a:t>размерам</a:t>
            </a:r>
            <a:r>
              <a:rPr sz="1800" spc="-10" dirty="0">
                <a:solidFill>
                  <a:srgbClr val="554B3C"/>
                </a:solidFill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21375" y="0"/>
            <a:ext cx="3222625" cy="6858000"/>
            <a:chOff x="5921375" y="0"/>
            <a:chExt cx="322262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1375" y="3022600"/>
              <a:ext cx="3222624" cy="3835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1375" y="0"/>
              <a:ext cx="3222624" cy="3200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287" y="152400"/>
            <a:ext cx="9022080" cy="4732655"/>
            <a:chOff x="141287" y="152400"/>
            <a:chExt cx="9022080" cy="4732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5487" y="1268412"/>
              <a:ext cx="4608511" cy="34559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16437" y="1249362"/>
              <a:ext cx="4627880" cy="3494404"/>
            </a:xfrm>
            <a:custGeom>
              <a:avLst/>
              <a:gdLst/>
              <a:ahLst/>
              <a:cxnLst/>
              <a:rect l="l" t="t" r="r" b="b"/>
              <a:pathLst>
                <a:path w="4627880" h="3494404">
                  <a:moveTo>
                    <a:pt x="0" y="0"/>
                  </a:moveTo>
                  <a:lnTo>
                    <a:pt x="4627561" y="0"/>
                  </a:lnTo>
                </a:path>
                <a:path w="4627880" h="3494404">
                  <a:moveTo>
                    <a:pt x="4627561" y="3494086"/>
                  </a:moveTo>
                  <a:lnTo>
                    <a:pt x="0" y="3494086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387" y="1196975"/>
              <a:ext cx="4248149" cy="36496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0337" y="1177925"/>
              <a:ext cx="4286250" cy="3688079"/>
            </a:xfrm>
            <a:custGeom>
              <a:avLst/>
              <a:gdLst/>
              <a:ahLst/>
              <a:cxnLst/>
              <a:rect l="l" t="t" r="r" b="b"/>
              <a:pathLst>
                <a:path w="4286250" h="3688079">
                  <a:moveTo>
                    <a:pt x="0" y="0"/>
                  </a:moveTo>
                  <a:lnTo>
                    <a:pt x="4286249" y="0"/>
                  </a:lnTo>
                  <a:lnTo>
                    <a:pt x="4286249" y="3687762"/>
                  </a:lnTo>
                  <a:lnTo>
                    <a:pt x="0" y="368776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0113" y="5245480"/>
            <a:ext cx="704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Внешнюю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часть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собора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украшают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различные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Химеры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Гаргульи.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0"/>
            <a:ext cx="8208963" cy="54721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1200" y="5605844"/>
            <a:ext cx="5471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Крыша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собора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Парижской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Богоматери.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Отсюда </a:t>
            </a:r>
            <a:r>
              <a:rPr sz="1800" b="1" dirty="0">
                <a:latin typeface="Arial"/>
                <a:cs typeface="Arial"/>
              </a:rPr>
              <a:t>прекрасно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видно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другой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символ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Парижа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и </a:t>
            </a:r>
            <a:r>
              <a:rPr sz="1800" b="1" dirty="0">
                <a:latin typeface="Arial"/>
                <a:cs typeface="Arial"/>
              </a:rPr>
              <a:t>Франции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Эйфелеву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башню,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также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реку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Сена.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8813799" y="1346199"/>
                </a:moveTo>
                <a:lnTo>
                  <a:pt x="0" y="1346199"/>
                </a:lnTo>
                <a:lnTo>
                  <a:pt x="0" y="0"/>
                </a:lnTo>
                <a:lnTo>
                  <a:pt x="8813799" y="0"/>
                </a:lnTo>
                <a:lnTo>
                  <a:pt x="8813799" y="1346199"/>
                </a:lnTo>
                <a:close/>
              </a:path>
            </a:pathLst>
          </a:custGeom>
          <a:solidFill>
            <a:srgbClr val="55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7736" y="366014"/>
            <a:ext cx="2027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</a:rPr>
              <a:t>ФРАНЦИЯ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050" y="384175"/>
            <a:ext cx="2447924" cy="29765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413" y="3940175"/>
            <a:ext cx="2376486" cy="239236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034983" y="1868513"/>
            <a:ext cx="5880417" cy="150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30"/>
              </a:lnSpc>
              <a:spcBef>
                <a:spcPts val="100"/>
              </a:spcBef>
            </a:pPr>
            <a:r>
              <a:rPr spc="-10" dirty="0"/>
              <a:t>Наиболее</a:t>
            </a:r>
            <a:r>
              <a:rPr spc="-85" dirty="0"/>
              <a:t> </a:t>
            </a:r>
            <a:r>
              <a:rPr spc="-10" dirty="0"/>
              <a:t>известные</a:t>
            </a:r>
            <a:r>
              <a:rPr spc="-75" dirty="0"/>
              <a:t> </a:t>
            </a:r>
            <a:r>
              <a:rPr spc="-10" dirty="0"/>
              <a:t>готические</a:t>
            </a:r>
            <a:r>
              <a:rPr spc="-80" dirty="0"/>
              <a:t> </a:t>
            </a:r>
            <a:r>
              <a:rPr spc="-10" dirty="0"/>
              <a:t>соборы</a:t>
            </a:r>
            <a:r>
              <a:rPr spc="-80" dirty="0"/>
              <a:t> </a:t>
            </a:r>
            <a:r>
              <a:rPr spc="-10" dirty="0"/>
              <a:t>Франции</a:t>
            </a:r>
            <a:r>
              <a:rPr spc="-75" dirty="0"/>
              <a:t> </a:t>
            </a:r>
            <a:r>
              <a:rPr spc="100" dirty="0">
                <a:latin typeface="Calibri"/>
                <a:cs typeface="Calibri"/>
              </a:rPr>
              <a:t>–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/>
              <a:t>Сен</a:t>
            </a:r>
            <a:r>
              <a:rPr spc="-20" dirty="0">
                <a:latin typeface="Calibri"/>
                <a:cs typeface="Calibri"/>
              </a:rPr>
              <a:t>-</a:t>
            </a:r>
          </a:p>
          <a:p>
            <a:pPr marR="73660" algn="just">
              <a:lnSpc>
                <a:spcPct val="70000"/>
              </a:lnSpc>
              <a:spcBef>
                <a:spcPts val="285"/>
              </a:spcBef>
            </a:pPr>
            <a:r>
              <a:rPr dirty="0"/>
              <a:t>Дени</a:t>
            </a:r>
            <a:r>
              <a:rPr dirty="0">
                <a:latin typeface="Calibri"/>
                <a:cs typeface="Calibri"/>
              </a:rPr>
              <a:t>,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/>
              <a:t>Шартрский</a:t>
            </a:r>
            <a:r>
              <a:rPr spc="-10" dirty="0">
                <a:latin typeface="Calibri"/>
                <a:cs typeface="Calibri"/>
              </a:rPr>
              <a:t>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/>
              <a:t>Амьенский</a:t>
            </a:r>
            <a:r>
              <a:rPr spc="-10" dirty="0">
                <a:latin typeface="Calibri"/>
                <a:cs typeface="Calibri"/>
              </a:rPr>
              <a:t>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/>
              <a:t>Руанский</a:t>
            </a:r>
            <a:r>
              <a:rPr dirty="0">
                <a:latin typeface="Calibri"/>
                <a:cs typeface="Calibri"/>
              </a:rPr>
              <a:t>,</a:t>
            </a:r>
            <a:r>
              <a:rPr spc="300" dirty="0">
                <a:latin typeface="Calibri"/>
                <a:cs typeface="Calibri"/>
              </a:rPr>
              <a:t> </a:t>
            </a:r>
            <a:r>
              <a:rPr spc="-20" dirty="0"/>
              <a:t>Реймсский</a:t>
            </a:r>
            <a:r>
              <a:rPr spc="-110" dirty="0"/>
              <a:t> </a:t>
            </a:r>
            <a:r>
              <a:rPr spc="-25" dirty="0"/>
              <a:t>и</a:t>
            </a:r>
            <a:r>
              <a:rPr spc="-25" dirty="0">
                <a:latin typeface="Calibri"/>
                <a:cs typeface="Calibri"/>
              </a:rPr>
              <a:t>, </a:t>
            </a:r>
            <a:r>
              <a:rPr spc="-10" dirty="0"/>
              <a:t>конечно</a:t>
            </a:r>
            <a:r>
              <a:rPr spc="-10" dirty="0">
                <a:latin typeface="Calibri"/>
                <a:cs typeface="Calibri"/>
              </a:rPr>
              <a:t>,</a:t>
            </a:r>
            <a:r>
              <a:rPr spc="229" dirty="0">
                <a:latin typeface="Calibri"/>
                <a:cs typeface="Calibri"/>
              </a:rPr>
              <a:t> </a:t>
            </a:r>
            <a:r>
              <a:rPr dirty="0"/>
              <a:t>Нотр</a:t>
            </a:r>
            <a:r>
              <a:rPr dirty="0">
                <a:latin typeface="Calibri"/>
                <a:cs typeface="Calibri"/>
              </a:rPr>
              <a:t>-</a:t>
            </a:r>
            <a:r>
              <a:rPr dirty="0"/>
              <a:t>Дам</a:t>
            </a:r>
            <a:r>
              <a:rPr dirty="0">
                <a:latin typeface="Calibri"/>
                <a:cs typeface="Calibri"/>
              </a:rPr>
              <a:t>-</a:t>
            </a:r>
            <a:r>
              <a:rPr dirty="0"/>
              <a:t>де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/>
              <a:t>Пари</a:t>
            </a:r>
            <a:r>
              <a:rPr spc="-10" dirty="0">
                <a:latin typeface="Calibri"/>
                <a:cs typeface="Calibri"/>
              </a:rPr>
              <a:t>.</a:t>
            </a:r>
          </a:p>
          <a:p>
            <a:pPr marL="12700" algn="just">
              <a:lnSpc>
                <a:spcPts val="1375"/>
              </a:lnSpc>
            </a:pPr>
            <a:r>
              <a:rPr b="1" spc="-10" dirty="0">
                <a:latin typeface="Arial"/>
                <a:cs typeface="Arial"/>
              </a:rPr>
              <a:t>Церковь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монастыря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Сен</a:t>
            </a:r>
            <a:r>
              <a:rPr b="1" dirty="0">
                <a:latin typeface="Calibri"/>
                <a:cs typeface="Calibri"/>
              </a:rPr>
              <a:t>-</a:t>
            </a:r>
            <a:r>
              <a:rPr b="1" dirty="0">
                <a:latin typeface="Arial"/>
                <a:cs typeface="Arial"/>
              </a:rPr>
              <a:t>Дени</a:t>
            </a:r>
            <a:r>
              <a:rPr dirty="0">
                <a:latin typeface="Calibri"/>
                <a:cs typeface="Calibri"/>
              </a:rPr>
              <a:t>, </a:t>
            </a:r>
            <a:r>
              <a:rPr spc="-10" dirty="0"/>
              <a:t>созданная</a:t>
            </a:r>
            <a:r>
              <a:rPr spc="-75" dirty="0"/>
              <a:t> </a:t>
            </a:r>
            <a:r>
              <a:rPr dirty="0"/>
              <a:t>по</a:t>
            </a:r>
            <a:r>
              <a:rPr spc="-80" dirty="0"/>
              <a:t> </a:t>
            </a:r>
            <a:r>
              <a:rPr spc="-10" dirty="0"/>
              <a:t>проекту</a:t>
            </a:r>
          </a:p>
          <a:p>
            <a:pPr algn="just">
              <a:lnSpc>
                <a:spcPts val="1345"/>
              </a:lnSpc>
            </a:pPr>
            <a:r>
              <a:rPr spc="-25" dirty="0"/>
              <a:t>аббата</a:t>
            </a:r>
            <a:r>
              <a:rPr spc="-85" dirty="0"/>
              <a:t> </a:t>
            </a:r>
            <a:r>
              <a:rPr spc="-10" dirty="0"/>
              <a:t>Сугерия</a:t>
            </a:r>
            <a:r>
              <a:rPr spc="-10" dirty="0">
                <a:latin typeface="Calibri"/>
                <a:cs typeface="Calibri"/>
              </a:rPr>
              <a:t>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0" dirty="0"/>
              <a:t>считается</a:t>
            </a:r>
            <a:r>
              <a:rPr spc="-80" dirty="0"/>
              <a:t> </a:t>
            </a:r>
            <a:r>
              <a:rPr spc="-10" dirty="0"/>
              <a:t>первым</a:t>
            </a:r>
            <a:r>
              <a:rPr spc="-75" dirty="0"/>
              <a:t> </a:t>
            </a:r>
            <a:r>
              <a:rPr spc="-10" dirty="0"/>
              <a:t>готическим</a:t>
            </a:r>
          </a:p>
          <a:p>
            <a:pPr algn="just">
              <a:lnSpc>
                <a:spcPts val="1345"/>
              </a:lnSpc>
            </a:pPr>
            <a:r>
              <a:rPr spc="-10" dirty="0"/>
              <a:t>архитектурным</a:t>
            </a:r>
            <a:r>
              <a:rPr spc="-65" dirty="0"/>
              <a:t> </a:t>
            </a:r>
            <a:r>
              <a:rPr spc="-10" dirty="0"/>
              <a:t>сооружением</a:t>
            </a:r>
            <a:r>
              <a:rPr spc="-10" dirty="0">
                <a:latin typeface="Calibri"/>
                <a:cs typeface="Calibri"/>
              </a:rPr>
              <a:t>.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/>
              <a:t>При</a:t>
            </a:r>
            <a:r>
              <a:rPr spc="-60" dirty="0"/>
              <a:t> </a:t>
            </a:r>
            <a:r>
              <a:rPr spc="-10" dirty="0"/>
              <a:t>её</a:t>
            </a:r>
            <a:r>
              <a:rPr spc="-65" dirty="0"/>
              <a:t> </a:t>
            </a:r>
            <a:r>
              <a:rPr spc="-10" dirty="0"/>
              <a:t>постройке</a:t>
            </a:r>
            <a:r>
              <a:rPr spc="-60" dirty="0"/>
              <a:t> </a:t>
            </a:r>
            <a:r>
              <a:rPr spc="-20" dirty="0"/>
              <a:t>были</a:t>
            </a:r>
          </a:p>
          <a:p>
            <a:pPr marR="142240" algn="just">
              <a:lnSpc>
                <a:spcPct val="70000"/>
              </a:lnSpc>
              <a:spcBef>
                <a:spcPts val="290"/>
              </a:spcBef>
            </a:pPr>
            <a:r>
              <a:rPr dirty="0"/>
              <a:t>убраны</a:t>
            </a:r>
            <a:r>
              <a:rPr spc="-95" dirty="0"/>
              <a:t> </a:t>
            </a:r>
            <a:r>
              <a:rPr spc="-10" dirty="0"/>
              <a:t>многие</a:t>
            </a:r>
            <a:r>
              <a:rPr spc="-90" dirty="0"/>
              <a:t> </a:t>
            </a:r>
            <a:r>
              <a:rPr spc="-10" dirty="0"/>
              <a:t>опоры</a:t>
            </a:r>
            <a:r>
              <a:rPr spc="-95" dirty="0"/>
              <a:t> </a:t>
            </a:r>
            <a:r>
              <a:rPr dirty="0"/>
              <a:t>и</a:t>
            </a:r>
            <a:r>
              <a:rPr spc="-95" dirty="0"/>
              <a:t> </a:t>
            </a:r>
            <a:r>
              <a:rPr spc="-10" dirty="0"/>
              <a:t>внутренние</a:t>
            </a:r>
            <a:r>
              <a:rPr spc="-90" dirty="0"/>
              <a:t> </a:t>
            </a:r>
            <a:r>
              <a:rPr spc="-10" dirty="0"/>
              <a:t>стены</a:t>
            </a:r>
            <a:r>
              <a:rPr spc="-10" dirty="0">
                <a:latin typeface="Calibri"/>
                <a:cs typeface="Calibri"/>
              </a:rPr>
              <a:t>, </a:t>
            </a:r>
            <a:r>
              <a:rPr dirty="0"/>
              <a:t>и</a:t>
            </a:r>
            <a:r>
              <a:rPr spc="-95" dirty="0"/>
              <a:t> </a:t>
            </a:r>
            <a:r>
              <a:rPr spc="-10" dirty="0"/>
              <a:t>церковь приобрела</a:t>
            </a:r>
            <a:r>
              <a:rPr spc="-105" dirty="0"/>
              <a:t> </a:t>
            </a:r>
            <a:r>
              <a:rPr spc="-10" dirty="0"/>
              <a:t>более</a:t>
            </a:r>
            <a:r>
              <a:rPr spc="-95" dirty="0"/>
              <a:t> </a:t>
            </a:r>
            <a:r>
              <a:rPr spc="-10" dirty="0"/>
              <a:t>грациозный</a:t>
            </a:r>
            <a:r>
              <a:rPr spc="-85" dirty="0"/>
              <a:t> </a:t>
            </a:r>
            <a:r>
              <a:rPr spc="-25" dirty="0"/>
              <a:t>облик</a:t>
            </a:r>
            <a:r>
              <a:rPr spc="-100" dirty="0"/>
              <a:t> </a:t>
            </a:r>
            <a:r>
              <a:rPr dirty="0"/>
              <a:t>по</a:t>
            </a:r>
            <a:r>
              <a:rPr spc="-95" dirty="0"/>
              <a:t> </a:t>
            </a:r>
            <a:r>
              <a:rPr dirty="0"/>
              <a:t>сравнению</a:t>
            </a:r>
            <a:r>
              <a:rPr spc="-95" dirty="0"/>
              <a:t> </a:t>
            </a:r>
            <a:r>
              <a:rPr spc="-50" dirty="0"/>
              <a:t>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63582" y="3274657"/>
            <a:ext cx="2998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романскими</a:t>
            </a:r>
            <a:r>
              <a:rPr sz="1600" spc="-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54B3C"/>
                </a:solidFill>
                <a:latin typeface="Calibri"/>
                <a:cs typeface="Calibri"/>
              </a:rPr>
              <a:t>«</a:t>
            </a:r>
            <a:r>
              <a:rPr sz="1600" spc="-20" dirty="0">
                <a:solidFill>
                  <a:srgbClr val="554B3C"/>
                </a:solidFill>
                <a:latin typeface="Arial"/>
                <a:cs typeface="Arial"/>
              </a:rPr>
              <a:t>крепостями</a:t>
            </a:r>
            <a:r>
              <a:rPr sz="1600" spc="-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бога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».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4983" y="3485985"/>
            <a:ext cx="53416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554B3C"/>
                </a:solidFill>
                <a:latin typeface="Arial"/>
                <a:cs typeface="Arial"/>
              </a:rPr>
              <a:t>Реймсский</a:t>
            </a:r>
            <a:r>
              <a:rPr sz="1600" b="1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54B3C"/>
                </a:solidFill>
                <a:latin typeface="Arial"/>
                <a:cs typeface="Arial"/>
              </a:rPr>
              <a:t>собор</a:t>
            </a:r>
            <a:r>
              <a:rPr sz="1600" b="1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слева</a:t>
            </a:r>
            <a:r>
              <a:rPr sz="16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вверху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)</a:t>
            </a:r>
            <a:r>
              <a:rPr sz="1600" spc="-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был</a:t>
            </a:r>
            <a:r>
              <a:rPr sz="1600" spc="2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заложен</a:t>
            </a:r>
            <a:r>
              <a:rPr sz="16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16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начале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00" y="3656673"/>
            <a:ext cx="5171122" cy="4400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675"/>
              </a:spcBef>
            </a:pPr>
            <a:r>
              <a:rPr sz="1600" spc="125" dirty="0">
                <a:solidFill>
                  <a:srgbClr val="554B3C"/>
                </a:solidFill>
                <a:latin typeface="Calibri"/>
                <a:cs typeface="Calibri"/>
              </a:rPr>
              <a:t>XIII</a:t>
            </a:r>
            <a:r>
              <a:rPr sz="1600" spc="-6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1600" spc="-3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На</a:t>
            </a:r>
            <a:r>
              <a:rPr sz="16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месте</a:t>
            </a:r>
            <a:r>
              <a:rPr sz="16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сгоревшего</a:t>
            </a:r>
            <a:r>
              <a:rPr sz="16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прежнего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600" spc="-3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романского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служившего</a:t>
            </a:r>
            <a:r>
              <a:rPr sz="16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на</a:t>
            </a:r>
            <a:r>
              <a:rPr sz="16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протяжении</a:t>
            </a:r>
            <a:r>
              <a:rPr sz="16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веков</a:t>
            </a:r>
            <a:r>
              <a:rPr sz="16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местом</a:t>
            </a:r>
            <a:r>
              <a:rPr sz="1600" spc="-6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коронации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8000" y="3998049"/>
            <a:ext cx="4894897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французских</a:t>
            </a:r>
            <a:r>
              <a:rPr sz="16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королей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160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Ффасад</a:t>
            </a:r>
            <a:r>
              <a:rPr sz="16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полностью</a:t>
            </a:r>
            <a:r>
              <a:rPr sz="16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покрыт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8000" y="4168737"/>
            <a:ext cx="4641532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рельефами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600" spc="-1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витражи</a:t>
            </a:r>
            <a:r>
              <a:rPr sz="16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оказывают</a:t>
            </a:r>
            <a:r>
              <a:rPr sz="16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неизгладимое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8000" y="4339425"/>
            <a:ext cx="2797492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554B3C"/>
                </a:solidFill>
                <a:latin typeface="Arial"/>
                <a:cs typeface="Arial"/>
              </a:rPr>
              <a:t>впечатление</a:t>
            </a:r>
            <a:r>
              <a:rPr sz="1600" spc="-7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на</a:t>
            </a:r>
            <a:r>
              <a:rPr sz="16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очевидцев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4983" y="4550752"/>
            <a:ext cx="51892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554B3C"/>
                </a:solidFill>
                <a:latin typeface="Arial"/>
                <a:cs typeface="Arial"/>
              </a:rPr>
              <a:t>Собор</a:t>
            </a:r>
            <a:r>
              <a:rPr sz="1600" b="1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54B3C"/>
                </a:solidFill>
                <a:latin typeface="Arial"/>
                <a:cs typeface="Arial"/>
              </a:rPr>
              <a:t>Парижской</a:t>
            </a:r>
            <a:r>
              <a:rPr sz="1600" b="1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554B3C"/>
                </a:solidFill>
                <a:latin typeface="Arial"/>
                <a:cs typeface="Arial"/>
              </a:rPr>
              <a:t>Богоматери</a:t>
            </a:r>
            <a:r>
              <a:rPr sz="1600" b="1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554B3C"/>
                </a:solidFill>
                <a:latin typeface="Calibri"/>
                <a:cs typeface="Calibri"/>
              </a:rPr>
              <a:t>–</a:t>
            </a:r>
            <a:r>
              <a:rPr sz="1600" spc="1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настоящая</a:t>
            </a:r>
            <a:r>
              <a:rPr sz="16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визитная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1800" y="4721440"/>
            <a:ext cx="5562917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карточка</a:t>
            </a:r>
            <a:r>
              <a:rPr sz="16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готической</a:t>
            </a:r>
            <a:r>
              <a:rPr sz="16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архитектуры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600" spc="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«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Застывшая</a:t>
            </a:r>
            <a:r>
              <a:rPr sz="16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музыка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»,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1800" y="4892128"/>
            <a:ext cx="5173027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как</a:t>
            </a:r>
            <a:r>
              <a:rPr sz="16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54B3C"/>
                </a:solidFill>
                <a:latin typeface="Arial"/>
                <a:cs typeface="Arial"/>
              </a:rPr>
              <a:t>говорил</a:t>
            </a:r>
            <a:r>
              <a:rPr sz="16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54B3C"/>
                </a:solidFill>
                <a:latin typeface="Arial"/>
                <a:cs typeface="Arial"/>
              </a:rPr>
              <a:t>Гете</a:t>
            </a:r>
            <a:r>
              <a:rPr sz="1600" spc="-45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1600" spc="-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Это</a:t>
            </a:r>
            <a:r>
              <a:rPr sz="16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невероятное</a:t>
            </a:r>
            <a:r>
              <a:rPr sz="16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по</a:t>
            </a:r>
            <a:r>
              <a:rPr sz="16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своей</a:t>
            </a:r>
            <a:r>
              <a:rPr sz="16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красоте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71800" y="5062816"/>
            <a:ext cx="4223067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сооружение</a:t>
            </a:r>
            <a:r>
              <a:rPr sz="16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600" spc="-2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словно</a:t>
            </a:r>
            <a:r>
              <a:rPr sz="16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замок</a:t>
            </a:r>
            <a:r>
              <a:rPr sz="16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Фата</a:t>
            </a:r>
            <a:r>
              <a:rPr sz="1600" dirty="0">
                <a:solidFill>
                  <a:srgbClr val="554B3C"/>
                </a:solidFill>
                <a:latin typeface="Calibri"/>
                <a:cs typeface="Calibri"/>
              </a:rPr>
              <a:t>-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Морганы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800" y="5233504"/>
            <a:ext cx="4835842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возвышающееся</a:t>
            </a:r>
            <a:r>
              <a:rPr sz="16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над</a:t>
            </a:r>
            <a:r>
              <a:rPr sz="16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54B3C"/>
                </a:solidFill>
                <a:latin typeface="Arial"/>
                <a:cs typeface="Arial"/>
              </a:rPr>
              <a:t>берегом</a:t>
            </a:r>
            <a:r>
              <a:rPr sz="16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сены</a:t>
            </a:r>
            <a:r>
              <a:rPr sz="16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600" spc="-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окруженное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71800" y="5404192"/>
            <a:ext cx="5512117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554B3C"/>
                </a:solidFill>
                <a:latin typeface="Arial"/>
                <a:cs typeface="Arial"/>
              </a:rPr>
              <a:t>благоухающими</a:t>
            </a:r>
            <a:r>
              <a:rPr sz="16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розовыми</a:t>
            </a:r>
            <a:r>
              <a:rPr sz="16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садами</a:t>
            </a:r>
            <a:r>
              <a:rPr sz="16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1600" spc="-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54B3C"/>
                </a:solidFill>
                <a:latin typeface="Arial"/>
                <a:cs typeface="Arial"/>
              </a:rPr>
              <a:t>покорило</a:t>
            </a:r>
            <a:r>
              <a:rPr sz="16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54B3C"/>
                </a:solidFill>
                <a:latin typeface="Arial"/>
                <a:cs typeface="Arial"/>
              </a:rPr>
              <a:t>сердце</a:t>
            </a:r>
            <a:r>
              <a:rPr sz="16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54B3C"/>
                </a:solidFill>
                <a:latin typeface="Arial"/>
                <a:cs typeface="Arial"/>
              </a:rPr>
              <a:t>не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71800" y="5574879"/>
            <a:ext cx="1558607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554B3C"/>
                </a:solidFill>
                <a:latin typeface="Arial"/>
                <a:cs typeface="Arial"/>
              </a:rPr>
              <a:t>одного</a:t>
            </a:r>
            <a:r>
              <a:rPr sz="1600" spc="-7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4B3C"/>
                </a:solidFill>
                <a:latin typeface="Arial"/>
                <a:cs typeface="Arial"/>
              </a:rPr>
              <a:t>гения</a:t>
            </a:r>
            <a:r>
              <a:rPr sz="16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075" y="3383788"/>
            <a:ext cx="1565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Реймсский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собор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8313" y="6327013"/>
            <a:ext cx="1593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Шартрский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собор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554B3C"/>
          </a:solidFill>
        </p:spPr>
        <p:txBody>
          <a:bodyPr vert="horz" wrap="square" lIns="0" tIns="22606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1780"/>
              </a:spcBef>
            </a:pPr>
            <a:r>
              <a:rPr sz="3200" spc="-20" dirty="0">
                <a:solidFill>
                  <a:srgbClr val="FFFFFF"/>
                </a:solidFill>
              </a:rPr>
              <a:t>ВОЗНИКНОВЕНИЕ</a:t>
            </a:r>
            <a:r>
              <a:rPr sz="3200" spc="-130" dirty="0">
                <a:solidFill>
                  <a:srgbClr val="FFFFFF"/>
                </a:solidFill>
              </a:rPr>
              <a:t> </a:t>
            </a:r>
            <a:r>
              <a:rPr sz="3200" spc="-45" dirty="0">
                <a:solidFill>
                  <a:srgbClr val="FFFFFF"/>
                </a:solidFill>
              </a:rPr>
              <a:t>ГОТИЧЕСКОГО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СТИЛЯ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3238"/>
            <a:ext cx="8135938" cy="48244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458" y="1706161"/>
            <a:ext cx="6252845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0510" indent="-258445">
              <a:lnSpc>
                <a:spcPct val="100000"/>
              </a:lnSpc>
              <a:spcBef>
                <a:spcPts val="120"/>
              </a:spcBef>
              <a:buClr>
                <a:srgbClr val="93A299"/>
              </a:buClr>
              <a:buFont typeface="Cambria"/>
              <a:buChar char="◼"/>
              <a:tabLst>
                <a:tab pos="271145" algn="l"/>
              </a:tabLst>
            </a:pP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развитии</a:t>
            </a:r>
            <a:r>
              <a:rPr sz="22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европейской</a:t>
            </a:r>
            <a:r>
              <a:rPr sz="22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архитектуры</a:t>
            </a:r>
            <a:r>
              <a:rPr sz="22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раннего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45" y="1942991"/>
            <a:ext cx="7357745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средневековья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можно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выделить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два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периода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1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два</a:t>
            </a:r>
            <a:r>
              <a:rPr sz="22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стиля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45" y="2179821"/>
            <a:ext cx="6142990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романский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554B3C"/>
                </a:solidFill>
                <a:latin typeface="Calibri"/>
                <a:cs typeface="Calibri"/>
              </a:rPr>
              <a:t>(XI-</a:t>
            </a:r>
            <a:r>
              <a:rPr sz="2200" spc="200" dirty="0">
                <a:solidFill>
                  <a:srgbClr val="554B3C"/>
                </a:solidFill>
                <a:latin typeface="Calibri"/>
                <a:cs typeface="Calibri"/>
              </a:rPr>
              <a:t>XII</a:t>
            </a:r>
            <a:r>
              <a:rPr sz="2200" spc="-3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вв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.)</a:t>
            </a:r>
            <a:r>
              <a:rPr sz="2200" spc="-3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готический</a:t>
            </a:r>
            <a:r>
              <a:rPr sz="2200" spc="-15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554B3C"/>
                </a:solidFill>
                <a:latin typeface="Calibri"/>
                <a:cs typeface="Calibri"/>
              </a:rPr>
              <a:t>(XIII-</a:t>
            </a:r>
            <a:r>
              <a:rPr sz="2200" spc="350" dirty="0">
                <a:solidFill>
                  <a:srgbClr val="554B3C"/>
                </a:solidFill>
                <a:latin typeface="Calibri"/>
                <a:cs typeface="Calibri"/>
              </a:rPr>
              <a:t>XV</a:t>
            </a:r>
            <a:r>
              <a:rPr sz="2200" spc="-3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вв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.).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58" y="2473038"/>
            <a:ext cx="7745730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30200" indent="-318135">
              <a:lnSpc>
                <a:spcPct val="100000"/>
              </a:lnSpc>
              <a:spcBef>
                <a:spcPts val="120"/>
              </a:spcBef>
              <a:buClr>
                <a:srgbClr val="93A299"/>
              </a:buClr>
              <a:buFont typeface="Cambria"/>
              <a:buChar char="◼"/>
              <a:tabLst>
                <a:tab pos="330200" algn="l"/>
                <a:tab pos="330835" algn="l"/>
              </a:tabLst>
            </a:pPr>
            <a:r>
              <a:rPr sz="2200" spc="-25" dirty="0">
                <a:solidFill>
                  <a:srgbClr val="554B3C"/>
                </a:solidFill>
                <a:latin typeface="Arial"/>
                <a:cs typeface="Arial"/>
              </a:rPr>
              <a:t>Вторая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из</a:t>
            </a:r>
            <a:r>
              <a:rPr sz="22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этих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двух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стадий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165" dirty="0">
                <a:solidFill>
                  <a:srgbClr val="554B3C"/>
                </a:solidFill>
                <a:latin typeface="Calibri"/>
                <a:cs typeface="Calibri"/>
              </a:rPr>
              <a:t>-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готическая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165" dirty="0">
                <a:solidFill>
                  <a:srgbClr val="554B3C"/>
                </a:solidFill>
                <a:latin typeface="Calibri"/>
                <a:cs typeface="Calibri"/>
              </a:rPr>
              <a:t>-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возникла</a:t>
            </a:r>
            <a:r>
              <a:rPr sz="22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путем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45" y="2709868"/>
            <a:ext cx="7480934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эволюции</a:t>
            </a:r>
            <a:r>
              <a:rPr sz="22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романской</a:t>
            </a:r>
            <a:r>
              <a:rPr sz="22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архитектуры</a:t>
            </a:r>
            <a:r>
              <a:rPr sz="22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2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означала</a:t>
            </a:r>
            <a:r>
              <a:rPr sz="22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554B3C"/>
                </a:solidFill>
                <a:latin typeface="Arial"/>
                <a:cs typeface="Arial"/>
              </a:rPr>
              <a:t>переход</a:t>
            </a:r>
            <a:r>
              <a:rPr sz="22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554B3C"/>
                </a:solidFill>
                <a:latin typeface="Arial"/>
                <a:cs typeface="Arial"/>
              </a:rPr>
              <a:t>ее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458" y="2946697"/>
            <a:ext cx="7900670" cy="6572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0510">
              <a:lnSpc>
                <a:spcPts val="2475"/>
              </a:lnSpc>
              <a:spcBef>
                <a:spcPts val="120"/>
              </a:spcBef>
            </a:pP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на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новую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более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высокую</a:t>
            </a:r>
            <a:r>
              <a:rPr sz="2200" spc="-13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стадию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развития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330200" indent="-318135">
              <a:lnSpc>
                <a:spcPts val="2475"/>
              </a:lnSpc>
              <a:buClr>
                <a:srgbClr val="93A299"/>
              </a:buClr>
              <a:buFont typeface="Cambria"/>
              <a:buChar char="◼"/>
              <a:tabLst>
                <a:tab pos="330200" algn="l"/>
                <a:tab pos="330835" algn="l"/>
              </a:tabLst>
            </a:pP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романское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3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готическое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зодчество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развивались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одних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345" y="3476744"/>
            <a:ext cx="7256145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2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554B3C"/>
                </a:solidFill>
                <a:latin typeface="Arial"/>
                <a:cs typeface="Arial"/>
              </a:rPr>
              <a:t>тех</a:t>
            </a:r>
            <a:r>
              <a:rPr sz="22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же</a:t>
            </a:r>
            <a:r>
              <a:rPr sz="22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основном</a:t>
            </a:r>
            <a:r>
              <a:rPr sz="22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социально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-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исторических</a:t>
            </a:r>
            <a:r>
              <a:rPr sz="22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условиях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345" y="3713574"/>
            <a:ext cx="7048500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Общими</a:t>
            </a:r>
            <a:r>
              <a:rPr sz="22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принципе</a:t>
            </a:r>
            <a:r>
              <a:rPr sz="22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были</a:t>
            </a:r>
            <a:r>
              <a:rPr sz="22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22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композиционные</a:t>
            </a:r>
            <a:r>
              <a:rPr sz="22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приемы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458" y="4006792"/>
            <a:ext cx="6260465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30200" indent="-318135">
              <a:lnSpc>
                <a:spcPct val="100000"/>
              </a:lnSpc>
              <a:spcBef>
                <a:spcPts val="120"/>
              </a:spcBef>
              <a:buClr>
                <a:srgbClr val="93A299"/>
              </a:buClr>
              <a:buFont typeface="Cambria"/>
              <a:buChar char="◼"/>
              <a:tabLst>
                <a:tab pos="330200" algn="l"/>
                <a:tab pos="330835" algn="l"/>
              </a:tabLst>
            </a:pPr>
            <a:r>
              <a:rPr sz="2200" spc="-30" dirty="0">
                <a:solidFill>
                  <a:srgbClr val="554B3C"/>
                </a:solidFill>
                <a:latin typeface="Arial"/>
                <a:cs typeface="Arial"/>
              </a:rPr>
              <a:t>Главное</a:t>
            </a:r>
            <a:r>
              <a:rPr sz="22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554B3C"/>
                </a:solidFill>
                <a:latin typeface="Arial"/>
                <a:cs typeface="Arial"/>
              </a:rPr>
              <a:t>отличие</a:t>
            </a:r>
            <a:r>
              <a:rPr sz="2200" spc="-114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между</a:t>
            </a:r>
            <a:r>
              <a:rPr sz="2200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названными</a:t>
            </a:r>
            <a:r>
              <a:rPr sz="22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стилями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345" y="4243621"/>
            <a:ext cx="6916420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заключалось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3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том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2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что</a:t>
            </a:r>
            <a:r>
              <a:rPr sz="2200" spc="-13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романский</a:t>
            </a:r>
            <a:r>
              <a:rPr sz="2200" spc="-13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характеризовался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345" y="4480451"/>
            <a:ext cx="7651750" cy="8375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20"/>
              </a:spcBef>
            </a:pP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особой</a:t>
            </a:r>
            <a:r>
              <a:rPr sz="22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массивностью</a:t>
            </a:r>
            <a:r>
              <a:rPr sz="2200" spc="-13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сооружений</a:t>
            </a:r>
            <a:r>
              <a:rPr sz="220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-3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а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готические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70600"/>
              </a:lnSpc>
              <a:spcBef>
                <a:spcPts val="385"/>
              </a:spcBef>
            </a:pP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конструкции</a:t>
            </a:r>
            <a:r>
              <a:rPr sz="22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приобрели</a:t>
            </a:r>
            <a:r>
              <a:rPr sz="22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54B3C"/>
                </a:solidFill>
                <a:latin typeface="Arial"/>
                <a:cs typeface="Arial"/>
              </a:rPr>
              <a:t>более</a:t>
            </a:r>
            <a:r>
              <a:rPr sz="22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совершенный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200" spc="2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облегченный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в</a:t>
            </a:r>
            <a:r>
              <a:rPr sz="2200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ряде</a:t>
            </a:r>
            <a:r>
              <a:rPr sz="2200" spc="-13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сооружений</a:t>
            </a:r>
            <a:r>
              <a:rPr sz="22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54B3C"/>
                </a:solidFill>
                <a:latin typeface="Arial"/>
                <a:cs typeface="Arial"/>
              </a:rPr>
              <a:t>каркасный</a:t>
            </a:r>
            <a:r>
              <a:rPr sz="22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54B3C"/>
                </a:solidFill>
                <a:latin typeface="Arial"/>
                <a:cs typeface="Arial"/>
              </a:rPr>
              <a:t>характер</a:t>
            </a:r>
            <a:r>
              <a:rPr sz="22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80063" y="2828925"/>
            <a:ext cx="3095625" cy="3827779"/>
            <a:chOff x="5580063" y="2828925"/>
            <a:chExt cx="3095625" cy="38277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1500" y="2828925"/>
              <a:ext cx="2871788" cy="38274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063" y="2936875"/>
              <a:ext cx="3095625" cy="37195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12738" y="1623886"/>
            <a:ext cx="8595360" cy="499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39845" marR="508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Arial"/>
                <a:cs typeface="Arial"/>
              </a:rPr>
              <a:t>Родиной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готической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архитектуры считается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Франция.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Первой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готической </a:t>
            </a:r>
            <a:r>
              <a:rPr sz="1900" b="1" dirty="0">
                <a:latin typeface="Arial"/>
                <a:cs typeface="Arial"/>
              </a:rPr>
              <a:t>постройкой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стала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церковь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при </a:t>
            </a:r>
            <a:r>
              <a:rPr sz="1900" b="1" dirty="0">
                <a:latin typeface="Arial"/>
                <a:cs typeface="Arial"/>
              </a:rPr>
              <a:t>монастыре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Сен-Дени.</a:t>
            </a:r>
            <a:endParaRPr sz="1900">
              <a:latin typeface="Arial"/>
              <a:cs typeface="Arial"/>
            </a:endParaRPr>
          </a:p>
          <a:p>
            <a:pPr marL="12700" marR="437324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В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отличие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от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романского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стиля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с </a:t>
            </a:r>
            <a:r>
              <a:rPr sz="2000" dirty="0">
                <a:latin typeface="Arial"/>
                <a:cs typeface="Arial"/>
              </a:rPr>
              <a:t>его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круглыми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арками,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массивными </a:t>
            </a:r>
            <a:r>
              <a:rPr sz="2000" dirty="0">
                <a:latin typeface="Arial"/>
                <a:cs typeface="Arial"/>
              </a:rPr>
              <a:t>стенами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маленькими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окнами,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для </a:t>
            </a:r>
            <a:r>
              <a:rPr sz="2000" dirty="0">
                <a:latin typeface="Arial"/>
                <a:cs typeface="Arial"/>
              </a:rPr>
              <a:t>готики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характерны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арки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с </a:t>
            </a:r>
            <a:r>
              <a:rPr sz="2000" dirty="0">
                <a:latin typeface="Arial"/>
                <a:cs typeface="Arial"/>
              </a:rPr>
              <a:t>заострённым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верхом,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узкие</a:t>
            </a:r>
            <a:r>
              <a:rPr sz="2000" spc="-50" dirty="0">
                <a:latin typeface="Arial"/>
                <a:cs typeface="Arial"/>
              </a:rPr>
              <a:t> и </a:t>
            </a:r>
            <a:r>
              <a:rPr sz="2000" dirty="0">
                <a:latin typeface="Arial"/>
                <a:cs typeface="Arial"/>
              </a:rPr>
              <a:t>высокие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башни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колонны,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богато </a:t>
            </a:r>
            <a:r>
              <a:rPr sz="2000" dirty="0">
                <a:latin typeface="Arial"/>
                <a:cs typeface="Arial"/>
              </a:rPr>
              <a:t>украшенный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фасад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</a:t>
            </a:r>
            <a:r>
              <a:rPr sz="2000" spc="-10" dirty="0">
                <a:latin typeface="Arial"/>
                <a:cs typeface="Arial"/>
              </a:rPr>
              <a:t> резными </a:t>
            </a:r>
            <a:r>
              <a:rPr sz="2000" dirty="0">
                <a:latin typeface="Arial"/>
                <a:cs typeface="Arial"/>
              </a:rPr>
              <a:t>деталями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(вимперги,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тимпаны, </a:t>
            </a:r>
            <a:r>
              <a:rPr sz="2000" spc="-20" dirty="0">
                <a:latin typeface="Arial"/>
                <a:cs typeface="Arial"/>
              </a:rPr>
              <a:t>архивольты)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многоцветные </a:t>
            </a:r>
            <a:r>
              <a:rPr sz="2000" dirty="0">
                <a:latin typeface="Arial"/>
                <a:cs typeface="Arial"/>
              </a:rPr>
              <a:t>витражные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стрельчатые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окна.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Все </a:t>
            </a:r>
            <a:r>
              <a:rPr sz="2000" dirty="0">
                <a:latin typeface="Arial"/>
                <a:cs typeface="Arial"/>
              </a:rPr>
              <a:t>элементы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стиля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подчёркивают вертикаль.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554B3C"/>
          </a:solidFill>
        </p:spPr>
        <p:txBody>
          <a:bodyPr vert="horz" wrap="square" lIns="0" tIns="22606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1780"/>
              </a:spcBef>
            </a:pPr>
            <a:r>
              <a:rPr sz="3200" spc="-20" dirty="0">
                <a:solidFill>
                  <a:srgbClr val="FFFFFF"/>
                </a:solidFill>
              </a:rPr>
              <a:t>ВОЗНИКНОВЕНИЕ</a:t>
            </a:r>
            <a:r>
              <a:rPr sz="3200" spc="-130" dirty="0">
                <a:solidFill>
                  <a:srgbClr val="FFFFFF"/>
                </a:solidFill>
              </a:rPr>
              <a:t> </a:t>
            </a:r>
            <a:r>
              <a:rPr sz="3200" spc="-45" dirty="0">
                <a:solidFill>
                  <a:srgbClr val="FFFFFF"/>
                </a:solidFill>
              </a:rPr>
              <a:t>ГОТИЧЕСКОГО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СТИЛЯ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745" y="1734503"/>
            <a:ext cx="467677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554B3C"/>
                </a:solidFill>
                <a:latin typeface="Arial"/>
                <a:cs typeface="Arial"/>
              </a:rPr>
              <a:t>Готика</a:t>
            </a:r>
            <a:r>
              <a:rPr sz="2000" b="1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завершила</a:t>
            </a:r>
            <a:r>
              <a:rPr sz="2000" b="1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развитие европейского</a:t>
            </a:r>
            <a:r>
              <a:rPr sz="2000" b="1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средневекового искусства</a:t>
            </a:r>
            <a:r>
              <a:rPr sz="2000" b="1"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z="2000" b="1" spc="-7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возникнув</a:t>
            </a:r>
            <a:r>
              <a:rPr sz="2000" b="1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4B3C"/>
                </a:solidFill>
                <a:latin typeface="Arial"/>
                <a:cs typeface="Arial"/>
              </a:rPr>
              <a:t>на</a:t>
            </a:r>
            <a:r>
              <a:rPr sz="2000" b="1" spc="-14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основе достижений</a:t>
            </a:r>
            <a:r>
              <a:rPr sz="2000" b="1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554B3C"/>
                </a:solidFill>
                <a:latin typeface="Arial"/>
                <a:cs typeface="Arial"/>
              </a:rPr>
              <a:t>романской</a:t>
            </a:r>
            <a:r>
              <a:rPr sz="2000" b="1" spc="-13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54B3C"/>
                </a:solidFill>
                <a:latin typeface="Arial"/>
                <a:cs typeface="Arial"/>
              </a:rPr>
              <a:t>культуры</a:t>
            </a:r>
            <a:r>
              <a:rPr sz="2000" b="1" spc="-25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2000" b="1" dirty="0">
                <a:solidFill>
                  <a:srgbClr val="554B3C"/>
                </a:solidFill>
                <a:latin typeface="Arial"/>
                <a:cs typeface="Arial"/>
              </a:rPr>
              <a:t>а</a:t>
            </a:r>
            <a:r>
              <a:rPr sz="2000" b="1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554B3C"/>
                </a:solidFill>
                <a:latin typeface="Arial"/>
                <a:cs typeface="Arial"/>
              </a:rPr>
              <a:t>в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эпоху</a:t>
            </a:r>
            <a:r>
              <a:rPr sz="2000" b="1" spc="-15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Возрождения</a:t>
            </a:r>
            <a:r>
              <a:rPr sz="2000" b="1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Calibri"/>
                <a:cs typeface="Calibri"/>
              </a:rPr>
              <a:t>(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Ренессанса</a:t>
            </a:r>
            <a:r>
              <a:rPr sz="2000" b="1" spc="-10" dirty="0">
                <a:solidFill>
                  <a:srgbClr val="554B3C"/>
                </a:solidFill>
                <a:latin typeface="Calibri"/>
                <a:cs typeface="Calibri"/>
              </a:rPr>
              <a:t>) </a:t>
            </a:r>
            <a:r>
              <a:rPr sz="2000" b="1" spc="-20" dirty="0">
                <a:solidFill>
                  <a:srgbClr val="554B3C"/>
                </a:solidFill>
                <a:latin typeface="Arial"/>
                <a:cs typeface="Arial"/>
              </a:rPr>
              <a:t>искусство</a:t>
            </a:r>
            <a:r>
              <a:rPr sz="2000" b="1" spc="-11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средневековья</a:t>
            </a:r>
            <a:r>
              <a:rPr sz="2000" b="1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считалось</a:t>
            </a:r>
            <a:endParaRPr sz="2000">
              <a:latin typeface="Arial"/>
              <a:cs typeface="Arial"/>
            </a:endParaRPr>
          </a:p>
          <a:p>
            <a:pPr marL="12700" marR="49530">
              <a:lnSpc>
                <a:spcPct val="100000"/>
              </a:lnSpc>
            </a:pPr>
            <a:r>
              <a:rPr sz="2000" b="1" spc="-30" dirty="0">
                <a:solidFill>
                  <a:srgbClr val="554B3C"/>
                </a:solidFill>
                <a:latin typeface="Calibri"/>
                <a:cs typeface="Calibri"/>
              </a:rPr>
              <a:t>«</a:t>
            </a:r>
            <a:r>
              <a:rPr sz="2000" b="1" spc="-30" dirty="0">
                <a:solidFill>
                  <a:srgbClr val="554B3C"/>
                </a:solidFill>
                <a:latin typeface="Arial"/>
                <a:cs typeface="Arial"/>
              </a:rPr>
              <a:t>варварским</a:t>
            </a:r>
            <a:r>
              <a:rPr sz="2000" b="1" spc="-30" dirty="0">
                <a:solidFill>
                  <a:srgbClr val="554B3C"/>
                </a:solidFill>
                <a:latin typeface="Calibri"/>
                <a:cs typeface="Calibri"/>
              </a:rPr>
              <a:t>».</a:t>
            </a:r>
            <a:r>
              <a:rPr sz="2000" b="1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554B3C"/>
                </a:solidFill>
                <a:latin typeface="Arial"/>
                <a:cs typeface="Arial"/>
              </a:rPr>
              <a:t>Готическое</a:t>
            </a:r>
            <a:r>
              <a:rPr sz="2000" b="1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искусство было</a:t>
            </a:r>
            <a:r>
              <a:rPr sz="2000" b="1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554B3C"/>
                </a:solidFill>
                <a:latin typeface="Arial"/>
                <a:cs typeface="Arial"/>
              </a:rPr>
              <a:t>культовым</a:t>
            </a:r>
            <a:r>
              <a:rPr sz="2000" b="1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4B3C"/>
                </a:solidFill>
                <a:latin typeface="Arial"/>
                <a:cs typeface="Arial"/>
              </a:rPr>
              <a:t>по</a:t>
            </a:r>
            <a:r>
              <a:rPr sz="2000" b="1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назначению</a:t>
            </a:r>
            <a:r>
              <a:rPr sz="2000" b="1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554B3C"/>
                </a:solidFill>
                <a:latin typeface="Arial"/>
                <a:cs typeface="Arial"/>
              </a:rPr>
              <a:t>и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религиозным</a:t>
            </a:r>
            <a:r>
              <a:rPr sz="2000" b="1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4B3C"/>
                </a:solidFill>
                <a:latin typeface="Arial"/>
                <a:cs typeface="Arial"/>
              </a:rPr>
              <a:t>по</a:t>
            </a:r>
            <a:r>
              <a:rPr sz="2000" b="1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4B3C"/>
                </a:solidFill>
                <a:latin typeface="Arial"/>
                <a:cs typeface="Arial"/>
              </a:rPr>
              <a:t>тематике</a:t>
            </a:r>
            <a:r>
              <a:rPr sz="2000" b="1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554B3C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386715">
              <a:lnSpc>
                <a:spcPct val="100000"/>
              </a:lnSpc>
            </a:pPr>
            <a:r>
              <a:rPr sz="3200" spc="-20" dirty="0">
                <a:solidFill>
                  <a:srgbClr val="FFFFFF"/>
                </a:solidFill>
              </a:rPr>
              <a:t>ВОЗНИКНОВЕНИЕ</a:t>
            </a:r>
            <a:r>
              <a:rPr sz="3200" spc="-130" dirty="0">
                <a:solidFill>
                  <a:srgbClr val="FFFFFF"/>
                </a:solidFill>
              </a:rPr>
              <a:t> </a:t>
            </a:r>
            <a:r>
              <a:rPr sz="3200" spc="-45" dirty="0">
                <a:solidFill>
                  <a:srgbClr val="FFFFFF"/>
                </a:solidFill>
              </a:rPr>
              <a:t>ГОТИЧЕСКОГО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СТИЛЯ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1700213"/>
            <a:ext cx="3678238" cy="49688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0812"/>
            <a:ext cx="8831580" cy="6556375"/>
            <a:chOff x="152400" y="150812"/>
            <a:chExt cx="8831580" cy="6556375"/>
          </a:xfrm>
        </p:grpSpPr>
        <p:sp>
          <p:nvSpPr>
            <p:cNvPr id="3" name="object 3"/>
            <p:cNvSpPr/>
            <p:nvPr/>
          </p:nvSpPr>
          <p:spPr>
            <a:xfrm>
              <a:off x="152400" y="152399"/>
              <a:ext cx="8813800" cy="1346200"/>
            </a:xfrm>
            <a:custGeom>
              <a:avLst/>
              <a:gdLst/>
              <a:ahLst/>
              <a:cxnLst/>
              <a:rect l="l" t="t" r="r" b="b"/>
              <a:pathLst>
                <a:path w="8813800" h="1346200">
                  <a:moveTo>
                    <a:pt x="8813799" y="1346199"/>
                  </a:moveTo>
                  <a:lnTo>
                    <a:pt x="0" y="1346199"/>
                  </a:lnTo>
                  <a:lnTo>
                    <a:pt x="0" y="0"/>
                  </a:lnTo>
                  <a:lnTo>
                    <a:pt x="8813799" y="0"/>
                  </a:lnTo>
                  <a:lnTo>
                    <a:pt x="8813799" y="13461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0812"/>
              <a:ext cx="8831580" cy="6556375"/>
            </a:xfrm>
            <a:custGeom>
              <a:avLst/>
              <a:gdLst/>
              <a:ahLst/>
              <a:cxnLst/>
              <a:rect l="l" t="t" r="r" b="b"/>
              <a:pathLst>
                <a:path w="8831580" h="6556375">
                  <a:moveTo>
                    <a:pt x="8831263" y="6556375"/>
                  </a:moveTo>
                  <a:lnTo>
                    <a:pt x="0" y="6556375"/>
                  </a:lnTo>
                  <a:lnTo>
                    <a:pt x="0" y="0"/>
                  </a:lnTo>
                  <a:lnTo>
                    <a:pt x="8831263" y="0"/>
                  </a:lnTo>
                  <a:lnTo>
                    <a:pt x="8831263" y="6556375"/>
                  </a:lnTo>
                  <a:close/>
                </a:path>
              </a:pathLst>
            </a:custGeom>
            <a:solidFill>
              <a:srgbClr val="ECE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47458" y="5706643"/>
            <a:ext cx="6990080" cy="7785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26670">
              <a:lnSpc>
                <a:spcPct val="80000"/>
              </a:lnSpc>
              <a:spcBef>
                <a:spcPts val="555"/>
              </a:spcBef>
            </a:pPr>
            <a:r>
              <a:rPr sz="1900" spc="-10" dirty="0">
                <a:solidFill>
                  <a:srgbClr val="554B3C"/>
                </a:solidFill>
                <a:latin typeface="Arial"/>
                <a:cs typeface="Arial"/>
              </a:rPr>
              <a:t>Острость</a:t>
            </a:r>
            <a:r>
              <a:rPr sz="1900" spc="-10" dirty="0">
                <a:solidFill>
                  <a:srgbClr val="554B3C"/>
                </a:solidFill>
                <a:latin typeface="Calibri"/>
                <a:cs typeface="Calibri"/>
              </a:rPr>
              <a:t>, </a:t>
            </a:r>
            <a:r>
              <a:rPr sz="1900" spc="-10" dirty="0">
                <a:solidFill>
                  <a:srgbClr val="554B3C"/>
                </a:solidFill>
                <a:latin typeface="Arial"/>
                <a:cs typeface="Arial"/>
              </a:rPr>
              <a:t>тонкость</a:t>
            </a:r>
            <a:r>
              <a:rPr sz="19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19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54B3C"/>
                </a:solidFill>
                <a:latin typeface="Arial"/>
                <a:cs typeface="Arial"/>
              </a:rPr>
              <a:t>грациозность</a:t>
            </a:r>
            <a:r>
              <a:rPr sz="1900" spc="-9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54B3C"/>
                </a:solidFill>
                <a:latin typeface="Arial"/>
                <a:cs typeface="Arial"/>
              </a:rPr>
              <a:t>форм</a:t>
            </a:r>
            <a:r>
              <a:rPr sz="1900" spc="-10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54B3C"/>
                </a:solidFill>
                <a:latin typeface="Arial"/>
                <a:cs typeface="Arial"/>
              </a:rPr>
              <a:t>придают</a:t>
            </a:r>
            <a:r>
              <a:rPr sz="1900" spc="-10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54B3C"/>
                </a:solidFill>
                <a:latin typeface="Arial"/>
                <a:cs typeface="Arial"/>
              </a:rPr>
              <a:t>постройке особенную</a:t>
            </a:r>
            <a:r>
              <a:rPr sz="1900" spc="-8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54B3C"/>
                </a:solidFill>
                <a:latin typeface="Arial"/>
                <a:cs typeface="Arial"/>
              </a:rPr>
              <a:t>легкость</a:t>
            </a:r>
            <a:r>
              <a:rPr sz="19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19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54B3C"/>
                </a:solidFill>
                <a:latin typeface="Arial"/>
                <a:cs typeface="Arial"/>
              </a:rPr>
              <a:t>воздушность</a:t>
            </a:r>
            <a:r>
              <a:rPr sz="1900" spc="-2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sz="1900" spc="15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54B3C"/>
                </a:solidFill>
                <a:latin typeface="Arial"/>
                <a:cs typeface="Arial"/>
              </a:rPr>
              <a:t>Силуэт</a:t>
            </a:r>
            <a:r>
              <a:rPr sz="19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54B3C"/>
                </a:solidFill>
                <a:latin typeface="Arial"/>
                <a:cs typeface="Arial"/>
              </a:rPr>
              <a:t>здания</a:t>
            </a:r>
            <a:r>
              <a:rPr sz="1900" spc="-8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554B3C"/>
                </a:solidFill>
                <a:latin typeface="Arial"/>
                <a:cs typeface="Arial"/>
              </a:rPr>
              <a:t>будто</a:t>
            </a:r>
            <a:r>
              <a:rPr sz="1900" spc="-9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54B3C"/>
                </a:solidFill>
                <a:latin typeface="Arial"/>
                <a:cs typeface="Arial"/>
              </a:rPr>
              <a:t>готов </a:t>
            </a:r>
            <a:r>
              <a:rPr sz="1900" spc="-15" dirty="0">
                <a:solidFill>
                  <a:srgbClr val="554B3C"/>
                </a:solidFill>
                <a:latin typeface="Arial"/>
                <a:cs typeface="Arial"/>
              </a:rPr>
              <a:t>оторваться</a:t>
            </a:r>
            <a:r>
              <a:rPr sz="1900" spc="-14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554B3C"/>
                </a:solidFill>
                <a:latin typeface="Arial"/>
                <a:cs typeface="Arial"/>
              </a:rPr>
              <a:t>от</a:t>
            </a:r>
            <a:r>
              <a:rPr sz="1900" spc="-125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54B3C"/>
                </a:solidFill>
                <a:latin typeface="Arial"/>
                <a:cs typeface="Arial"/>
              </a:rPr>
              <a:t>земли</a:t>
            </a:r>
            <a:r>
              <a:rPr sz="19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54B3C"/>
                </a:solidFill>
                <a:latin typeface="Arial"/>
                <a:cs typeface="Arial"/>
              </a:rPr>
              <a:t>и</a:t>
            </a:r>
            <a:r>
              <a:rPr sz="1900" spc="-120" dirty="0">
                <a:solidFill>
                  <a:srgbClr val="554B3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54B3C"/>
                </a:solidFill>
                <a:latin typeface="Arial"/>
                <a:cs typeface="Arial"/>
              </a:rPr>
              <a:t>воспарить</a:t>
            </a:r>
            <a:r>
              <a:rPr sz="1900"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100" y="1557338"/>
            <a:ext cx="5549899" cy="416401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8675" y="288290"/>
            <a:ext cx="6928484" cy="11290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16839">
              <a:lnSpc>
                <a:spcPct val="100699"/>
              </a:lnSpc>
              <a:spcBef>
                <a:spcPts val="85"/>
              </a:spcBef>
            </a:pPr>
            <a:r>
              <a:rPr spc="-10" dirty="0">
                <a:solidFill>
                  <a:srgbClr val="554B3C"/>
                </a:solidFill>
              </a:rPr>
              <a:t>Стремящиеся</a:t>
            </a:r>
            <a:r>
              <a:rPr spc="-110" dirty="0">
                <a:solidFill>
                  <a:srgbClr val="554B3C"/>
                </a:solidFill>
              </a:rPr>
              <a:t> </a:t>
            </a:r>
            <a:r>
              <a:rPr spc="-10" dirty="0">
                <a:solidFill>
                  <a:srgbClr val="554B3C"/>
                </a:solidFill>
              </a:rPr>
              <a:t>ввысь</a:t>
            </a:r>
            <a:r>
              <a:rPr spc="-110" dirty="0">
                <a:solidFill>
                  <a:srgbClr val="554B3C"/>
                </a:solidFill>
              </a:rPr>
              <a:t> </a:t>
            </a:r>
            <a:r>
              <a:rPr spc="-10" dirty="0">
                <a:solidFill>
                  <a:srgbClr val="554B3C"/>
                </a:solidFill>
              </a:rPr>
              <a:t>колонны</a:t>
            </a:r>
            <a:r>
              <a:rPr spc="-105" dirty="0">
                <a:solidFill>
                  <a:srgbClr val="554B3C"/>
                </a:solidFill>
              </a:rPr>
              <a:t> </a:t>
            </a:r>
            <a:r>
              <a:rPr dirty="0">
                <a:solidFill>
                  <a:srgbClr val="554B3C"/>
                </a:solidFill>
              </a:rPr>
              <a:t>и</a:t>
            </a:r>
            <a:r>
              <a:rPr spc="-110" dirty="0">
                <a:solidFill>
                  <a:srgbClr val="554B3C"/>
                </a:solidFill>
              </a:rPr>
              <a:t> </a:t>
            </a:r>
            <a:r>
              <a:rPr dirty="0">
                <a:solidFill>
                  <a:srgbClr val="554B3C"/>
                </a:solidFill>
              </a:rPr>
              <a:t>шпили</a:t>
            </a:r>
            <a:r>
              <a:rPr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pc="-2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54B3C"/>
                </a:solidFill>
              </a:rPr>
              <a:t>украшенные</a:t>
            </a:r>
            <a:r>
              <a:rPr spc="-105" dirty="0">
                <a:solidFill>
                  <a:srgbClr val="554B3C"/>
                </a:solidFill>
              </a:rPr>
              <a:t> </a:t>
            </a:r>
            <a:r>
              <a:rPr spc="-10" dirty="0">
                <a:solidFill>
                  <a:srgbClr val="554B3C"/>
                </a:solidFill>
              </a:rPr>
              <a:t>резными </a:t>
            </a:r>
            <a:r>
              <a:rPr dirty="0">
                <a:solidFill>
                  <a:srgbClr val="554B3C"/>
                </a:solidFill>
              </a:rPr>
              <a:t>каменными</a:t>
            </a:r>
            <a:r>
              <a:rPr spc="-110" dirty="0">
                <a:solidFill>
                  <a:srgbClr val="554B3C"/>
                </a:solidFill>
              </a:rPr>
              <a:t> </a:t>
            </a:r>
            <a:r>
              <a:rPr spc="-10" dirty="0">
                <a:solidFill>
                  <a:srgbClr val="554B3C"/>
                </a:solidFill>
              </a:rPr>
              <a:t>кружевами</a:t>
            </a:r>
            <a:r>
              <a:rPr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pc="-2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pc="-35" dirty="0">
                <a:solidFill>
                  <a:srgbClr val="554B3C"/>
                </a:solidFill>
              </a:rPr>
              <a:t>будто</a:t>
            </a:r>
            <a:r>
              <a:rPr spc="-110" dirty="0">
                <a:solidFill>
                  <a:srgbClr val="554B3C"/>
                </a:solidFill>
              </a:rPr>
              <a:t> </a:t>
            </a:r>
            <a:r>
              <a:rPr spc="-20" dirty="0">
                <a:solidFill>
                  <a:srgbClr val="554B3C"/>
                </a:solidFill>
              </a:rPr>
              <a:t>теряются</a:t>
            </a:r>
            <a:r>
              <a:rPr spc="-110" dirty="0">
                <a:solidFill>
                  <a:srgbClr val="554B3C"/>
                </a:solidFill>
              </a:rPr>
              <a:t> </a:t>
            </a:r>
            <a:r>
              <a:rPr dirty="0">
                <a:solidFill>
                  <a:srgbClr val="554B3C"/>
                </a:solidFill>
              </a:rPr>
              <a:t>в</a:t>
            </a:r>
            <a:r>
              <a:rPr spc="-110" dirty="0">
                <a:solidFill>
                  <a:srgbClr val="554B3C"/>
                </a:solidFill>
              </a:rPr>
              <a:t> </a:t>
            </a:r>
            <a:r>
              <a:rPr spc="-10" dirty="0">
                <a:solidFill>
                  <a:srgbClr val="554B3C"/>
                </a:solidFill>
              </a:rPr>
              <a:t>небесах</a:t>
            </a:r>
            <a:r>
              <a:rPr spc="-10" dirty="0">
                <a:solidFill>
                  <a:srgbClr val="554B3C"/>
                </a:solidFill>
                <a:latin typeface="Calibri"/>
                <a:cs typeface="Calibri"/>
              </a:rPr>
              <a:t>,</a:t>
            </a:r>
            <a:r>
              <a:rPr spc="-20"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54B3C"/>
                </a:solidFill>
              </a:rPr>
              <a:t>поглощенные </a:t>
            </a:r>
            <a:r>
              <a:rPr dirty="0">
                <a:solidFill>
                  <a:srgbClr val="554B3C"/>
                </a:solidFill>
              </a:rPr>
              <a:t>дымкой</a:t>
            </a:r>
            <a:r>
              <a:rPr spc="-90" dirty="0">
                <a:solidFill>
                  <a:srgbClr val="554B3C"/>
                </a:solidFill>
              </a:rPr>
              <a:t> </a:t>
            </a:r>
            <a:r>
              <a:rPr spc="-20" dirty="0">
                <a:solidFill>
                  <a:srgbClr val="554B3C"/>
                </a:solidFill>
              </a:rPr>
              <a:t>облаков</a:t>
            </a:r>
            <a:r>
              <a:rPr spc="-2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  <a:r>
              <a:rPr dirty="0">
                <a:solidFill>
                  <a:srgbClr val="554B3C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554B3C"/>
                </a:solidFill>
              </a:rPr>
              <a:t>Гигантские</a:t>
            </a:r>
            <a:r>
              <a:rPr spc="-90" dirty="0">
                <a:solidFill>
                  <a:srgbClr val="554B3C"/>
                </a:solidFill>
              </a:rPr>
              <a:t> </a:t>
            </a:r>
            <a:r>
              <a:rPr spc="-10" dirty="0">
                <a:solidFill>
                  <a:srgbClr val="554B3C"/>
                </a:solidFill>
              </a:rPr>
              <a:t>размеры</a:t>
            </a:r>
            <a:r>
              <a:rPr spc="-90" dirty="0">
                <a:solidFill>
                  <a:srgbClr val="554B3C"/>
                </a:solidFill>
              </a:rPr>
              <a:t> </a:t>
            </a:r>
            <a:r>
              <a:rPr spc="-10" dirty="0">
                <a:solidFill>
                  <a:srgbClr val="554B3C"/>
                </a:solidFill>
              </a:rPr>
              <a:t>фасада</a:t>
            </a:r>
            <a:r>
              <a:rPr spc="-85" dirty="0">
                <a:solidFill>
                  <a:srgbClr val="554B3C"/>
                </a:solidFill>
              </a:rPr>
              <a:t> </a:t>
            </a:r>
            <a:r>
              <a:rPr spc="-20" dirty="0">
                <a:solidFill>
                  <a:srgbClr val="554B3C"/>
                </a:solidFill>
              </a:rPr>
              <a:t>создают</a:t>
            </a:r>
            <a:r>
              <a:rPr spc="-90" dirty="0">
                <a:solidFill>
                  <a:srgbClr val="554B3C"/>
                </a:solidFill>
              </a:rPr>
              <a:t> </a:t>
            </a:r>
            <a:r>
              <a:rPr spc="-10" dirty="0">
                <a:solidFill>
                  <a:srgbClr val="554B3C"/>
                </a:solidFill>
              </a:rPr>
              <a:t>ощущение космического</a:t>
            </a:r>
            <a:r>
              <a:rPr spc="-60" dirty="0">
                <a:solidFill>
                  <a:srgbClr val="554B3C"/>
                </a:solidFill>
              </a:rPr>
              <a:t> </a:t>
            </a:r>
            <a:r>
              <a:rPr spc="-10" dirty="0">
                <a:solidFill>
                  <a:srgbClr val="554B3C"/>
                </a:solidFill>
              </a:rPr>
              <a:t>пространства</a:t>
            </a:r>
            <a:r>
              <a:rPr spc="-10" dirty="0">
                <a:solidFill>
                  <a:srgbClr val="554B3C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554B3C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447675">
              <a:lnSpc>
                <a:spcPct val="100000"/>
              </a:lnSpc>
            </a:pP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КОНСТРУКТИВНЫЕ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ЭЛЕМЕНТЫ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ГОТИКИ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8675" y="1768475"/>
            <a:ext cx="3609975" cy="923925"/>
            <a:chOff x="4638675" y="1768475"/>
            <a:chExt cx="3609975" cy="923925"/>
          </a:xfrm>
        </p:grpSpPr>
        <p:sp>
          <p:nvSpPr>
            <p:cNvPr id="4" name="object 4"/>
            <p:cNvSpPr/>
            <p:nvPr/>
          </p:nvSpPr>
          <p:spPr>
            <a:xfrm>
              <a:off x="4643437" y="1773238"/>
              <a:ext cx="3600450" cy="914400"/>
            </a:xfrm>
            <a:custGeom>
              <a:avLst/>
              <a:gdLst/>
              <a:ahLst/>
              <a:cxnLst/>
              <a:rect l="l" t="t" r="r" b="b"/>
              <a:pathLst>
                <a:path w="3600450" h="914400">
                  <a:moveTo>
                    <a:pt x="3448046" y="914399"/>
                  </a:moveTo>
                  <a:lnTo>
                    <a:pt x="152402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8"/>
                  </a:lnTo>
                  <a:lnTo>
                    <a:pt x="0" y="761996"/>
                  </a:lnTo>
                  <a:lnTo>
                    <a:pt x="0" y="152402"/>
                  </a:ln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2" y="0"/>
                  </a:lnTo>
                  <a:lnTo>
                    <a:pt x="3448046" y="0"/>
                  </a:lnTo>
                  <a:lnTo>
                    <a:pt x="3506369" y="11600"/>
                  </a:lnTo>
                  <a:lnTo>
                    <a:pt x="3555811" y="44637"/>
                  </a:lnTo>
                  <a:lnTo>
                    <a:pt x="3588849" y="94080"/>
                  </a:lnTo>
                  <a:lnTo>
                    <a:pt x="3600450" y="152402"/>
                  </a:lnTo>
                  <a:lnTo>
                    <a:pt x="3600450" y="761996"/>
                  </a:lnTo>
                  <a:lnTo>
                    <a:pt x="3592680" y="810168"/>
                  </a:lnTo>
                  <a:lnTo>
                    <a:pt x="3571045" y="852004"/>
                  </a:lnTo>
                  <a:lnTo>
                    <a:pt x="3538054" y="884995"/>
                  </a:lnTo>
                  <a:lnTo>
                    <a:pt x="3496218" y="906630"/>
                  </a:lnTo>
                  <a:lnTo>
                    <a:pt x="3448046" y="914399"/>
                  </a:lnTo>
                  <a:close/>
                </a:path>
              </a:pathLst>
            </a:custGeom>
            <a:solidFill>
              <a:srgbClr val="BDC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3437" y="1773238"/>
              <a:ext cx="3600450" cy="914400"/>
            </a:xfrm>
            <a:custGeom>
              <a:avLst/>
              <a:gdLst/>
              <a:ahLst/>
              <a:cxnLst/>
              <a:rect l="l" t="t" r="r" b="b"/>
              <a:pathLst>
                <a:path w="3600450" h="914400">
                  <a:moveTo>
                    <a:pt x="0" y="152402"/>
                  </a:move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2" y="0"/>
                  </a:lnTo>
                  <a:lnTo>
                    <a:pt x="3448046" y="0"/>
                  </a:lnTo>
                  <a:lnTo>
                    <a:pt x="3506369" y="11600"/>
                  </a:lnTo>
                  <a:lnTo>
                    <a:pt x="3555811" y="44637"/>
                  </a:lnTo>
                  <a:lnTo>
                    <a:pt x="3588849" y="94080"/>
                  </a:lnTo>
                  <a:lnTo>
                    <a:pt x="3600450" y="152402"/>
                  </a:lnTo>
                  <a:lnTo>
                    <a:pt x="3600450" y="761996"/>
                  </a:lnTo>
                  <a:lnTo>
                    <a:pt x="3592680" y="810168"/>
                  </a:lnTo>
                  <a:lnTo>
                    <a:pt x="3571045" y="852004"/>
                  </a:lnTo>
                  <a:lnTo>
                    <a:pt x="3538054" y="884995"/>
                  </a:lnTo>
                  <a:lnTo>
                    <a:pt x="3496218" y="906630"/>
                  </a:lnTo>
                  <a:lnTo>
                    <a:pt x="3448046" y="914399"/>
                  </a:lnTo>
                  <a:lnTo>
                    <a:pt x="152402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8"/>
                  </a:lnTo>
                  <a:lnTo>
                    <a:pt x="0" y="761996"/>
                  </a:lnTo>
                  <a:lnTo>
                    <a:pt x="0" y="1524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6896" y="1860106"/>
            <a:ext cx="6845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0840" algn="l"/>
              </a:tabLst>
            </a:pPr>
            <a:r>
              <a:rPr sz="4400" b="1" spc="-10" dirty="0">
                <a:solidFill>
                  <a:srgbClr val="5B5B88"/>
                </a:solidFill>
                <a:latin typeface="Tahoma"/>
                <a:cs typeface="Tahoma"/>
              </a:rPr>
              <a:t>Вимперг</a:t>
            </a:r>
            <a:r>
              <a:rPr sz="4400" b="1" dirty="0">
                <a:solidFill>
                  <a:srgbClr val="5B5B88"/>
                </a:solidFill>
                <a:latin typeface="Tahoma"/>
                <a:cs typeface="Tahoma"/>
              </a:rPr>
              <a:t>	</a:t>
            </a:r>
            <a:r>
              <a:rPr sz="4400" b="1" spc="-10" dirty="0">
                <a:solidFill>
                  <a:srgbClr val="5B5B88"/>
                </a:solidFill>
                <a:latin typeface="Tahoma"/>
                <a:cs typeface="Tahoma"/>
              </a:rPr>
              <a:t>Нервюра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3550" y="3495675"/>
            <a:ext cx="3536950" cy="923925"/>
            <a:chOff x="463550" y="3495675"/>
            <a:chExt cx="3536950" cy="923925"/>
          </a:xfrm>
        </p:grpSpPr>
        <p:sp>
          <p:nvSpPr>
            <p:cNvPr id="8" name="object 8"/>
            <p:cNvSpPr/>
            <p:nvPr/>
          </p:nvSpPr>
          <p:spPr>
            <a:xfrm>
              <a:off x="468312" y="3500437"/>
              <a:ext cx="3527425" cy="914400"/>
            </a:xfrm>
            <a:custGeom>
              <a:avLst/>
              <a:gdLst/>
              <a:ahLst/>
              <a:cxnLst/>
              <a:rect l="l" t="t" r="r" b="b"/>
              <a:pathLst>
                <a:path w="3527425" h="914400">
                  <a:moveTo>
                    <a:pt x="3375021" y="914399"/>
                  </a:moveTo>
                  <a:lnTo>
                    <a:pt x="152403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7"/>
                  </a:lnTo>
                  <a:lnTo>
                    <a:pt x="0" y="761996"/>
                  </a:lnTo>
                  <a:lnTo>
                    <a:pt x="0" y="152402"/>
                  </a:ln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3" y="0"/>
                  </a:lnTo>
                  <a:lnTo>
                    <a:pt x="3375021" y="0"/>
                  </a:lnTo>
                  <a:lnTo>
                    <a:pt x="3433344" y="11600"/>
                  </a:lnTo>
                  <a:lnTo>
                    <a:pt x="3482786" y="44637"/>
                  </a:lnTo>
                  <a:lnTo>
                    <a:pt x="3515823" y="94080"/>
                  </a:lnTo>
                  <a:lnTo>
                    <a:pt x="3527424" y="152402"/>
                  </a:lnTo>
                  <a:lnTo>
                    <a:pt x="3527424" y="761996"/>
                  </a:lnTo>
                  <a:lnTo>
                    <a:pt x="3519655" y="810167"/>
                  </a:lnTo>
                  <a:lnTo>
                    <a:pt x="3498020" y="852004"/>
                  </a:lnTo>
                  <a:lnTo>
                    <a:pt x="3465029" y="884995"/>
                  </a:lnTo>
                  <a:lnTo>
                    <a:pt x="3423192" y="906630"/>
                  </a:lnTo>
                  <a:lnTo>
                    <a:pt x="3375021" y="914399"/>
                  </a:lnTo>
                  <a:close/>
                </a:path>
              </a:pathLst>
            </a:custGeom>
            <a:solidFill>
              <a:srgbClr val="BDC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312" y="3500437"/>
              <a:ext cx="3527425" cy="914400"/>
            </a:xfrm>
            <a:custGeom>
              <a:avLst/>
              <a:gdLst/>
              <a:ahLst/>
              <a:cxnLst/>
              <a:rect l="l" t="t" r="r" b="b"/>
              <a:pathLst>
                <a:path w="3527425" h="914400">
                  <a:moveTo>
                    <a:pt x="0" y="152402"/>
                  </a:move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3" y="0"/>
                  </a:lnTo>
                  <a:lnTo>
                    <a:pt x="3375021" y="0"/>
                  </a:lnTo>
                  <a:lnTo>
                    <a:pt x="3433344" y="11600"/>
                  </a:lnTo>
                  <a:lnTo>
                    <a:pt x="3482786" y="44637"/>
                  </a:lnTo>
                  <a:lnTo>
                    <a:pt x="3515823" y="94080"/>
                  </a:lnTo>
                  <a:lnTo>
                    <a:pt x="3527424" y="152402"/>
                  </a:lnTo>
                  <a:lnTo>
                    <a:pt x="3527424" y="761996"/>
                  </a:lnTo>
                  <a:lnTo>
                    <a:pt x="3519655" y="810167"/>
                  </a:lnTo>
                  <a:lnTo>
                    <a:pt x="3498020" y="852004"/>
                  </a:lnTo>
                  <a:lnTo>
                    <a:pt x="3465029" y="884995"/>
                  </a:lnTo>
                  <a:lnTo>
                    <a:pt x="3423192" y="906630"/>
                  </a:lnTo>
                  <a:lnTo>
                    <a:pt x="3375021" y="914399"/>
                  </a:lnTo>
                  <a:lnTo>
                    <a:pt x="152403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7"/>
                  </a:lnTo>
                  <a:lnTo>
                    <a:pt x="0" y="761996"/>
                  </a:lnTo>
                  <a:lnTo>
                    <a:pt x="0" y="1524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11700" y="3495675"/>
            <a:ext cx="3754754" cy="923925"/>
            <a:chOff x="4711700" y="3495675"/>
            <a:chExt cx="3754754" cy="923925"/>
          </a:xfrm>
        </p:grpSpPr>
        <p:sp>
          <p:nvSpPr>
            <p:cNvPr id="11" name="object 11"/>
            <p:cNvSpPr/>
            <p:nvPr/>
          </p:nvSpPr>
          <p:spPr>
            <a:xfrm>
              <a:off x="4716462" y="3500437"/>
              <a:ext cx="3745229" cy="914400"/>
            </a:xfrm>
            <a:custGeom>
              <a:avLst/>
              <a:gdLst/>
              <a:ahLst/>
              <a:cxnLst/>
              <a:rect l="l" t="t" r="r" b="b"/>
              <a:pathLst>
                <a:path w="3745229" h="914400">
                  <a:moveTo>
                    <a:pt x="3592508" y="914399"/>
                  </a:moveTo>
                  <a:lnTo>
                    <a:pt x="152402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7"/>
                  </a:lnTo>
                  <a:lnTo>
                    <a:pt x="0" y="761996"/>
                  </a:lnTo>
                  <a:lnTo>
                    <a:pt x="0" y="152402"/>
                  </a:ln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2" y="0"/>
                  </a:lnTo>
                  <a:lnTo>
                    <a:pt x="3592508" y="0"/>
                  </a:lnTo>
                  <a:lnTo>
                    <a:pt x="3650831" y="11600"/>
                  </a:lnTo>
                  <a:lnTo>
                    <a:pt x="3700274" y="44637"/>
                  </a:lnTo>
                  <a:lnTo>
                    <a:pt x="3733310" y="94080"/>
                  </a:lnTo>
                  <a:lnTo>
                    <a:pt x="3744911" y="152402"/>
                  </a:lnTo>
                  <a:lnTo>
                    <a:pt x="3744911" y="761996"/>
                  </a:lnTo>
                  <a:lnTo>
                    <a:pt x="3737142" y="810167"/>
                  </a:lnTo>
                  <a:lnTo>
                    <a:pt x="3715507" y="852004"/>
                  </a:lnTo>
                  <a:lnTo>
                    <a:pt x="3682516" y="884995"/>
                  </a:lnTo>
                  <a:lnTo>
                    <a:pt x="3640680" y="906630"/>
                  </a:lnTo>
                  <a:lnTo>
                    <a:pt x="3592508" y="914399"/>
                  </a:lnTo>
                  <a:close/>
                </a:path>
              </a:pathLst>
            </a:custGeom>
            <a:solidFill>
              <a:srgbClr val="BDC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6462" y="3500437"/>
              <a:ext cx="3745229" cy="914400"/>
            </a:xfrm>
            <a:custGeom>
              <a:avLst/>
              <a:gdLst/>
              <a:ahLst/>
              <a:cxnLst/>
              <a:rect l="l" t="t" r="r" b="b"/>
              <a:pathLst>
                <a:path w="3745229" h="914400">
                  <a:moveTo>
                    <a:pt x="0" y="152402"/>
                  </a:move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2" y="0"/>
                  </a:lnTo>
                  <a:lnTo>
                    <a:pt x="3592508" y="0"/>
                  </a:lnTo>
                  <a:lnTo>
                    <a:pt x="3650831" y="11600"/>
                  </a:lnTo>
                  <a:lnTo>
                    <a:pt x="3700274" y="44637"/>
                  </a:lnTo>
                  <a:lnTo>
                    <a:pt x="3733310" y="94080"/>
                  </a:lnTo>
                  <a:lnTo>
                    <a:pt x="3744911" y="152402"/>
                  </a:lnTo>
                  <a:lnTo>
                    <a:pt x="3744911" y="761996"/>
                  </a:lnTo>
                  <a:lnTo>
                    <a:pt x="3737142" y="810167"/>
                  </a:lnTo>
                  <a:lnTo>
                    <a:pt x="3715507" y="852004"/>
                  </a:lnTo>
                  <a:lnTo>
                    <a:pt x="3682516" y="884995"/>
                  </a:lnTo>
                  <a:lnTo>
                    <a:pt x="3640680" y="906630"/>
                  </a:lnTo>
                  <a:lnTo>
                    <a:pt x="3592508" y="914399"/>
                  </a:lnTo>
                  <a:lnTo>
                    <a:pt x="152402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7"/>
                  </a:lnTo>
                  <a:lnTo>
                    <a:pt x="0" y="761996"/>
                  </a:lnTo>
                  <a:lnTo>
                    <a:pt x="0" y="1524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63550" y="5153025"/>
            <a:ext cx="3681729" cy="923925"/>
            <a:chOff x="463550" y="5153025"/>
            <a:chExt cx="3681729" cy="923925"/>
          </a:xfrm>
        </p:grpSpPr>
        <p:sp>
          <p:nvSpPr>
            <p:cNvPr id="14" name="object 14"/>
            <p:cNvSpPr/>
            <p:nvPr/>
          </p:nvSpPr>
          <p:spPr>
            <a:xfrm>
              <a:off x="468312" y="5157787"/>
              <a:ext cx="3672204" cy="914400"/>
            </a:xfrm>
            <a:custGeom>
              <a:avLst/>
              <a:gdLst/>
              <a:ahLst/>
              <a:cxnLst/>
              <a:rect l="l" t="t" r="r" b="b"/>
              <a:pathLst>
                <a:path w="3672204" h="914400">
                  <a:moveTo>
                    <a:pt x="3519483" y="914399"/>
                  </a:moveTo>
                  <a:lnTo>
                    <a:pt x="152403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7"/>
                  </a:lnTo>
                  <a:lnTo>
                    <a:pt x="0" y="761996"/>
                  </a:lnTo>
                  <a:lnTo>
                    <a:pt x="0" y="152402"/>
                  </a:ln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3" y="0"/>
                  </a:lnTo>
                  <a:lnTo>
                    <a:pt x="3519483" y="0"/>
                  </a:lnTo>
                  <a:lnTo>
                    <a:pt x="3577806" y="11600"/>
                  </a:lnTo>
                  <a:lnTo>
                    <a:pt x="3627248" y="44637"/>
                  </a:lnTo>
                  <a:lnTo>
                    <a:pt x="3660285" y="94080"/>
                  </a:lnTo>
                  <a:lnTo>
                    <a:pt x="3671886" y="152402"/>
                  </a:lnTo>
                  <a:lnTo>
                    <a:pt x="3671886" y="761996"/>
                  </a:lnTo>
                  <a:lnTo>
                    <a:pt x="3664117" y="810167"/>
                  </a:lnTo>
                  <a:lnTo>
                    <a:pt x="3642482" y="852004"/>
                  </a:lnTo>
                  <a:lnTo>
                    <a:pt x="3609491" y="884995"/>
                  </a:lnTo>
                  <a:lnTo>
                    <a:pt x="3567655" y="906630"/>
                  </a:lnTo>
                  <a:lnTo>
                    <a:pt x="3519483" y="914399"/>
                  </a:lnTo>
                  <a:close/>
                </a:path>
              </a:pathLst>
            </a:custGeom>
            <a:solidFill>
              <a:srgbClr val="BDC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312" y="5157787"/>
              <a:ext cx="3672204" cy="914400"/>
            </a:xfrm>
            <a:custGeom>
              <a:avLst/>
              <a:gdLst/>
              <a:ahLst/>
              <a:cxnLst/>
              <a:rect l="l" t="t" r="r" b="b"/>
              <a:pathLst>
                <a:path w="3672204" h="914400">
                  <a:moveTo>
                    <a:pt x="0" y="152402"/>
                  </a:move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3" y="0"/>
                  </a:lnTo>
                  <a:lnTo>
                    <a:pt x="3519483" y="0"/>
                  </a:lnTo>
                  <a:lnTo>
                    <a:pt x="3577806" y="11600"/>
                  </a:lnTo>
                  <a:lnTo>
                    <a:pt x="3627248" y="44637"/>
                  </a:lnTo>
                  <a:lnTo>
                    <a:pt x="3660285" y="94080"/>
                  </a:lnTo>
                  <a:lnTo>
                    <a:pt x="3671886" y="152402"/>
                  </a:lnTo>
                  <a:lnTo>
                    <a:pt x="3671886" y="761996"/>
                  </a:lnTo>
                  <a:lnTo>
                    <a:pt x="3664117" y="810167"/>
                  </a:lnTo>
                  <a:lnTo>
                    <a:pt x="3642482" y="852004"/>
                  </a:lnTo>
                  <a:lnTo>
                    <a:pt x="3609491" y="884995"/>
                  </a:lnTo>
                  <a:lnTo>
                    <a:pt x="3567655" y="906630"/>
                  </a:lnTo>
                  <a:lnTo>
                    <a:pt x="3519483" y="914399"/>
                  </a:lnTo>
                  <a:lnTo>
                    <a:pt x="152403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7"/>
                  </a:lnTo>
                  <a:lnTo>
                    <a:pt x="0" y="761996"/>
                  </a:lnTo>
                  <a:lnTo>
                    <a:pt x="0" y="1524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3536" y="3587306"/>
            <a:ext cx="2856865" cy="2381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5B5B88"/>
                </a:solidFill>
                <a:latin typeface="Tahoma"/>
                <a:cs typeface="Tahoma"/>
              </a:rPr>
              <a:t>Аркбутан</a:t>
            </a:r>
            <a:endParaRPr sz="4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200">
              <a:latin typeface="Tahoma"/>
              <a:cs typeface="Tahoma"/>
            </a:endParaRPr>
          </a:p>
          <a:p>
            <a:pPr marL="56515">
              <a:lnSpc>
                <a:spcPct val="100000"/>
              </a:lnSpc>
            </a:pPr>
            <a:r>
              <a:rPr sz="4800" b="1" spc="-10" dirty="0">
                <a:solidFill>
                  <a:srgbClr val="5B5B88"/>
                </a:solidFill>
                <a:latin typeface="Tahoma"/>
                <a:cs typeface="Tahoma"/>
              </a:rPr>
              <a:t>Пинакли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11700" y="5153025"/>
            <a:ext cx="3825875" cy="923925"/>
            <a:chOff x="4711700" y="5153025"/>
            <a:chExt cx="3825875" cy="923925"/>
          </a:xfrm>
        </p:grpSpPr>
        <p:sp>
          <p:nvSpPr>
            <p:cNvPr id="18" name="object 18"/>
            <p:cNvSpPr/>
            <p:nvPr/>
          </p:nvSpPr>
          <p:spPr>
            <a:xfrm>
              <a:off x="4716462" y="5157787"/>
              <a:ext cx="3816350" cy="914400"/>
            </a:xfrm>
            <a:custGeom>
              <a:avLst/>
              <a:gdLst/>
              <a:ahLst/>
              <a:cxnLst/>
              <a:rect l="l" t="t" r="r" b="b"/>
              <a:pathLst>
                <a:path w="3816350" h="914400">
                  <a:moveTo>
                    <a:pt x="3663946" y="914399"/>
                  </a:moveTo>
                  <a:lnTo>
                    <a:pt x="152402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7"/>
                  </a:lnTo>
                  <a:lnTo>
                    <a:pt x="0" y="761996"/>
                  </a:lnTo>
                  <a:lnTo>
                    <a:pt x="0" y="152402"/>
                  </a:ln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2" y="0"/>
                  </a:lnTo>
                  <a:lnTo>
                    <a:pt x="3663946" y="0"/>
                  </a:lnTo>
                  <a:lnTo>
                    <a:pt x="3722269" y="11600"/>
                  </a:lnTo>
                  <a:lnTo>
                    <a:pt x="3771711" y="44637"/>
                  </a:lnTo>
                  <a:lnTo>
                    <a:pt x="3804749" y="94080"/>
                  </a:lnTo>
                  <a:lnTo>
                    <a:pt x="3816350" y="152402"/>
                  </a:lnTo>
                  <a:lnTo>
                    <a:pt x="3816350" y="761996"/>
                  </a:lnTo>
                  <a:lnTo>
                    <a:pt x="3808580" y="810167"/>
                  </a:lnTo>
                  <a:lnTo>
                    <a:pt x="3786945" y="852004"/>
                  </a:lnTo>
                  <a:lnTo>
                    <a:pt x="3753954" y="884995"/>
                  </a:lnTo>
                  <a:lnTo>
                    <a:pt x="3712118" y="906630"/>
                  </a:lnTo>
                  <a:lnTo>
                    <a:pt x="3663946" y="914399"/>
                  </a:lnTo>
                  <a:close/>
                </a:path>
              </a:pathLst>
            </a:custGeom>
            <a:solidFill>
              <a:srgbClr val="BDC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16462" y="5157787"/>
              <a:ext cx="3816350" cy="914400"/>
            </a:xfrm>
            <a:custGeom>
              <a:avLst/>
              <a:gdLst/>
              <a:ahLst/>
              <a:cxnLst/>
              <a:rect l="l" t="t" r="r" b="b"/>
              <a:pathLst>
                <a:path w="3816350" h="914400">
                  <a:moveTo>
                    <a:pt x="0" y="152402"/>
                  </a:move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2" y="0"/>
                  </a:lnTo>
                  <a:lnTo>
                    <a:pt x="3663946" y="0"/>
                  </a:lnTo>
                  <a:lnTo>
                    <a:pt x="3722269" y="11600"/>
                  </a:lnTo>
                  <a:lnTo>
                    <a:pt x="3771711" y="44637"/>
                  </a:lnTo>
                  <a:lnTo>
                    <a:pt x="3804749" y="94080"/>
                  </a:lnTo>
                  <a:lnTo>
                    <a:pt x="3816350" y="152402"/>
                  </a:lnTo>
                  <a:lnTo>
                    <a:pt x="3816350" y="761996"/>
                  </a:lnTo>
                  <a:lnTo>
                    <a:pt x="3808580" y="810167"/>
                  </a:lnTo>
                  <a:lnTo>
                    <a:pt x="3786945" y="852004"/>
                  </a:lnTo>
                  <a:lnTo>
                    <a:pt x="3753954" y="884995"/>
                  </a:lnTo>
                  <a:lnTo>
                    <a:pt x="3712118" y="906630"/>
                  </a:lnTo>
                  <a:lnTo>
                    <a:pt x="3663946" y="914399"/>
                  </a:lnTo>
                  <a:lnTo>
                    <a:pt x="152402" y="914399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7"/>
                  </a:lnTo>
                  <a:lnTo>
                    <a:pt x="0" y="761996"/>
                  </a:lnTo>
                  <a:lnTo>
                    <a:pt x="0" y="1524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62043" y="3252026"/>
            <a:ext cx="3253740" cy="271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5B5B88"/>
                </a:solidFill>
                <a:latin typeface="Tahoma"/>
                <a:cs typeface="Tahoma"/>
              </a:rPr>
              <a:t>Контрфорс </a:t>
            </a:r>
            <a:r>
              <a:rPr sz="4400" b="1" spc="-50" dirty="0">
                <a:solidFill>
                  <a:srgbClr val="5B5B88"/>
                </a:solidFill>
                <a:latin typeface="Tahoma"/>
                <a:cs typeface="Tahoma"/>
              </a:rPr>
              <a:t>т</a:t>
            </a:r>
            <a:endParaRPr sz="4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0">
              <a:latin typeface="Tahoma"/>
              <a:cs typeface="Tahoma"/>
            </a:endParaRPr>
          </a:p>
          <a:p>
            <a:pPr marL="71120" algn="ctr">
              <a:lnSpc>
                <a:spcPct val="100000"/>
              </a:lnSpc>
            </a:pPr>
            <a:r>
              <a:rPr sz="4800" b="1" spc="-10" dirty="0">
                <a:solidFill>
                  <a:srgbClr val="5B5B88"/>
                </a:solidFill>
                <a:latin typeface="Tahoma"/>
                <a:cs typeface="Tahoma"/>
              </a:rPr>
              <a:t>Базилика</a:t>
            </a:r>
            <a:endParaRPr sz="4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2400"/>
            <a:ext cx="8839200" cy="6556375"/>
            <a:chOff x="152400" y="152400"/>
            <a:chExt cx="8839200" cy="6556375"/>
          </a:xfrm>
        </p:grpSpPr>
        <p:sp>
          <p:nvSpPr>
            <p:cNvPr id="3" name="object 3"/>
            <p:cNvSpPr/>
            <p:nvPr/>
          </p:nvSpPr>
          <p:spPr>
            <a:xfrm>
              <a:off x="152400" y="152412"/>
              <a:ext cx="8839200" cy="6556375"/>
            </a:xfrm>
            <a:custGeom>
              <a:avLst/>
              <a:gdLst/>
              <a:ahLst/>
              <a:cxnLst/>
              <a:rect l="l" t="t" r="r" b="b"/>
              <a:pathLst>
                <a:path w="8839200" h="6556375">
                  <a:moveTo>
                    <a:pt x="8839200" y="0"/>
                  </a:moveTo>
                  <a:lnTo>
                    <a:pt x="8813800" y="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1346200"/>
                  </a:lnTo>
                  <a:lnTo>
                    <a:pt x="6858000" y="1346200"/>
                  </a:lnTo>
                  <a:lnTo>
                    <a:pt x="6858000" y="6556375"/>
                  </a:lnTo>
                  <a:lnTo>
                    <a:pt x="8839200" y="6556375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3987"/>
              <a:ext cx="6705600" cy="6553200"/>
            </a:xfrm>
            <a:custGeom>
              <a:avLst/>
              <a:gdLst/>
              <a:ahLst/>
              <a:cxnLst/>
              <a:rect l="l" t="t" r="r" b="b"/>
              <a:pathLst>
                <a:path w="6705600" h="6553200">
                  <a:moveTo>
                    <a:pt x="6705599" y="6553200"/>
                  </a:moveTo>
                  <a:lnTo>
                    <a:pt x="0" y="6553200"/>
                  </a:lnTo>
                  <a:lnTo>
                    <a:pt x="0" y="0"/>
                  </a:lnTo>
                  <a:lnTo>
                    <a:pt x="6705599" y="0"/>
                  </a:lnTo>
                  <a:lnTo>
                    <a:pt x="6705599" y="6553200"/>
                  </a:lnTo>
                  <a:close/>
                </a:path>
              </a:pathLst>
            </a:custGeom>
            <a:solidFill>
              <a:srgbClr val="93A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12049" y="1398463"/>
              <a:ext cx="914400" cy="3890010"/>
            </a:xfrm>
            <a:custGeom>
              <a:avLst/>
              <a:gdLst/>
              <a:ahLst/>
              <a:cxnLst/>
              <a:rect l="l" t="t" r="r" b="b"/>
              <a:pathLst>
                <a:path w="914400" h="3890010">
                  <a:moveTo>
                    <a:pt x="761996" y="3889499"/>
                  </a:moveTo>
                  <a:lnTo>
                    <a:pt x="152403" y="3889499"/>
                  </a:lnTo>
                  <a:lnTo>
                    <a:pt x="104231" y="3881730"/>
                  </a:lnTo>
                  <a:lnTo>
                    <a:pt x="62395" y="3860095"/>
                  </a:lnTo>
                  <a:lnTo>
                    <a:pt x="29404" y="3827104"/>
                  </a:lnTo>
                  <a:lnTo>
                    <a:pt x="7769" y="3785268"/>
                  </a:lnTo>
                  <a:lnTo>
                    <a:pt x="0" y="3737096"/>
                  </a:lnTo>
                  <a:lnTo>
                    <a:pt x="0" y="152403"/>
                  </a:lnTo>
                  <a:lnTo>
                    <a:pt x="11600" y="94080"/>
                  </a:lnTo>
                  <a:lnTo>
                    <a:pt x="44637" y="44637"/>
                  </a:lnTo>
                  <a:lnTo>
                    <a:pt x="94080" y="11601"/>
                  </a:lnTo>
                  <a:lnTo>
                    <a:pt x="152403" y="0"/>
                  </a:lnTo>
                  <a:lnTo>
                    <a:pt x="761996" y="0"/>
                  </a:lnTo>
                  <a:lnTo>
                    <a:pt x="810167" y="7769"/>
                  </a:lnTo>
                  <a:lnTo>
                    <a:pt x="852003" y="29404"/>
                  </a:lnTo>
                  <a:lnTo>
                    <a:pt x="884994" y="62395"/>
                  </a:lnTo>
                  <a:lnTo>
                    <a:pt x="906630" y="104231"/>
                  </a:lnTo>
                  <a:lnTo>
                    <a:pt x="914399" y="152403"/>
                  </a:lnTo>
                  <a:lnTo>
                    <a:pt x="914399" y="3737096"/>
                  </a:lnTo>
                  <a:lnTo>
                    <a:pt x="906630" y="3785268"/>
                  </a:lnTo>
                  <a:lnTo>
                    <a:pt x="884994" y="3827104"/>
                  </a:lnTo>
                  <a:lnTo>
                    <a:pt x="852003" y="3860095"/>
                  </a:lnTo>
                  <a:lnTo>
                    <a:pt x="810167" y="3881730"/>
                  </a:lnTo>
                  <a:lnTo>
                    <a:pt x="761996" y="3889499"/>
                  </a:lnTo>
                  <a:close/>
                </a:path>
              </a:pathLst>
            </a:custGeom>
            <a:solidFill>
              <a:srgbClr val="BDC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12049" y="1398463"/>
              <a:ext cx="914400" cy="3890010"/>
            </a:xfrm>
            <a:custGeom>
              <a:avLst/>
              <a:gdLst/>
              <a:ahLst/>
              <a:cxnLst/>
              <a:rect l="l" t="t" r="r" b="b"/>
              <a:pathLst>
                <a:path w="914400" h="3890010">
                  <a:moveTo>
                    <a:pt x="152403" y="3889499"/>
                  </a:moveTo>
                  <a:lnTo>
                    <a:pt x="104231" y="3881730"/>
                  </a:lnTo>
                  <a:lnTo>
                    <a:pt x="62395" y="3860095"/>
                  </a:lnTo>
                  <a:lnTo>
                    <a:pt x="29404" y="3827104"/>
                  </a:lnTo>
                  <a:lnTo>
                    <a:pt x="7769" y="3785268"/>
                  </a:lnTo>
                  <a:lnTo>
                    <a:pt x="0" y="3737096"/>
                  </a:lnTo>
                  <a:lnTo>
                    <a:pt x="0" y="152403"/>
                  </a:lnTo>
                  <a:lnTo>
                    <a:pt x="11600" y="94080"/>
                  </a:lnTo>
                  <a:lnTo>
                    <a:pt x="44637" y="44637"/>
                  </a:lnTo>
                  <a:lnTo>
                    <a:pt x="94080" y="11601"/>
                  </a:lnTo>
                  <a:lnTo>
                    <a:pt x="152403" y="0"/>
                  </a:lnTo>
                  <a:lnTo>
                    <a:pt x="761996" y="0"/>
                  </a:lnTo>
                  <a:lnTo>
                    <a:pt x="810167" y="7769"/>
                  </a:lnTo>
                  <a:lnTo>
                    <a:pt x="852003" y="29404"/>
                  </a:lnTo>
                  <a:lnTo>
                    <a:pt x="884994" y="62395"/>
                  </a:lnTo>
                  <a:lnTo>
                    <a:pt x="906630" y="104231"/>
                  </a:lnTo>
                  <a:lnTo>
                    <a:pt x="914399" y="152403"/>
                  </a:lnTo>
                  <a:lnTo>
                    <a:pt x="914399" y="3737096"/>
                  </a:lnTo>
                  <a:lnTo>
                    <a:pt x="906630" y="3785268"/>
                  </a:lnTo>
                  <a:lnTo>
                    <a:pt x="884994" y="3827104"/>
                  </a:lnTo>
                  <a:lnTo>
                    <a:pt x="852003" y="3860095"/>
                  </a:lnTo>
                  <a:lnTo>
                    <a:pt x="810167" y="3881730"/>
                  </a:lnTo>
                  <a:lnTo>
                    <a:pt x="761996" y="3889499"/>
                  </a:lnTo>
                  <a:lnTo>
                    <a:pt x="152403" y="388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98644" y="1945547"/>
            <a:ext cx="700405" cy="279527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ECEDD1"/>
                </a:solidFill>
                <a:latin typeface="Tahoma"/>
                <a:cs typeface="Tahoma"/>
              </a:rPr>
              <a:t>ВИМПЕРГ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6875" y="795870"/>
            <a:ext cx="1127760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spc="-10" dirty="0">
                <a:solidFill>
                  <a:srgbClr val="ECEDD1"/>
                </a:solidFill>
                <a:latin typeface="Arial"/>
                <a:cs typeface="Arial"/>
              </a:rPr>
              <a:t>Вимперг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875" y="1435873"/>
            <a:ext cx="6255385" cy="312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(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нем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.</a:t>
            </a:r>
            <a:r>
              <a:rPr sz="1850" spc="-60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165" dirty="0">
                <a:solidFill>
                  <a:srgbClr val="ECEDD1"/>
                </a:solidFill>
                <a:latin typeface="Calibri"/>
                <a:cs typeface="Calibri"/>
              </a:rPr>
              <a:t>Wimperg</a:t>
            </a:r>
            <a:r>
              <a:rPr sz="1850" spc="-35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ECEDD1"/>
                </a:solidFill>
                <a:latin typeface="Arial"/>
                <a:cs typeface="Arial"/>
              </a:rPr>
              <a:t>от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145" dirty="0">
                <a:solidFill>
                  <a:srgbClr val="ECEDD1"/>
                </a:solidFill>
                <a:latin typeface="Calibri"/>
                <a:cs typeface="Calibri"/>
              </a:rPr>
              <a:t>Windberg</a:t>
            </a:r>
            <a:r>
              <a:rPr sz="1850" spc="-40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ECEDD1"/>
                </a:solidFill>
                <a:latin typeface="Calibri"/>
                <a:cs typeface="Calibri"/>
              </a:rPr>
              <a:t>—</a:t>
            </a:r>
            <a:r>
              <a:rPr sz="1850" spc="-40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защита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CEDD1"/>
                </a:solidFill>
                <a:latin typeface="Arial"/>
                <a:cs typeface="Arial"/>
              </a:rPr>
              <a:t>от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ветра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)</a:t>
            </a:r>
            <a:r>
              <a:rPr sz="1850" spc="-35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50" dirty="0">
                <a:solidFill>
                  <a:srgbClr val="ECEDD1"/>
                </a:solidFill>
                <a:latin typeface="Calibri"/>
                <a:cs typeface="Calibri"/>
              </a:rPr>
              <a:t>—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остроконечный</a:t>
            </a:r>
            <a:r>
              <a:rPr sz="1850" spc="-10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щипец</a:t>
            </a:r>
            <a:r>
              <a:rPr sz="1850" spc="-8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над</a:t>
            </a:r>
            <a:r>
              <a:rPr sz="1850" spc="-9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CEDD1"/>
                </a:solidFill>
                <a:latin typeface="Arial"/>
                <a:cs typeface="Arial"/>
              </a:rPr>
              <a:t>порталами</a:t>
            </a:r>
            <a:r>
              <a:rPr sz="1850" spc="-9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CEDD1"/>
                </a:solidFill>
                <a:latin typeface="Arial"/>
                <a:cs typeface="Arial"/>
              </a:rPr>
              <a:t>и</a:t>
            </a:r>
            <a:r>
              <a:rPr sz="1850" spc="-9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оконнымипроёма ми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готических</a:t>
            </a:r>
            <a:r>
              <a:rPr sz="1850" spc="-13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зданий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.</a:t>
            </a:r>
            <a:r>
              <a:rPr sz="1850" spc="-80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Как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CEDD1"/>
                </a:solidFill>
                <a:latin typeface="Arial"/>
                <a:cs typeface="Arial"/>
              </a:rPr>
              <a:t>правило</a:t>
            </a:r>
            <a:r>
              <a:rPr sz="1850" dirty="0">
                <a:solidFill>
                  <a:srgbClr val="ECEDD1"/>
                </a:solidFill>
                <a:latin typeface="Calibri"/>
                <a:cs typeface="Calibri"/>
              </a:rPr>
              <a:t>,</a:t>
            </a:r>
            <a:r>
              <a:rPr sz="1850" spc="-40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увенчивался </a:t>
            </a:r>
            <a:r>
              <a:rPr sz="1850" spc="-20" dirty="0">
                <a:solidFill>
                  <a:srgbClr val="ECEDD1"/>
                </a:solidFill>
                <a:latin typeface="Arial"/>
                <a:cs typeface="Arial"/>
              </a:rPr>
              <a:t>крестоцветом</a:t>
            </a:r>
            <a:r>
              <a:rPr sz="1850" spc="-20" dirty="0">
                <a:solidFill>
                  <a:srgbClr val="ECEDD1"/>
                </a:solidFill>
                <a:latin typeface="Calibri"/>
                <a:cs typeface="Calibri"/>
              </a:rPr>
              <a:t>,</a:t>
            </a:r>
            <a:r>
              <a:rPr sz="1850" spc="-30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часто</a:t>
            </a:r>
            <a:r>
              <a:rPr sz="1850" spc="-114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CEDD1"/>
                </a:solidFill>
                <a:latin typeface="Arial"/>
                <a:cs typeface="Arial"/>
              </a:rPr>
              <a:t>украшался</a:t>
            </a:r>
            <a:r>
              <a:rPr sz="1850" spc="-13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резьбой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,</a:t>
            </a:r>
            <a:r>
              <a:rPr sz="1850" spc="-25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краббами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ECEDD1"/>
                </a:solidFill>
                <a:latin typeface="Arial"/>
                <a:cs typeface="Arial"/>
              </a:rPr>
              <a:t>и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другими</a:t>
            </a:r>
            <a:r>
              <a:rPr sz="1850" spc="-7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декоративными</a:t>
            </a:r>
            <a:r>
              <a:rPr sz="1850" spc="-6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элементами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  <a:p>
            <a:pPr marL="12700" marR="840105">
              <a:lnSpc>
                <a:spcPct val="100000"/>
              </a:lnSpc>
            </a:pPr>
            <a:r>
              <a:rPr sz="1850" spc="-20" dirty="0">
                <a:solidFill>
                  <a:srgbClr val="ECEDD1"/>
                </a:solidFill>
                <a:latin typeface="Arial"/>
                <a:cs typeface="Arial"/>
              </a:rPr>
              <a:t>Крестоцвеет</a:t>
            </a:r>
            <a:r>
              <a:rPr sz="1850" spc="-10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(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нем</a:t>
            </a:r>
            <a:r>
              <a:rPr sz="1850" spc="-10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114" dirty="0">
                <a:solidFill>
                  <a:srgbClr val="ECEDD1"/>
                </a:solidFill>
                <a:latin typeface="Calibri"/>
                <a:cs typeface="Calibri"/>
              </a:rPr>
              <a:t>Kreuzblume),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флероон</a:t>
            </a:r>
            <a:r>
              <a:rPr sz="1850" spc="-9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ECEDD1"/>
                </a:solidFill>
                <a:latin typeface="Calibri"/>
                <a:cs typeface="Calibri"/>
              </a:rPr>
              <a:t>—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распространенное</a:t>
            </a:r>
            <a:r>
              <a:rPr sz="1850" spc="-9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CEDD1"/>
                </a:solidFill>
                <a:latin typeface="Arial"/>
                <a:cs typeface="Arial"/>
              </a:rPr>
              <a:t>в</a:t>
            </a:r>
            <a:r>
              <a:rPr sz="1850" spc="-7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архитектуре</a:t>
            </a:r>
            <a:r>
              <a:rPr sz="1850" spc="-8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готики </a:t>
            </a:r>
            <a:r>
              <a:rPr sz="1850" dirty="0">
                <a:solidFill>
                  <a:srgbClr val="ECEDD1"/>
                </a:solidFill>
                <a:latin typeface="Arial"/>
                <a:cs typeface="Arial"/>
              </a:rPr>
              <a:t>украшение</a:t>
            </a:r>
            <a:r>
              <a:rPr sz="1850" spc="-13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CEDD1"/>
                </a:solidFill>
                <a:latin typeface="Arial"/>
                <a:cs typeface="Arial"/>
              </a:rPr>
              <a:t>в</a:t>
            </a:r>
            <a:r>
              <a:rPr sz="1850" spc="-12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виде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стилизованного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цветка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,</a:t>
            </a:r>
            <a:r>
              <a:rPr sz="1850" spc="-30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ECEDD1"/>
                </a:solidFill>
                <a:latin typeface="Arial"/>
                <a:cs typeface="Arial"/>
              </a:rPr>
              <a:t>как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правило</a:t>
            </a:r>
            <a:r>
              <a:rPr sz="1850" spc="-7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CEDD1"/>
                </a:solidFill>
                <a:latin typeface="Arial"/>
                <a:cs typeface="Arial"/>
              </a:rPr>
              <a:t>образованного</a:t>
            </a:r>
            <a:r>
              <a:rPr sz="1850" spc="-7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четырьмя</a:t>
            </a:r>
            <a:r>
              <a:rPr sz="1850" spc="-6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ответвлениями</a:t>
            </a:r>
            <a:endParaRPr sz="1850">
              <a:latin typeface="Arial"/>
              <a:cs typeface="Arial"/>
            </a:endParaRPr>
          </a:p>
          <a:p>
            <a:pPr marL="12700" marR="89535">
              <a:lnSpc>
                <a:spcPct val="100000"/>
              </a:lnSpc>
            </a:pP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краббами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CEDD1"/>
                </a:solidFill>
                <a:latin typeface="Arial"/>
                <a:cs typeface="Arial"/>
              </a:rPr>
              <a:t>от</a:t>
            </a:r>
            <a:r>
              <a:rPr sz="1850" spc="-12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вертикального</a:t>
            </a:r>
            <a:r>
              <a:rPr sz="1850" spc="-13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стержня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.</a:t>
            </a:r>
            <a:r>
              <a:rPr sz="1850" spc="-25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ECEDD1"/>
                </a:solidFill>
                <a:latin typeface="Arial"/>
                <a:cs typeface="Arial"/>
              </a:rPr>
              <a:t>Служит</a:t>
            </a:r>
            <a:r>
              <a:rPr sz="1850" spc="-120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декоративн ым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завершением</a:t>
            </a:r>
            <a:r>
              <a:rPr sz="1850" spc="-125" dirty="0">
                <a:solidFill>
                  <a:srgbClr val="ECEDD1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CEDD1"/>
                </a:solidFill>
                <a:latin typeface="Arial"/>
                <a:cs typeface="Arial"/>
              </a:rPr>
              <a:t>фиалов</a:t>
            </a:r>
            <a:r>
              <a:rPr sz="1850" dirty="0">
                <a:solidFill>
                  <a:srgbClr val="ECEDD1"/>
                </a:solidFill>
                <a:latin typeface="Calibri"/>
                <a:cs typeface="Calibri"/>
              </a:rPr>
              <a:t>,</a:t>
            </a:r>
            <a:r>
              <a:rPr sz="1850" spc="-50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вимпергов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,</a:t>
            </a:r>
            <a:r>
              <a:rPr sz="1850" spc="-35" dirty="0">
                <a:solidFill>
                  <a:srgbClr val="ECEDD1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ECEDD1"/>
                </a:solidFill>
                <a:latin typeface="Arial"/>
                <a:cs typeface="Arial"/>
              </a:rPr>
              <a:t>щипцов</a:t>
            </a:r>
            <a:r>
              <a:rPr sz="1850" spc="-10" dirty="0">
                <a:solidFill>
                  <a:srgbClr val="ECEDD1"/>
                </a:solidFill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0812"/>
            <a:ext cx="8831580" cy="6556375"/>
            <a:chOff x="152400" y="150812"/>
            <a:chExt cx="8831580" cy="6556375"/>
          </a:xfrm>
        </p:grpSpPr>
        <p:sp>
          <p:nvSpPr>
            <p:cNvPr id="3" name="object 3"/>
            <p:cNvSpPr/>
            <p:nvPr/>
          </p:nvSpPr>
          <p:spPr>
            <a:xfrm>
              <a:off x="152400" y="152399"/>
              <a:ext cx="8813800" cy="1346200"/>
            </a:xfrm>
            <a:custGeom>
              <a:avLst/>
              <a:gdLst/>
              <a:ahLst/>
              <a:cxnLst/>
              <a:rect l="l" t="t" r="r" b="b"/>
              <a:pathLst>
                <a:path w="8813800" h="1346200">
                  <a:moveTo>
                    <a:pt x="8813799" y="1346199"/>
                  </a:moveTo>
                  <a:lnTo>
                    <a:pt x="0" y="1346199"/>
                  </a:lnTo>
                  <a:lnTo>
                    <a:pt x="0" y="0"/>
                  </a:lnTo>
                  <a:lnTo>
                    <a:pt x="8813799" y="0"/>
                  </a:lnTo>
                  <a:lnTo>
                    <a:pt x="8813799" y="13461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0812"/>
              <a:ext cx="8831580" cy="6556375"/>
            </a:xfrm>
            <a:custGeom>
              <a:avLst/>
              <a:gdLst/>
              <a:ahLst/>
              <a:cxnLst/>
              <a:rect l="l" t="t" r="r" b="b"/>
              <a:pathLst>
                <a:path w="8831580" h="6556375">
                  <a:moveTo>
                    <a:pt x="8831263" y="6556375"/>
                  </a:moveTo>
                  <a:lnTo>
                    <a:pt x="0" y="6556375"/>
                  </a:lnTo>
                  <a:lnTo>
                    <a:pt x="0" y="0"/>
                  </a:lnTo>
                  <a:lnTo>
                    <a:pt x="8831263" y="0"/>
                  </a:lnTo>
                  <a:lnTo>
                    <a:pt x="8831263" y="6556375"/>
                  </a:lnTo>
                  <a:close/>
                </a:path>
              </a:pathLst>
            </a:custGeom>
            <a:solidFill>
              <a:srgbClr val="ECE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738" y="188913"/>
              <a:ext cx="4876800" cy="64801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0975" y="184150"/>
              <a:ext cx="4886325" cy="6489700"/>
            </a:xfrm>
            <a:custGeom>
              <a:avLst/>
              <a:gdLst/>
              <a:ahLst/>
              <a:cxnLst/>
              <a:rect l="l" t="t" r="r" b="b"/>
              <a:pathLst>
                <a:path w="4886325" h="6489700">
                  <a:moveTo>
                    <a:pt x="0" y="0"/>
                  </a:moveTo>
                  <a:lnTo>
                    <a:pt x="4886325" y="0"/>
                  </a:lnTo>
                  <a:lnTo>
                    <a:pt x="4886325" y="6489700"/>
                  </a:lnTo>
                  <a:lnTo>
                    <a:pt x="0" y="64897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54B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7038" y="836612"/>
              <a:ext cx="3457575" cy="1346200"/>
            </a:xfrm>
            <a:custGeom>
              <a:avLst/>
              <a:gdLst/>
              <a:ahLst/>
              <a:cxnLst/>
              <a:rect l="l" t="t" r="r" b="b"/>
              <a:pathLst>
                <a:path w="3457575" h="1346200">
                  <a:moveTo>
                    <a:pt x="3233203" y="1346199"/>
                  </a:moveTo>
                  <a:lnTo>
                    <a:pt x="224371" y="1346199"/>
                  </a:lnTo>
                  <a:lnTo>
                    <a:pt x="179152" y="1341641"/>
                  </a:lnTo>
                  <a:lnTo>
                    <a:pt x="137035" y="1328567"/>
                  </a:lnTo>
                  <a:lnTo>
                    <a:pt x="98923" y="1307880"/>
                  </a:lnTo>
                  <a:lnTo>
                    <a:pt x="65716" y="1280483"/>
                  </a:lnTo>
                  <a:lnTo>
                    <a:pt x="38319" y="1247276"/>
                  </a:lnTo>
                  <a:lnTo>
                    <a:pt x="17632" y="1209164"/>
                  </a:lnTo>
                  <a:lnTo>
                    <a:pt x="4558" y="1167047"/>
                  </a:lnTo>
                  <a:lnTo>
                    <a:pt x="0" y="1121828"/>
                  </a:lnTo>
                  <a:lnTo>
                    <a:pt x="0" y="224371"/>
                  </a:lnTo>
                  <a:lnTo>
                    <a:pt x="4558" y="179152"/>
                  </a:lnTo>
                  <a:lnTo>
                    <a:pt x="17632" y="137035"/>
                  </a:lnTo>
                  <a:lnTo>
                    <a:pt x="38319" y="98923"/>
                  </a:lnTo>
                  <a:lnTo>
                    <a:pt x="65716" y="65716"/>
                  </a:lnTo>
                  <a:lnTo>
                    <a:pt x="98923" y="38319"/>
                  </a:lnTo>
                  <a:lnTo>
                    <a:pt x="137035" y="17632"/>
                  </a:lnTo>
                  <a:lnTo>
                    <a:pt x="179152" y="4558"/>
                  </a:lnTo>
                  <a:lnTo>
                    <a:pt x="224371" y="0"/>
                  </a:lnTo>
                  <a:lnTo>
                    <a:pt x="3233203" y="0"/>
                  </a:lnTo>
                  <a:lnTo>
                    <a:pt x="3277180" y="4351"/>
                  </a:lnTo>
                  <a:lnTo>
                    <a:pt x="3319066" y="17079"/>
                  </a:lnTo>
                  <a:lnTo>
                    <a:pt x="3357684" y="37696"/>
                  </a:lnTo>
                  <a:lnTo>
                    <a:pt x="3391858" y="65716"/>
                  </a:lnTo>
                  <a:lnTo>
                    <a:pt x="3419877" y="99889"/>
                  </a:lnTo>
                  <a:lnTo>
                    <a:pt x="3440495" y="138508"/>
                  </a:lnTo>
                  <a:lnTo>
                    <a:pt x="3453223" y="180394"/>
                  </a:lnTo>
                  <a:lnTo>
                    <a:pt x="3457574" y="224371"/>
                  </a:lnTo>
                  <a:lnTo>
                    <a:pt x="3457574" y="1121828"/>
                  </a:lnTo>
                  <a:lnTo>
                    <a:pt x="3453016" y="1167047"/>
                  </a:lnTo>
                  <a:lnTo>
                    <a:pt x="3439942" y="1209164"/>
                  </a:lnTo>
                  <a:lnTo>
                    <a:pt x="3419255" y="1247276"/>
                  </a:lnTo>
                  <a:lnTo>
                    <a:pt x="3391858" y="1280483"/>
                  </a:lnTo>
                  <a:lnTo>
                    <a:pt x="3358651" y="1307880"/>
                  </a:lnTo>
                  <a:lnTo>
                    <a:pt x="3320539" y="1328567"/>
                  </a:lnTo>
                  <a:lnTo>
                    <a:pt x="3278422" y="1341641"/>
                  </a:lnTo>
                  <a:lnTo>
                    <a:pt x="3233203" y="1346199"/>
                  </a:lnTo>
                  <a:close/>
                </a:path>
              </a:pathLst>
            </a:custGeom>
            <a:solidFill>
              <a:srgbClr val="55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038" y="836612"/>
              <a:ext cx="3457575" cy="1346200"/>
            </a:xfrm>
            <a:custGeom>
              <a:avLst/>
              <a:gdLst/>
              <a:ahLst/>
              <a:cxnLst/>
              <a:rect l="l" t="t" r="r" b="b"/>
              <a:pathLst>
                <a:path w="3457575" h="1346200">
                  <a:moveTo>
                    <a:pt x="0" y="224371"/>
                  </a:moveTo>
                  <a:lnTo>
                    <a:pt x="4558" y="179152"/>
                  </a:lnTo>
                  <a:lnTo>
                    <a:pt x="17632" y="137035"/>
                  </a:lnTo>
                  <a:lnTo>
                    <a:pt x="38319" y="98923"/>
                  </a:lnTo>
                  <a:lnTo>
                    <a:pt x="65716" y="65716"/>
                  </a:lnTo>
                  <a:lnTo>
                    <a:pt x="98923" y="38319"/>
                  </a:lnTo>
                  <a:lnTo>
                    <a:pt x="137035" y="17632"/>
                  </a:lnTo>
                  <a:lnTo>
                    <a:pt x="179152" y="4558"/>
                  </a:lnTo>
                  <a:lnTo>
                    <a:pt x="224371" y="0"/>
                  </a:lnTo>
                  <a:lnTo>
                    <a:pt x="3233203" y="0"/>
                  </a:lnTo>
                  <a:lnTo>
                    <a:pt x="3277180" y="4351"/>
                  </a:lnTo>
                  <a:lnTo>
                    <a:pt x="3319066" y="17079"/>
                  </a:lnTo>
                  <a:lnTo>
                    <a:pt x="3357684" y="37696"/>
                  </a:lnTo>
                  <a:lnTo>
                    <a:pt x="3391857" y="65716"/>
                  </a:lnTo>
                  <a:lnTo>
                    <a:pt x="3419877" y="99889"/>
                  </a:lnTo>
                  <a:lnTo>
                    <a:pt x="3440495" y="138508"/>
                  </a:lnTo>
                  <a:lnTo>
                    <a:pt x="3453223" y="180394"/>
                  </a:lnTo>
                  <a:lnTo>
                    <a:pt x="3457574" y="224371"/>
                  </a:lnTo>
                  <a:lnTo>
                    <a:pt x="3457574" y="1121828"/>
                  </a:lnTo>
                  <a:lnTo>
                    <a:pt x="3453016" y="1167047"/>
                  </a:lnTo>
                  <a:lnTo>
                    <a:pt x="3439942" y="1209164"/>
                  </a:lnTo>
                  <a:lnTo>
                    <a:pt x="3419255" y="1247276"/>
                  </a:lnTo>
                  <a:lnTo>
                    <a:pt x="3391858" y="1280483"/>
                  </a:lnTo>
                  <a:lnTo>
                    <a:pt x="3358651" y="1307880"/>
                  </a:lnTo>
                  <a:lnTo>
                    <a:pt x="3320539" y="1328567"/>
                  </a:lnTo>
                  <a:lnTo>
                    <a:pt x="3278422" y="1341641"/>
                  </a:lnTo>
                  <a:lnTo>
                    <a:pt x="3233203" y="1346199"/>
                  </a:lnTo>
                  <a:lnTo>
                    <a:pt x="224371" y="1346199"/>
                  </a:lnTo>
                  <a:lnTo>
                    <a:pt x="179152" y="1341641"/>
                  </a:lnTo>
                  <a:lnTo>
                    <a:pt x="137035" y="1328567"/>
                  </a:lnTo>
                  <a:lnTo>
                    <a:pt x="98923" y="1307880"/>
                  </a:lnTo>
                  <a:lnTo>
                    <a:pt x="65716" y="1280483"/>
                  </a:lnTo>
                  <a:lnTo>
                    <a:pt x="38319" y="1247276"/>
                  </a:lnTo>
                  <a:lnTo>
                    <a:pt x="17632" y="1209164"/>
                  </a:lnTo>
                  <a:lnTo>
                    <a:pt x="4558" y="1167047"/>
                  </a:lnTo>
                  <a:lnTo>
                    <a:pt x="0" y="1121828"/>
                  </a:lnTo>
                  <a:lnTo>
                    <a:pt x="0" y="22437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24218" y="1056068"/>
            <a:ext cx="2262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ECEDD1"/>
                </a:solidFill>
                <a:latin typeface="Tahoma"/>
                <a:cs typeface="Tahoma"/>
              </a:rPr>
              <a:t>Нервюрный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6569" y="1482788"/>
            <a:ext cx="8782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ECEDD1"/>
                </a:solidFill>
                <a:latin typeface="Tahoma"/>
                <a:cs typeface="Tahoma"/>
              </a:rPr>
              <a:t>свод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938" y="2365755"/>
            <a:ext cx="3370579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Нервюра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ребро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арки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свода, </a:t>
            </a:r>
            <a:r>
              <a:rPr sz="1800" dirty="0">
                <a:latin typeface="Arial"/>
                <a:cs typeface="Arial"/>
              </a:rPr>
              <a:t>выступающее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из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кладки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и </a:t>
            </a:r>
            <a:r>
              <a:rPr sz="1800" dirty="0">
                <a:latin typeface="Arial"/>
                <a:cs typeface="Arial"/>
              </a:rPr>
              <a:t>профилированное.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Система </a:t>
            </a:r>
            <a:r>
              <a:rPr sz="1800" dirty="0">
                <a:latin typeface="Arial"/>
                <a:cs typeface="Arial"/>
              </a:rPr>
              <a:t>нервюров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образует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каркас, </a:t>
            </a:r>
            <a:r>
              <a:rPr sz="1800" dirty="0">
                <a:latin typeface="Arial"/>
                <a:cs typeface="Arial"/>
              </a:rPr>
              <a:t>поддерживающий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облегченную </a:t>
            </a:r>
            <a:r>
              <a:rPr sz="1800" dirty="0">
                <a:latin typeface="Arial"/>
                <a:cs typeface="Arial"/>
              </a:rPr>
              <a:t>кладку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свода.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1094</Words>
  <Application>Microsoft Office PowerPoint</Application>
  <PresentationFormat>Экран (4:3)</PresentationFormat>
  <Paragraphs>121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Cambria</vt:lpstr>
      <vt:lpstr>Tahoma</vt:lpstr>
      <vt:lpstr>Office Theme</vt:lpstr>
      <vt:lpstr>Слайд 1</vt:lpstr>
      <vt:lpstr> Готика-</vt:lpstr>
      <vt:lpstr>ВОЗНИКНОВЕНИЕ ГОТИЧЕСКОГО СТИЛЯ</vt:lpstr>
      <vt:lpstr>ВОЗНИКНОВЕНИЕ ГОТИЧЕСКОГО СТИЛЯ</vt:lpstr>
      <vt:lpstr> ВОЗНИКНОВЕНИЕ ГОТИЧЕСКОГО СТИЛЯ</vt:lpstr>
      <vt:lpstr>Стремящиеся ввысь колонны и шпили, украшенные резными каменными кружевами, будто теряются в небесах, поглощенные дымкой облаков. Гигантские размеры фасада создают ощущение космического пространства.</vt:lpstr>
      <vt:lpstr>Вимперг Нервюра</vt:lpstr>
      <vt:lpstr>Вимперг</vt:lpstr>
      <vt:lpstr>Нервюрный</vt:lpstr>
      <vt:lpstr>Аркбутан — это наружная каменная упорная</vt:lpstr>
      <vt:lpstr>Слайд 11</vt:lpstr>
      <vt:lpstr>Слайд 12</vt:lpstr>
      <vt:lpstr>Слайд 13</vt:lpstr>
      <vt:lpstr>В конструкцию свода включалась система несущих арочек из особого прочного камня-нервюрами.</vt:lpstr>
      <vt:lpstr>Слайд 15</vt:lpstr>
      <vt:lpstr> ОФОРМЛЕНИЕ СОБОРОВ</vt:lpstr>
      <vt:lpstr>ОФОРМЛЕНИЕ СОБОРОВ</vt:lpstr>
      <vt:lpstr>ОФОРМЛЕНИЕ СОБОРОВ</vt:lpstr>
      <vt:lpstr>Витраж</vt:lpstr>
      <vt:lpstr>ОФОРМЛЕНИЕ СОБОРОВ</vt:lpstr>
      <vt:lpstr>Слайд 21</vt:lpstr>
      <vt:lpstr>Слайд 22</vt:lpstr>
      <vt:lpstr>Слайд 23</vt:lpstr>
      <vt:lpstr>ФРАНЦИЯ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455273</dc:title>
  <cp:lastModifiedBy>avanesyan</cp:lastModifiedBy>
  <cp:revision>4</cp:revision>
  <dcterms:created xsi:type="dcterms:W3CDTF">2021-12-23T02:46:34Z</dcterms:created>
  <dcterms:modified xsi:type="dcterms:W3CDTF">2022-03-10T07:55:22Z</dcterms:modified>
</cp:coreProperties>
</file>