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9"/>
  </p:notesMasterIdLst>
  <p:sldIdLst>
    <p:sldId id="258" r:id="rId2"/>
    <p:sldId id="567" r:id="rId3"/>
    <p:sldId id="568" r:id="rId4"/>
    <p:sldId id="261" r:id="rId5"/>
    <p:sldId id="603" r:id="rId6"/>
    <p:sldId id="606" r:id="rId7"/>
    <p:sldId id="633" r:id="rId8"/>
    <p:sldId id="610" r:id="rId9"/>
    <p:sldId id="625" r:id="rId10"/>
    <p:sldId id="611" r:id="rId11"/>
    <p:sldId id="628" r:id="rId12"/>
    <p:sldId id="651" r:id="rId13"/>
    <p:sldId id="638" r:id="rId14"/>
    <p:sldId id="627" r:id="rId15"/>
    <p:sldId id="626" r:id="rId16"/>
    <p:sldId id="634" r:id="rId17"/>
    <p:sldId id="604" r:id="rId18"/>
    <p:sldId id="636" r:id="rId19"/>
    <p:sldId id="605" r:id="rId20"/>
    <p:sldId id="629" r:id="rId21"/>
    <p:sldId id="635" r:id="rId22"/>
    <p:sldId id="630" r:id="rId23"/>
    <p:sldId id="615" r:id="rId24"/>
    <p:sldId id="639" r:id="rId25"/>
    <p:sldId id="617" r:id="rId26"/>
    <p:sldId id="632" r:id="rId27"/>
    <p:sldId id="631" r:id="rId28"/>
    <p:sldId id="620" r:id="rId29"/>
    <p:sldId id="273" r:id="rId30"/>
    <p:sldId id="403" r:id="rId31"/>
    <p:sldId id="650" r:id="rId32"/>
    <p:sldId id="637" r:id="rId33"/>
    <p:sldId id="571" r:id="rId34"/>
    <p:sldId id="640" r:id="rId35"/>
    <p:sldId id="652" r:id="rId36"/>
    <p:sldId id="653" r:id="rId37"/>
    <p:sldId id="641" r:id="rId38"/>
    <p:sldId id="654" r:id="rId39"/>
    <p:sldId id="655" r:id="rId40"/>
    <p:sldId id="656" r:id="rId41"/>
    <p:sldId id="501" r:id="rId42"/>
    <p:sldId id="502" r:id="rId43"/>
    <p:sldId id="503" r:id="rId44"/>
    <p:sldId id="453" r:id="rId45"/>
    <p:sldId id="499" r:id="rId46"/>
    <p:sldId id="504" r:id="rId47"/>
    <p:sldId id="455" r:id="rId48"/>
    <p:sldId id="506" r:id="rId49"/>
    <p:sldId id="505" r:id="rId50"/>
    <p:sldId id="456" r:id="rId51"/>
    <p:sldId id="512" r:id="rId52"/>
    <p:sldId id="513" r:id="rId53"/>
    <p:sldId id="514" r:id="rId54"/>
    <p:sldId id="510" r:id="rId55"/>
    <p:sldId id="511" r:id="rId56"/>
    <p:sldId id="454" r:id="rId57"/>
    <p:sldId id="451" r:id="rId58"/>
    <p:sldId id="452" r:id="rId59"/>
    <p:sldId id="576" r:id="rId60"/>
    <p:sldId id="577" r:id="rId61"/>
    <p:sldId id="578" r:id="rId62"/>
    <p:sldId id="579" r:id="rId63"/>
    <p:sldId id="580" r:id="rId64"/>
    <p:sldId id="581" r:id="rId65"/>
    <p:sldId id="582" r:id="rId66"/>
    <p:sldId id="583" r:id="rId67"/>
    <p:sldId id="584" r:id="rId68"/>
    <p:sldId id="585" r:id="rId69"/>
    <p:sldId id="586" r:id="rId70"/>
    <p:sldId id="587" r:id="rId71"/>
    <p:sldId id="507" r:id="rId72"/>
    <p:sldId id="509" r:id="rId73"/>
    <p:sldId id="515" r:id="rId74"/>
    <p:sldId id="659" r:id="rId75"/>
    <p:sldId id="660" r:id="rId76"/>
    <p:sldId id="595" r:id="rId77"/>
    <p:sldId id="596" r:id="rId78"/>
    <p:sldId id="597" r:id="rId79"/>
    <p:sldId id="598" r:id="rId80"/>
    <p:sldId id="599" r:id="rId81"/>
    <p:sldId id="600" r:id="rId82"/>
    <p:sldId id="601" r:id="rId83"/>
    <p:sldId id="602" r:id="rId84"/>
    <p:sldId id="661" r:id="rId85"/>
    <p:sldId id="564" r:id="rId86"/>
    <p:sldId id="664" r:id="rId87"/>
    <p:sldId id="479" r:id="rId8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D2349"/>
    <a:srgbClr val="702C1E"/>
    <a:srgbClr val="FF6600"/>
    <a:srgbClr val="67431B"/>
    <a:srgbClr val="CCFFFF"/>
    <a:srgbClr val="99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8" autoAdjust="0"/>
    <p:restoredTop sz="94333" autoAdjust="0"/>
  </p:normalViewPr>
  <p:slideViewPr>
    <p:cSldViewPr>
      <p:cViewPr varScale="1">
        <p:scale>
          <a:sx n="69" d="100"/>
          <a:sy n="69" d="100"/>
        </p:scale>
        <p:origin x="113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95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61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74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80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00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027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73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216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670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0489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88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16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763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98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60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065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73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28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29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806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216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4670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61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588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366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014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5099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05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808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71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73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7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0793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97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52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74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18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514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0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11" Type="http://schemas.openxmlformats.org/officeDocument/2006/relationships/image" Target="../media/image10.gi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3.wmf"/><Relationship Id="rId4" Type="http://schemas.openxmlformats.org/officeDocument/2006/relationships/slide" Target="slide4.xml"/><Relationship Id="rId9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4.xm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microsoft.com/office/2007/relationships/hdphoto" Target="../media/hdphoto1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1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1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3" Type="http://schemas.openxmlformats.org/officeDocument/2006/relationships/image" Target="../media/image6.gif"/><Relationship Id="rId7" Type="http://schemas.openxmlformats.org/officeDocument/2006/relationships/slide" Target="slide4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11" Type="http://schemas.openxmlformats.org/officeDocument/2006/relationships/slide" Target="slide4.xml"/><Relationship Id="rId5" Type="http://schemas.openxmlformats.org/officeDocument/2006/relationships/slide" Target="slide5.xml"/><Relationship Id="rId10" Type="http://schemas.openxmlformats.org/officeDocument/2006/relationships/slide" Target="slide84.xml"/><Relationship Id="rId4" Type="http://schemas.openxmlformats.org/officeDocument/2006/relationships/slide" Target="slide3.xml"/><Relationship Id="rId9" Type="http://schemas.openxmlformats.org/officeDocument/2006/relationships/slide" Target="slide7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2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slide" Target="slide4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slide" Target="slide4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0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0.gif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gif"/><Relationship Id="rId5" Type="http://schemas.openxmlformats.org/officeDocument/2006/relationships/image" Target="../media/image70.jpeg"/><Relationship Id="rId4" Type="http://schemas.openxmlformats.org/officeDocument/2006/relationships/image" Target="../media/image69.png"/><Relationship Id="rId9" Type="http://schemas.openxmlformats.org/officeDocument/2006/relationships/slide" Target="slide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slide" Target="slide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3.jpeg"/><Relationship Id="rId7" Type="http://schemas.openxmlformats.org/officeDocument/2006/relationships/image" Target="../media/image86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7.jpeg"/><Relationship Id="rId7" Type="http://schemas.openxmlformats.org/officeDocument/2006/relationships/image" Target="../media/image94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10.gi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50.gif"/><Relationship Id="rId7" Type="http://schemas.openxmlformats.org/officeDocument/2006/relationships/slide" Target="slide2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51.jpeg"/><Relationship Id="rId4" Type="http://schemas.openxmlformats.org/officeDocument/2006/relationships/image" Target="../media/image49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01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slide" Target="slide4.xml"/><Relationship Id="rId5" Type="http://schemas.openxmlformats.org/officeDocument/2006/relationships/image" Target="../media/image10.gif"/><Relationship Id="rId4" Type="http://schemas.openxmlformats.org/officeDocument/2006/relationships/image" Target="../media/image103.w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05.png"/><Relationship Id="rId7" Type="http://schemas.openxmlformats.org/officeDocument/2006/relationships/image" Target="../media/image10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microsoft.com/office/2007/relationships/hdphoto" Target="../media/hdphoto3.wdp"/><Relationship Id="rId9" Type="http://schemas.openxmlformats.org/officeDocument/2006/relationships/slide" Target="slide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0.gif"/><Relationship Id="rId4" Type="http://schemas.openxmlformats.org/officeDocument/2006/relationships/image" Target="../media/image10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966997"/>
            <a:ext cx="3857652" cy="2462267"/>
          </a:xfrm>
          <a:prstGeom prst="rect">
            <a:avLst/>
          </a:prstGeom>
          <a:noFill/>
        </p:spPr>
      </p:pic>
      <p:pic>
        <p:nvPicPr>
          <p:cNvPr id="25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447359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22507" y="1714488"/>
            <a:ext cx="7637026" cy="113877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Реакции, гидролиз …</a:t>
            </a:r>
          </a:p>
          <a:p>
            <a:pPr algn="ctr">
              <a:lnSpc>
                <a:spcPct val="85000"/>
              </a:lnSpc>
            </a:pP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(лабораторные работы 1 и 2)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71414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7137" y="825998"/>
            <a:ext cx="8786874" cy="9410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Дисциплина: «Общая и неорганическая химия»</a:t>
            </a:r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7060"/>
            <a:ext cx="8640960" cy="132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кислой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среде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buClr>
                <a:srgbClr val="C00000"/>
              </a:buClr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+ 5Na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Narrow" panose="020B0606020202030204" pitchFamily="34" charset="0"/>
              </a:rPr>
              <a:t>+4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+ 5Na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Narrow" panose="020B0606020202030204" pitchFamily="34" charset="0"/>
              </a:rPr>
              <a:t>+6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535166"/>
              </p:ext>
            </p:extLst>
          </p:nvPr>
        </p:nvGraphicFramePr>
        <p:xfrm>
          <a:off x="79297" y="1417421"/>
          <a:ext cx="8964488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3808">
                  <a:extLst>
                    <a:ext uri="{9D8B030D-6E8A-4147-A177-3AD203B41FA5}">
                      <a16:colId xmlns:a16="http://schemas.microsoft.com/office/drawing/2014/main" val="93761832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1582347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3568460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+ 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ē =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r>
                        <a:rPr lang="en-US" sz="2800" b="1" baseline="30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восстановление,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– окислитель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01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+4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ē = 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+6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окисление, 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+4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21559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-136727" y="2527585"/>
            <a:ext cx="9396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4K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+ 7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+6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→4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+ 2K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+6H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+5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950900"/>
              </p:ext>
            </p:extLst>
          </p:nvPr>
        </p:nvGraphicFramePr>
        <p:xfrm>
          <a:off x="98111" y="3207999"/>
          <a:ext cx="8964488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3808">
                  <a:extLst>
                    <a:ext uri="{9D8B030D-6E8A-4147-A177-3AD203B41FA5}">
                      <a16:colId xmlns:a16="http://schemas.microsoft.com/office/drawing/2014/main" val="93761832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1582347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3568460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+ 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ē =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r>
                        <a:rPr lang="en-US" sz="2800" b="1" baseline="30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восстановление,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– окислитель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01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О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–2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4ē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=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О</a:t>
                      </a:r>
                      <a:r>
                        <a:rPr lang="en-US" sz="2800" b="1" baseline="-250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окисление,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О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–2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215592"/>
                  </a:ext>
                </a:extLst>
              </a:tr>
            </a:tbl>
          </a:graphicData>
        </a:graphic>
      </p:graphicFrame>
      <p:pic>
        <p:nvPicPr>
          <p:cNvPr id="102404" name="Picture 4" descr="https://fsd.multiurok.ru/html/2018/01/09/s_5a54d431e9390/791759_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4" t="13795" r="27603" b="13757"/>
          <a:stretch/>
        </p:blipFill>
        <p:spPr bwMode="auto">
          <a:xfrm>
            <a:off x="107368" y="4159451"/>
            <a:ext cx="1264224" cy="26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6" descr="https://i.ytimg.com/vi/0RE2NkTUGtM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178" y="4309337"/>
            <a:ext cx="4457096" cy="25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57720" y="4966562"/>
            <a:ext cx="2327375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Перманганат калия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и серная</a:t>
            </a:r>
          </a:p>
        </p:txBody>
      </p:sp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857720" y="5631751"/>
            <a:ext cx="2142644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846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88640"/>
            <a:ext cx="9077195" cy="255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</a:rPr>
              <a:t>При </a:t>
            </a:r>
            <a:r>
              <a:rPr lang="ru-RU" sz="2800" b="1" dirty="0">
                <a:latin typeface="Arial" panose="020B0604020202020204" pitchFamily="34" charset="0"/>
              </a:rPr>
              <a:t>соприкосновении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концентрированной серной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кислотой</a:t>
            </a:r>
            <a:r>
              <a:rPr lang="ru-RU" sz="2800" b="1" dirty="0">
                <a:latin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перманганат калия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взрывается</a:t>
            </a:r>
            <a:r>
              <a:rPr lang="ru-RU" sz="2800" b="1" dirty="0" smtClean="0">
                <a:latin typeface="Arial" panose="020B0604020202020204" pitchFamily="34" charset="0"/>
              </a:rPr>
              <a:t>, однако </a:t>
            </a:r>
            <a:r>
              <a:rPr lang="ru-RU" sz="2800" b="1" dirty="0">
                <a:latin typeface="Arial" panose="020B0604020202020204" pitchFamily="34" charset="0"/>
              </a:rPr>
              <a:t>при аккуратном соединении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с холодной кислотой </a:t>
            </a:r>
            <a:r>
              <a:rPr lang="ru-RU" sz="2800" b="1" dirty="0">
                <a:latin typeface="Arial" panose="020B0604020202020204" pitchFamily="34" charset="0"/>
              </a:rPr>
              <a:t>реагирует с образованием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неустойчивого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 оксида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марганца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VII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)</a:t>
            </a:r>
            <a:r>
              <a:rPr lang="ru-RU" sz="2800" b="1" dirty="0" smtClean="0">
                <a:latin typeface="Arial" panose="020B0604020202020204" pitchFamily="34" charset="0"/>
              </a:rPr>
              <a:t>:</a:t>
            </a:r>
            <a:endParaRPr lang="en-US" sz="2800" b="1" dirty="0" smtClean="0">
              <a:latin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</a:pPr>
            <a:endParaRPr lang="ru-RU" sz="1000" b="1" dirty="0" smtClean="0">
              <a:latin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+ 7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Mn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K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endParaRPr lang="en-US" sz="2800" b="1" dirty="0" smtClean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</a:pPr>
            <a:endParaRPr lang="en-US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2" name="AutoShape 2" descr="Mn2O7 - Solid State Chemistry @Aalto - Aalto University Wi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 l="29231" t="35157" r="6391" b="37528"/>
          <a:stretch>
            <a:fillRect/>
          </a:stretch>
        </p:blipFill>
        <p:spPr bwMode="auto">
          <a:xfrm>
            <a:off x="103010" y="2780928"/>
            <a:ext cx="904099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72008" y="2780928"/>
            <a:ext cx="46754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082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3" cstate="print"/>
          <a:srcRect l="2063" t="14485" r="37103" b="53769"/>
          <a:stretch>
            <a:fillRect/>
          </a:stretch>
        </p:blipFill>
        <p:spPr bwMode="auto">
          <a:xfrm>
            <a:off x="0" y="0"/>
            <a:ext cx="558011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4" cstate="print"/>
          <a:srcRect l="4523" t="14844" r="48228" b="53691"/>
          <a:stretch>
            <a:fillRect/>
          </a:stretch>
        </p:blipFill>
        <p:spPr bwMode="auto">
          <a:xfrm>
            <a:off x="4823520" y="404664"/>
            <a:ext cx="4320480" cy="230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5" cstate="print"/>
          <a:srcRect l="12500" t="22684" r="41141" b="47047"/>
          <a:stretch>
            <a:fillRect/>
          </a:stretch>
        </p:blipFill>
        <p:spPr bwMode="auto">
          <a:xfrm>
            <a:off x="0" y="3356992"/>
            <a:ext cx="493204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7" name="Picture 5"/>
          <p:cNvPicPr>
            <a:picLocks noChangeAspect="1" noChangeArrowheads="1"/>
          </p:cNvPicPr>
          <p:nvPr/>
        </p:nvPicPr>
        <p:blipFill>
          <a:blip r:embed="rId6" cstate="print"/>
          <a:srcRect l="20469" t="14844" r="41141" b="47785"/>
          <a:stretch>
            <a:fillRect/>
          </a:stretch>
        </p:blipFill>
        <p:spPr bwMode="auto">
          <a:xfrm>
            <a:off x="4463480" y="2996952"/>
            <a:ext cx="468052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636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188640"/>
            <a:ext cx="9077195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Перманганат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калия реагирует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концентрированной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соляной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бромоводородной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или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иодоводородной кислотой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В результате выделяются свободные галогены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</a:pPr>
            <a:endParaRPr lang="en-US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2K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+ 16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НС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→ 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+2KCl+8H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5Cl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2800" b="1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616492"/>
              </p:ext>
            </p:extLst>
          </p:nvPr>
        </p:nvGraphicFramePr>
        <p:xfrm>
          <a:off x="24796" y="2367026"/>
          <a:ext cx="8964488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3808">
                  <a:extLst>
                    <a:ext uri="{9D8B030D-6E8A-4147-A177-3AD203B41FA5}">
                      <a16:colId xmlns:a16="http://schemas.microsoft.com/office/drawing/2014/main" val="93761832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1582347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3568460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+ 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ē =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r>
                        <a:rPr lang="en-US" sz="2800" b="1" baseline="30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восстановление,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– окислитель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01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С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l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–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ē = С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l</a:t>
                      </a:r>
                      <a:r>
                        <a:rPr lang="en-US" sz="28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800" b="1" baseline="30000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окисление, С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l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–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21559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3645024"/>
            <a:ext cx="1234436" cy="2969979"/>
          </a:xfrm>
          <a:prstGeom prst="rect">
            <a:avLst/>
          </a:prstGeom>
        </p:spPr>
      </p:pic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6" cstate="print">
            <a:lum contrast="-10000"/>
          </a:blip>
          <a:srcRect l="71262" t="24161" r="14563" b="42617"/>
          <a:stretch>
            <a:fillRect/>
          </a:stretch>
        </p:blipFill>
        <p:spPr bwMode="auto">
          <a:xfrm>
            <a:off x="35496" y="3371446"/>
            <a:ext cx="1835696" cy="344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7" cstate="print"/>
          <a:srcRect l="60040" t="18993" r="3932" b="35973"/>
          <a:stretch>
            <a:fillRect/>
          </a:stretch>
        </p:blipFill>
        <p:spPr bwMode="auto">
          <a:xfrm>
            <a:off x="2195736" y="3573016"/>
            <a:ext cx="2880320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118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7060"/>
            <a:ext cx="864096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нейтральной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среде:</a:t>
            </a:r>
          </a:p>
          <a:p>
            <a:pPr algn="ctr">
              <a:buClr>
                <a:srgbClr val="C00000"/>
              </a:buClr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Narrow" panose="020B0606020202030204" pitchFamily="34" charset="0"/>
              </a:rPr>
              <a:t>+4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Narrow" panose="020B0606020202030204" pitchFamily="34" charset="0"/>
              </a:rPr>
              <a:t>+6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  <a:p>
            <a:pPr>
              <a:buClr>
                <a:srgbClr val="C00000"/>
              </a:buClr>
            </a:pP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1671820"/>
          <a:ext cx="8964488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3808">
                  <a:extLst>
                    <a:ext uri="{9D8B030D-6E8A-4147-A177-3AD203B41FA5}">
                      <a16:colId xmlns:a16="http://schemas.microsoft.com/office/drawing/2014/main" val="93761832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1582347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3568460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+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3ē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=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+4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восстановление,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– окислитель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01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+4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ē = 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+6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окисление, 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+4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21559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8028" y="2798706"/>
            <a:ext cx="1779368" cy="31505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94178" y="5971620"/>
            <a:ext cx="1467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ru-RU" sz="3600" b="1" baseline="-25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baseline="-25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3185096" y="5733256"/>
            <a:ext cx="234776" cy="360040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860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7060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щелочной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среде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buClr>
                <a:srgbClr val="C00000"/>
              </a:buClr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Narrow" panose="020B0606020202030204" pitchFamily="34" charset="0"/>
              </a:rPr>
              <a:t>+4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+6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Na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Narrow" panose="020B0606020202030204" pitchFamily="34" charset="0"/>
              </a:rPr>
              <a:t>+6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043307"/>
              </p:ext>
            </p:extLst>
          </p:nvPr>
        </p:nvGraphicFramePr>
        <p:xfrm>
          <a:off x="0" y="1657152"/>
          <a:ext cx="8964488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3808">
                  <a:extLst>
                    <a:ext uri="{9D8B030D-6E8A-4147-A177-3AD203B41FA5}">
                      <a16:colId xmlns:a16="http://schemas.microsoft.com/office/drawing/2014/main" val="93761832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1582347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3568460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+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ē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=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+6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восстановление,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– окислитель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01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+4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ē = 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+6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окисление, 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+4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215592"/>
                  </a:ext>
                </a:extLst>
              </a:tr>
            </a:tbl>
          </a:graphicData>
        </a:graphic>
      </p:graphicFrame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3032727"/>
            <a:ext cx="3194271" cy="24395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23728" y="5485572"/>
            <a:ext cx="43536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30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+6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0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30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0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30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69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0541" y="153461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Однако последняя реакция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в щелочной среде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) идёт по указанной схеме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только при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недостатке восстановителя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и высокой концентрации щёлочи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которая обеспечивает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</a:rPr>
              <a:t>замедление гидролиза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манганата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 калия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 этом в качестве промежуточного продукта может образовываться интересное соединение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оксосульфат</a:t>
            </a: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марганца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alt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pic>
        <p:nvPicPr>
          <p:cNvPr id="109570" name="Picture 2" descr="https://i.ytimg.com/vi/R27-6UApoRs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1" y="3506366"/>
            <a:ext cx="5851620" cy="329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590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968643"/>
              </p:ext>
            </p:extLst>
          </p:nvPr>
        </p:nvGraphicFramePr>
        <p:xfrm>
          <a:off x="4716016" y="1772816"/>
          <a:ext cx="1708922" cy="719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86" name="Уравнение" r:id="rId5" imgW="545863" imgH="228501" progId="Equation.3">
                  <p:embed/>
                </p:oleObj>
              </mc:Choice>
              <mc:Fallback>
                <p:oleObj name="Уравнение" r:id="rId5" imgW="545863" imgH="228501" progId="Equation.3">
                  <p:embed/>
                  <p:pic>
                    <p:nvPicPr>
                      <p:cNvPr id="0" name="Picture 2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772816"/>
                        <a:ext cx="1708922" cy="7195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57843"/>
              </p:ext>
            </p:extLst>
          </p:nvPr>
        </p:nvGraphicFramePr>
        <p:xfrm>
          <a:off x="4716016" y="2344912"/>
          <a:ext cx="1769817" cy="589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87" name="Уравнение" r:id="rId7" imgW="596641" imgH="203112" progId="Equation.3">
                  <p:embed/>
                </p:oleObj>
              </mc:Choice>
              <mc:Fallback>
                <p:oleObj name="Уравнение" r:id="rId7" imgW="596641" imgH="203112" progId="Equation.3">
                  <p:embed/>
                  <p:pic>
                    <p:nvPicPr>
                      <p:cNvPr id="0" name="Picture 2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2344912"/>
                        <a:ext cx="1769817" cy="5899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345563"/>
              </p:ext>
            </p:extLst>
          </p:nvPr>
        </p:nvGraphicFramePr>
        <p:xfrm>
          <a:off x="4624368" y="2770099"/>
          <a:ext cx="1892218" cy="720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88" name="Уравнение" r:id="rId9" imgW="596900" imgH="228600" progId="Equation.3">
                  <p:embed/>
                </p:oleObj>
              </mc:Choice>
              <mc:Fallback>
                <p:oleObj name="Уравнение" r:id="rId9" imgW="596900" imgH="228600" progId="Equation.3">
                  <p:embed/>
                  <p:pic>
                    <p:nvPicPr>
                      <p:cNvPr id="0" name="Picture 2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4368" y="2770099"/>
                        <a:ext cx="1892218" cy="7208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106871"/>
              </p:ext>
            </p:extLst>
          </p:nvPr>
        </p:nvGraphicFramePr>
        <p:xfrm>
          <a:off x="44094" y="1920336"/>
          <a:ext cx="9068184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62388">
                  <a:extLst>
                    <a:ext uri="{9D8B030D-6E8A-4147-A177-3AD203B41FA5}">
                      <a16:colId xmlns:a16="http://schemas.microsoft.com/office/drawing/2014/main" val="1383038846"/>
                    </a:ext>
                  </a:extLst>
                </a:gridCol>
                <a:gridCol w="1281742">
                  <a:extLst>
                    <a:ext uri="{9D8B030D-6E8A-4147-A177-3AD203B41FA5}">
                      <a16:colId xmlns:a16="http://schemas.microsoft.com/office/drawing/2014/main" val="291739387"/>
                    </a:ext>
                  </a:extLst>
                </a:gridCol>
                <a:gridCol w="2524054">
                  <a:extLst>
                    <a:ext uri="{9D8B030D-6E8A-4147-A177-3AD203B41FA5}">
                      <a16:colId xmlns:a16="http://schemas.microsoft.com/office/drawing/2014/main" val="13332410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KMnO</a:t>
                      </a:r>
                      <a:r>
                        <a:rPr lang="ru-RU" sz="2800" b="1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восстановитель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8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ru-RU" sz="2800" b="1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…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796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KMnO</a:t>
                      </a:r>
                      <a:r>
                        <a:rPr lang="ru-RU" sz="2800" b="1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восстановитель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MnO</a:t>
                      </a:r>
                      <a:r>
                        <a:rPr lang="ru-RU" sz="2800" b="1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…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5570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KMnO</a:t>
                      </a:r>
                      <a:r>
                        <a:rPr lang="ru-RU" sz="2800" b="1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восстановитель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8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MnO</a:t>
                      </a:r>
                      <a:r>
                        <a:rPr lang="ru-RU" sz="2800" b="1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ru-RU" sz="2800" b="1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2–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…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8101095"/>
                  </a:ext>
                </a:extLst>
              </a:tr>
            </a:tbl>
          </a:graphicData>
        </a:graphic>
      </p:graphicFrame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1196752"/>
            <a:ext cx="2701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Запомним: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7142" name="Picture 102" descr="https://fsd.multiurok.ru/html/2018/02/23/s_5a9048c560db8/img2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70038" r="60488" b="6171"/>
          <a:stretch/>
        </p:blipFill>
        <p:spPr bwMode="auto">
          <a:xfrm>
            <a:off x="1818234" y="3916131"/>
            <a:ext cx="5337400" cy="264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523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6" name="Picture 2" descr="https://i.pinimg.com/736x/cb/62/ec/cb62ec815d7507b9aa7a1d7bfcf8efd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1227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9286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94405"/>
            <a:ext cx="8748464" cy="1621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реакции </a:t>
            </a:r>
            <a:r>
              <a:rPr lang="ru-RU" alt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 </a:t>
            </a:r>
            <a:r>
              <a:rPr lang="ru-RU" altLang="ru-RU" sz="2800" b="1" dirty="0">
                <a:ln>
                  <a:solidFill>
                    <a:schemeClr val="tx1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фторидом </a:t>
            </a:r>
            <a:r>
              <a:rPr lang="ru-RU" alt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иода</a:t>
            </a:r>
            <a:r>
              <a:rPr lang="ru-RU" altLang="ru-RU" sz="2800" b="1" dirty="0" smtClean="0">
                <a:ln>
                  <a:solidFill>
                    <a:schemeClr val="tx1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2800" b="1" dirty="0">
                <a:ln>
                  <a:solidFill>
                    <a:schemeClr val="tx1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V)</a:t>
            </a:r>
            <a:r>
              <a:rPr lang="ru-RU" alt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можно получить аналогичный </a:t>
            </a:r>
            <a:r>
              <a:rPr lang="ru-RU" altLang="ru-RU" sz="2800" b="1" dirty="0">
                <a:ln>
                  <a:solidFill>
                    <a:schemeClr val="tx1"/>
                  </a:solidFill>
                </a:ln>
                <a:solidFill>
                  <a:srgbClr val="B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оксофторид</a:t>
            </a:r>
            <a:r>
              <a:rPr lang="ru-RU" alt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KF + IOF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  <a:p>
            <a:pPr indent="450850" algn="just">
              <a:lnSpc>
                <a:spcPct val="85000"/>
              </a:lnSpc>
              <a:buClr>
                <a:srgbClr val="C00000"/>
              </a:buClr>
            </a:pP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7" name="Picture 1"/>
          <p:cNvPicPr>
            <a:picLocks noChangeAspect="1" noChangeArrowheads="1"/>
          </p:cNvPicPr>
          <p:nvPr/>
        </p:nvPicPr>
        <p:blipFill>
          <a:blip r:embed="rId5" cstate="print"/>
          <a:srcRect l="22144" t="14485" r="49506" b="49340"/>
          <a:stretch>
            <a:fillRect/>
          </a:stretch>
        </p:blipFill>
        <p:spPr bwMode="auto">
          <a:xfrm>
            <a:off x="0" y="4469502"/>
            <a:ext cx="2339752" cy="238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4004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школе, НКСЭ и на подготовительных курсах. Много знаю, люблю свой предмет, обобщила полезную для Вас информацию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«Общая и неорганическая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88640"/>
            <a:ext cx="874846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нагревании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KMnO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4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разлагается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 выделением кислорода (этим способом пользуются в лаборатории для получения чистого кислорода). Схему реакции упрощённо можно представить уравнением: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K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+6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3284984"/>
            <a:ext cx="4597263" cy="2164347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5187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46900"/>
            <a:ext cx="8748464" cy="2788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самом деле реакция идёт намного сложнее, например, при не очень сильном нагревании её можно примерно описать уравнением:</a:t>
            </a:r>
          </a:p>
          <a:p>
            <a:pPr algn="ctr">
              <a:buClr>
                <a:srgbClr val="C00000"/>
              </a:buClr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K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+6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850" algn="just">
              <a:buClr>
                <a:srgbClr val="C00000"/>
              </a:buClr>
            </a:pPr>
            <a:endParaRPr lang="ru-RU" sz="2400" b="1" dirty="0" smtClean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850" algn="just">
              <a:buClr>
                <a:srgbClr val="C00000"/>
              </a:buClr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+6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800" b="1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1560" y="2420147"/>
            <a:ext cx="5616624" cy="565928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/>
          <a:srcRect l="12921" t="3891" r="12919" b="26066"/>
          <a:stretch/>
        </p:blipFill>
        <p:spPr>
          <a:xfrm>
            <a:off x="399678" y="3140968"/>
            <a:ext cx="6814751" cy="3661657"/>
          </a:xfrm>
          <a:prstGeom prst="rect">
            <a:avLst/>
          </a:prstGeom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100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60648"/>
            <a:ext cx="8856984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KMnO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4 </a:t>
            </a:r>
            <a:r>
              <a:rPr lang="ru-RU" sz="2800" b="1" dirty="0" smtClean="0">
                <a:latin typeface="Arial" panose="020B0604020202020204" pitchFamily="34" charset="0"/>
              </a:rPr>
              <a:t>реагирует </a:t>
            </a:r>
            <a:r>
              <a:rPr lang="ru-RU" sz="2800" b="1" dirty="0">
                <a:latin typeface="Arial" panose="020B0604020202020204" pitchFamily="34" charset="0"/>
              </a:rPr>
              <a:t>с солями двухвалентного </a:t>
            </a:r>
            <a:r>
              <a:rPr lang="ru-RU" sz="2800" b="1" dirty="0" smtClean="0">
                <a:latin typeface="Arial" panose="020B0604020202020204" pitchFamily="34" charset="0"/>
              </a:rPr>
              <a:t>марганца, например:</a:t>
            </a:r>
          </a:p>
          <a:p>
            <a:pPr algn="ctr">
              <a:buClr>
                <a:srgbClr val="C00000"/>
              </a:buClr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</a:rPr>
              <a:t>Эта реакция в принципе </a:t>
            </a:r>
            <a:r>
              <a:rPr lang="ru-RU" sz="2800" b="1" dirty="0" smtClean="0">
                <a:latin typeface="Arial" panose="020B0604020202020204" pitchFamily="34" charset="0"/>
              </a:rPr>
              <a:t>обратна дисмутации (диспропорционирование).</a:t>
            </a:r>
            <a:endParaRPr lang="ru-RU" sz="2800" b="1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83933"/>
              </p:ext>
            </p:extLst>
          </p:nvPr>
        </p:nvGraphicFramePr>
        <p:xfrm>
          <a:off x="107860" y="2934844"/>
          <a:ext cx="8964488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3808">
                  <a:extLst>
                    <a:ext uri="{9D8B030D-6E8A-4147-A177-3AD203B41FA5}">
                      <a16:colId xmlns:a16="http://schemas.microsoft.com/office/drawing/2014/main" val="93761832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1582347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3568460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+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3ē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=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+4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восстановление,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– окислитель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01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+2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ē = </a:t>
                      </a:r>
                      <a:r>
                        <a:rPr lang="en-US" sz="2800" b="1" dirty="0" err="1" smtClean="0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+4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окисление, </a:t>
                      </a:r>
                      <a:r>
                        <a:rPr lang="en-US" sz="2800" b="1" dirty="0" err="1" smtClean="0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+2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21559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0681" y="4043356"/>
            <a:ext cx="1381200" cy="281464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074778" y="5450678"/>
            <a:ext cx="1467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ru-RU" sz="3600" b="1" baseline="-25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baseline="-25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3257126" y="6050268"/>
            <a:ext cx="1074414" cy="463099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544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843" y="204853"/>
            <a:ext cx="8640959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KMnO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4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окисляет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органические вещества. В частности, разбавленные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растворы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перманганата калия</a:t>
            </a:r>
            <a:r>
              <a:rPr lang="ru-RU" sz="2800" b="1" dirty="0"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щелочной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нейтральной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среде окисляют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алкены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диолов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реакция Вагнера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795" t="28344" r="24570" b="51530"/>
          <a:stretch/>
        </p:blipFill>
        <p:spPr>
          <a:xfrm>
            <a:off x="35496" y="2195376"/>
            <a:ext cx="9073453" cy="1751020"/>
          </a:xfrm>
          <a:prstGeom prst="rect">
            <a:avLst/>
          </a:prstGeom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4241822"/>
            <a:ext cx="4254500" cy="2597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86436" y="4071583"/>
            <a:ext cx="915934" cy="2057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/>
          <a:srcRect t="7421"/>
          <a:stretch/>
        </p:blipFill>
        <p:spPr>
          <a:xfrm>
            <a:off x="4643191" y="4509120"/>
            <a:ext cx="1390476" cy="2257147"/>
          </a:xfrm>
          <a:prstGeom prst="rect">
            <a:avLst/>
          </a:prstGeom>
        </p:spPr>
      </p:pic>
      <p:cxnSp>
        <p:nvCxnSpPr>
          <p:cNvPr id="13" name="Прямая со стрелкой 12"/>
          <p:cNvCxnSpPr>
            <a:stCxn id="14" idx="1"/>
          </p:cNvCxnSpPr>
          <p:nvPr/>
        </p:nvCxnSpPr>
        <p:spPr>
          <a:xfrm>
            <a:off x="6033667" y="5547219"/>
            <a:ext cx="2110736" cy="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6033667" y="5160959"/>
            <a:ext cx="1617772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После реакции</a:t>
            </a:r>
            <a:endParaRPr lang="ru-RU" sz="26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53892" y="4146008"/>
            <a:ext cx="1618990" cy="43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Алкен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6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51445" y="6015676"/>
            <a:ext cx="128913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KMnO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4</a:t>
            </a:r>
            <a:endParaRPr lang="ru-RU" sz="2600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5817655" y="6493249"/>
            <a:ext cx="1689680" cy="37595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956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29" y="190850"/>
            <a:ext cx="5292080" cy="2976795"/>
          </a:xfrm>
          <a:prstGeom prst="rect">
            <a:avLst/>
          </a:prstGeom>
        </p:spPr>
      </p:pic>
      <p:pic>
        <p:nvPicPr>
          <p:cNvPr id="7" name="Picture 5" descr="http://files3.vunivere.ru/workbase/00/00/51/23/images/image11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14" y="3382871"/>
            <a:ext cx="5732564" cy="31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0786" y="4616033"/>
            <a:ext cx="1241943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толуол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230" y="6425578"/>
            <a:ext cx="2327690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пентил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36829" y="5648336"/>
            <a:ext cx="184348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бензойная кислота</a:t>
            </a:r>
            <a:endParaRPr lang="ru-RU" sz="2400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65" y="213493"/>
            <a:ext cx="1572621" cy="433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725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9283" y="50345"/>
            <a:ext cx="8727270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Водные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растворы </a:t>
            </a:r>
            <a:r>
              <a:rPr lang="ru-RU" altLang="ru-RU" sz="2800" b="1" dirty="0" smtClean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перманганата </a:t>
            </a:r>
            <a:r>
              <a:rPr lang="ru-RU" altLang="ru-RU" sz="2800" b="1" dirty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калия </a:t>
            </a:r>
            <a:r>
              <a:rPr lang="ru-RU" alt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термодинамически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нестабильны, но </a:t>
            </a:r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кинетически довольно 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устойчивы. Их сохранность резко повышается при хранении в темноте.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 смеси с пероксидом водорода протекает следующая реакция</a:t>
            </a:r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buClr>
                <a:srgbClr val="C00000"/>
              </a:buClr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3О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2800" b="1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546529"/>
              </p:ext>
            </p:extLst>
          </p:nvPr>
        </p:nvGraphicFramePr>
        <p:xfrm>
          <a:off x="100674" y="3341995"/>
          <a:ext cx="8964488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3808">
                  <a:extLst>
                    <a:ext uri="{9D8B030D-6E8A-4147-A177-3AD203B41FA5}">
                      <a16:colId xmlns:a16="http://schemas.microsoft.com/office/drawing/2014/main" val="93761832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1582347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3568460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+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3ē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=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+4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восстановление,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– окислитель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01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О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– 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– 2ē = О</a:t>
                      </a:r>
                      <a:r>
                        <a:rPr lang="en-US" sz="2800" b="1" baseline="-250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окисление,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О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–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215592"/>
                  </a:ext>
                </a:extLst>
              </a:tr>
            </a:tbl>
          </a:graphicData>
        </a:graphic>
      </p:graphicFrame>
      <p:pic>
        <p:nvPicPr>
          <p:cNvPr id="96262" name="Picture 6" descr="https://i.ytimg.com/vi/T0SwsNI8hMQ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0" y="4372510"/>
            <a:ext cx="4009606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232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28" y="40622"/>
            <a:ext cx="9078176" cy="6340706"/>
          </a:xfrm>
          <a:prstGeom prst="rect">
            <a:avLst/>
          </a:prstGeom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317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49088" y="181841"/>
            <a:ext cx="4645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D234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Предосторожности</a:t>
            </a:r>
            <a:endParaRPr lang="ru-RU" sz="3200" b="1" i="0" dirty="0">
              <a:ln w="12700">
                <a:solidFill>
                  <a:schemeClr val="accent1"/>
                </a:solidFill>
                <a:prstDash val="solid"/>
              </a:ln>
              <a:solidFill>
                <a:srgbClr val="9D2349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08720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KMnO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4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активно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взаимодействует </a:t>
            </a:r>
            <a:r>
              <a:rPr lang="ru-RU" sz="2800" b="1" dirty="0">
                <a:latin typeface="Arial" panose="020B0604020202020204" pitchFamily="34" charset="0"/>
              </a:rPr>
              <a:t>при нагреве и даже при комнатной температуре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с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большинством восстановителей</a:t>
            </a:r>
            <a:r>
              <a:rPr lang="ru-RU" sz="2800" b="1" dirty="0">
                <a:latin typeface="Arial" panose="020B0604020202020204" pitchFamily="34" charset="0"/>
              </a:rPr>
              <a:t>, например, органическими веществами (</a:t>
            </a:r>
            <a:r>
              <a:rPr lang="ru-RU" sz="2800" b="1" dirty="0" smtClean="0">
                <a:latin typeface="Arial" panose="020B0604020202020204" pitchFamily="34" charset="0"/>
              </a:rPr>
              <a:t>сахарозой, танинами</a:t>
            </a:r>
            <a:r>
              <a:rPr lang="ru-RU" sz="2800" b="1" dirty="0">
                <a:latin typeface="Arial" panose="020B0604020202020204" pitchFamily="34" charset="0"/>
              </a:rPr>
              <a:t>, глицерином и многими другими), легкоокисляющимися веществами, поэтому при смешивании происходит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саморазогревание</a:t>
            </a:r>
            <a:r>
              <a:rPr lang="ru-RU" sz="2800" b="1" dirty="0">
                <a:latin typeface="Arial" panose="020B0604020202020204" pitchFamily="34" charset="0"/>
              </a:rPr>
              <a:t>, что иногда вызывает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самовоспламенение</a:t>
            </a:r>
            <a:r>
              <a:rPr lang="ru-RU" sz="2800" b="1" dirty="0"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</a:rPr>
              <a:t>смеси (с </a:t>
            </a:r>
            <a:r>
              <a:rPr lang="ru-RU" sz="2800" b="1" dirty="0">
                <a:latin typeface="Arial" panose="020B0604020202020204" pitchFamily="34" charset="0"/>
              </a:rPr>
              <a:t>концентрированным </a:t>
            </a:r>
            <a:r>
              <a:rPr lang="ru-RU" sz="2800" b="1" dirty="0" smtClean="0">
                <a:latin typeface="Arial" panose="020B0604020202020204" pitchFamily="34" charset="0"/>
              </a:rPr>
              <a:t>раствором глицерина</a:t>
            </a:r>
            <a:r>
              <a:rPr lang="ru-RU" sz="2800" b="1" dirty="0">
                <a:latin typeface="Arial" panose="020B0604020202020204" pitchFamily="34" charset="0"/>
              </a:rPr>
              <a:t>, или безводным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</a:rPr>
              <a:t>всегда) и может привести к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взрыву</a:t>
            </a:r>
            <a:r>
              <a:rPr lang="ru-RU" sz="2800" b="1" dirty="0" smtClean="0">
                <a:latin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0366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60648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Очень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опасно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растирание сухого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перманганата калия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с </a:t>
            </a:r>
            <a:r>
              <a:rPr lang="ru-RU" sz="2800" b="1" dirty="0">
                <a:latin typeface="Arial" panose="020B0604020202020204" pitchFamily="34" charset="0"/>
              </a:rPr>
              <a:t>органическими веществами и порошками активных металлов и неметаллов (</a:t>
            </a:r>
            <a:r>
              <a:rPr lang="ru-RU" sz="2800" b="1" dirty="0" smtClean="0">
                <a:latin typeface="Arial" panose="020B0604020202020204" pitchFamily="34" charset="0"/>
              </a:rPr>
              <a:t>кальцием, алюминием, магнием, фосфором</a:t>
            </a:r>
            <a:r>
              <a:rPr lang="ru-RU" sz="2800" b="1" dirty="0">
                <a:latin typeface="Arial" panose="020B0604020202020204" pitchFamily="34" charset="0"/>
              </a:rPr>
              <a:t>, серой и др.) </a:t>
            </a:r>
            <a:r>
              <a:rPr lang="ru-RU" sz="2800" b="1" dirty="0">
                <a:latin typeface="Arial Narrow" panose="020B060602020203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</a:rPr>
              <a:t>весьма вероятен взрыв.</a:t>
            </a:r>
            <a:endParaRPr lang="ru-RU" sz="2800" b="1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6" descr="https://thumbs.gfycat.com/OffbeatFatCopepod-size_restric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13435"/>
            <a:ext cx="51435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382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1863150"/>
            <a:ext cx="8712968" cy="2607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Лабораторная работа № </a:t>
            </a:r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 «Получение кислорода разложением перманганата калия. Реакции, идущие с образованием осадка, газа и воды для серной и уксусной кислот»</a:t>
            </a:r>
            <a:endParaRPr lang="ru-RU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55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00552" y="260648"/>
            <a:ext cx="885831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</a:p>
          <a:p>
            <a:pPr marL="546100" indent="-5461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познакомиться со способом </a:t>
            </a:r>
            <a:r>
              <a:rPr lang="ru-RU" sz="2800" b="1" dirty="0" smtClean="0">
                <a:ln w="12700">
                  <a:noFill/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получения </a:t>
            </a:r>
            <a:r>
              <a:rPr lang="ru-RU" sz="2800" b="1" dirty="0">
                <a:ln w="12700">
                  <a:noFill/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кислорода разложением перманганата </a:t>
            </a:r>
            <a:r>
              <a:rPr lang="ru-RU" sz="2800" b="1" dirty="0" smtClean="0">
                <a:ln w="12700">
                  <a:noFill/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калия;</a:t>
            </a:r>
          </a:p>
          <a:p>
            <a:pPr marL="546100" indent="-5461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познакомиться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р</a:t>
            </a:r>
            <a:r>
              <a:rPr lang="ru-RU" sz="2800" b="1" dirty="0" smtClean="0">
                <a:ln w="12700">
                  <a:noFill/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еакциями, идущими </a:t>
            </a:r>
            <a:r>
              <a:rPr lang="ru-RU" sz="2800" b="1" dirty="0">
                <a:ln w="12700">
                  <a:noFill/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образованием осадка, газа и воды для серной и уксусной кислот</a:t>
            </a:r>
            <a:endParaRPr lang="ru-RU" sz="280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indent="-90011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химическая посуда, </a:t>
            </a:r>
            <a:r>
              <a:rPr lang="ru-RU" sz="2800" b="1" dirty="0">
                <a:latin typeface="Arial" panose="020B0604020202020204" pitchFamily="34" charset="0"/>
              </a:rPr>
              <a:t>KMnO</a:t>
            </a:r>
            <a:r>
              <a:rPr lang="ru-RU" sz="2800" b="1" baseline="-25000" dirty="0">
                <a:latin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СООН,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</a:rPr>
              <a:t>B</a:t>
            </a:r>
            <a:r>
              <a:rPr lang="ru-RU" sz="2800" b="1" dirty="0" err="1">
                <a:latin typeface="Arial" panose="020B0604020202020204" pitchFamily="34" charset="0"/>
              </a:rPr>
              <a:t>аС</a:t>
            </a:r>
            <a:r>
              <a:rPr lang="en-US" sz="2800" b="1" dirty="0">
                <a:latin typeface="Arial" panose="020B0604020202020204" pitchFamily="34" charset="0"/>
              </a:rPr>
              <a:t>l</a:t>
            </a:r>
            <a:r>
              <a:rPr lang="en-US" sz="2800" b="1" baseline="-25000" dirty="0">
                <a:latin typeface="Arial" panose="020B0604020202020204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AgNO</a:t>
            </a:r>
            <a:r>
              <a:rPr lang="en-US" sz="28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Na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7504" y="262618"/>
            <a:ext cx="892899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1.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олучения </a:t>
            </a:r>
            <a:r>
              <a:rPr lang="ru-RU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кислорода разложением перманганата калия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</a:t>
            </a:r>
            <a:r>
              <a:rPr lang="ru-RU" sz="27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  <a:endParaRPr lang="ru-RU" sz="2700" b="1" u="sng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пробирку внесите небольшое количество </a:t>
            </a:r>
            <a:r>
              <a:rPr lang="ru-RU" sz="2800" b="1" dirty="0" smtClean="0">
                <a:latin typeface="Arial" panose="020B0604020202020204" pitchFamily="34" charset="0"/>
              </a:rPr>
              <a:t>KMnO</a:t>
            </a:r>
            <a:r>
              <a:rPr lang="ru-RU" sz="2800" b="1" baseline="-25000" dirty="0" smtClean="0">
                <a:latin typeface="Arial" panose="020B0604020202020204" pitchFamily="34" charset="0"/>
              </a:rPr>
              <a:t>4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закройте пробкой с газоотводной трубкой. Закрепите пробирку в штативе. Заполните ёмкость водой и опустите в неё цилиндр, предварительно заполненный водой. Подведите газоотводную трубку в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целиндр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 водой. Нагрейте пробирку.</a:t>
            </a:r>
          </a:p>
          <a:p>
            <a:pPr indent="4524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 собранному газу поднесите тлеющую лучинку. </a:t>
            </a:r>
            <a:endParaRPr lang="ru-RU" sz="27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58" y="5034612"/>
            <a:ext cx="3835062" cy="1805511"/>
          </a:xfrm>
          <a:prstGeom prst="rect">
            <a:avLst/>
          </a:prstGeom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17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88640"/>
            <a:ext cx="8748464" cy="1621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нагревании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KMnO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4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разлагается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 выделением кислорода. Схему реакции упрощённо можно представить уравнением: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30000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K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+6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baseline="300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58" y="4512248"/>
            <a:ext cx="4915182" cy="2314021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641657"/>
              </p:ext>
            </p:extLst>
          </p:nvPr>
        </p:nvGraphicFramePr>
        <p:xfrm>
          <a:off x="143507" y="2003327"/>
          <a:ext cx="8964489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46439">
                  <a:extLst>
                    <a:ext uri="{9D8B030D-6E8A-4147-A177-3AD203B41FA5}">
                      <a16:colId xmlns:a16="http://schemas.microsoft.com/office/drawing/2014/main" val="937618328"/>
                    </a:ext>
                  </a:extLst>
                </a:gridCol>
                <a:gridCol w="350713">
                  <a:extLst>
                    <a:ext uri="{9D8B030D-6E8A-4147-A177-3AD203B41FA5}">
                      <a16:colId xmlns:a16="http://schemas.microsoft.com/office/drawing/2014/main" val="31582347"/>
                    </a:ext>
                  </a:extLst>
                </a:gridCol>
                <a:gridCol w="350713">
                  <a:extLst>
                    <a:ext uri="{9D8B030D-6E8A-4147-A177-3AD203B41FA5}">
                      <a16:colId xmlns:a16="http://schemas.microsoft.com/office/drawing/2014/main" val="427166527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3568460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+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ē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=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+6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восстановление,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– окислитель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01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+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3ē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=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+4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176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О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–2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4ē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=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О</a:t>
                      </a:r>
                      <a:r>
                        <a:rPr lang="en-US" sz="2800" b="1" baseline="-250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окисление,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О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–2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215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623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09770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Наблюдаемый эффект: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выделился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газ, если поднести тлеющую лучинку, она загорится.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Признак реакции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выделение газа. 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Условие протекания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нагрев.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Тип реакции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реакция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разложения;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протекает с изменением степени окисления,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внутримолекулярная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гомогенная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необратимая реакция.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нагревании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перманганат калия разлагается с образованием кислорода.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26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62618"/>
            <a:ext cx="892899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2.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Проведение 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реакций,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идущих с образованием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газа для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серной и уксусной кислот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700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две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пробирки налейте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небольшое количество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 одну долейте небольшое количество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 в другую – 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Запишите уравнения реакций, наблюдаемый эффект, определите тип реакции, сделайте вывод об интенсивности протекания реакции.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Подумайте, какой ещё реагент может способствовать образованию газа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5636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62618"/>
            <a:ext cx="892899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3.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Проведение 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реакций, идущих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образованием 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осадка для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серной и уксусной кислот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700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две пробирки налейте небольшое количество </a:t>
            </a:r>
            <a:r>
              <a:rPr lang="en-US" sz="2800" b="1" dirty="0" smtClean="0">
                <a:latin typeface="Arial" panose="020B0604020202020204" pitchFamily="34" charset="0"/>
              </a:rPr>
              <a:t>B</a:t>
            </a:r>
            <a:r>
              <a:rPr lang="ru-RU" sz="2800" b="1" dirty="0" err="1" smtClean="0">
                <a:latin typeface="Arial" panose="020B0604020202020204" pitchFamily="34" charset="0"/>
              </a:rPr>
              <a:t>аС</a:t>
            </a:r>
            <a:r>
              <a:rPr lang="en-US" sz="2800" b="1" dirty="0" smtClean="0">
                <a:latin typeface="Arial" panose="020B0604020202020204" pitchFamily="34" charset="0"/>
              </a:rPr>
              <a:t>l</a:t>
            </a:r>
            <a:r>
              <a:rPr lang="en-US" sz="2800" b="1" baseline="-25000" dirty="0" smtClean="0">
                <a:latin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AgNO</a:t>
            </a:r>
            <a:r>
              <a:rPr lang="en-US" sz="28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или другой соли, образующей с данными кислотами (или, хотя бы, с одной из них) осадок. В одну долейте небольшое количество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 в другую – 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Запишите уравнения реакций, наблюдаемый эффект, определите тип реакции, сделайте вывод об интенсивности протекания реакции.</a:t>
            </a:r>
          </a:p>
        </p:txBody>
      </p:sp>
    </p:spTree>
    <p:extLst>
      <p:ext uri="{BB962C8B-B14F-4D97-AF65-F5344CB8AC3E}">
        <p14:creationId xmlns:p14="http://schemas.microsoft.com/office/powerpoint/2010/main" val="2806277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62618"/>
            <a:ext cx="892899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4.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Проведение 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реакций, идущих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образованием 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воды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серной и уксусной кислот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700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две пробирки налейте небольшое количество </a:t>
            </a:r>
            <a:r>
              <a:rPr lang="ru-RU" sz="2800" b="1" dirty="0" smtClean="0">
                <a:latin typeface="Arial" panose="020B0604020202020204" pitchFamily="34" charset="0"/>
              </a:rPr>
              <a:t>щелочи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 одну долейте небольшое количество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 в другую – 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Запишите уравнения реакций, наблюдаемый эффект, определите тип реакции, сделайте вывод об интенсивности протекания реакции.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Подумайте, какой ещё реагент может способствовать образованию газа.</a:t>
            </a:r>
          </a:p>
        </p:txBody>
      </p:sp>
    </p:spTree>
    <p:extLst>
      <p:ext uri="{BB962C8B-B14F-4D97-AF65-F5344CB8AC3E}">
        <p14:creationId xmlns:p14="http://schemas.microsoft.com/office/powerpoint/2010/main" val="1790301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852936"/>
            <a:ext cx="3828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Проверьте себя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73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62618"/>
            <a:ext cx="8928992" cy="6213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2.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Проведение 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реакций,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идущих с образованием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газа для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серной и уксусной кислот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700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   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карбонат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серная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угольная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сульфат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натрия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кислота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кислота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натрия</a:t>
            </a:r>
          </a:p>
          <a:p>
            <a:pPr algn="ctr">
              <a:lnSpc>
                <a:spcPct val="85000"/>
              </a:lnSpc>
            </a:pPr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700" b="1" u="dbl" dirty="0">
                <a:latin typeface="Arial" pitchFamily="34" charset="0"/>
                <a:cs typeface="Arial" pitchFamily="34" charset="0"/>
              </a:rPr>
              <a:t>2Na</a:t>
            </a:r>
            <a:r>
              <a:rPr lang="en-US" sz="27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2–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u="sng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u="sng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u="sng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u="sng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→H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↑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u="dbl" dirty="0">
                <a:latin typeface="Arial" pitchFamily="34" charset="0"/>
                <a:cs typeface="Arial" pitchFamily="34" charset="0"/>
              </a:rPr>
              <a:t>2Na</a:t>
            </a:r>
            <a:r>
              <a:rPr lang="en-US" sz="27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u="sng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u="sng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u="sng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u="sng" baseline="30000" dirty="0">
                <a:latin typeface="Arial" pitchFamily="34" charset="0"/>
                <a:cs typeface="Arial" pitchFamily="34" charset="0"/>
              </a:rPr>
              <a:t>– </a:t>
            </a:r>
            <a:endParaRPr lang="en-US" sz="2700" b="1" u="sng" baseline="30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2H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→ 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 +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↑</a:t>
            </a:r>
          </a:p>
          <a:p>
            <a:pPr algn="ctr"/>
            <a:endParaRPr lang="en-US" sz="27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СООН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→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СОО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карбонат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уксусная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угольная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ацетат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натрия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кислота     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кислота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натрия</a:t>
            </a:r>
          </a:p>
          <a:p>
            <a:pPr algn="ctr">
              <a:lnSpc>
                <a:spcPct val="85000"/>
              </a:lnSpc>
            </a:pPr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u="dbl" dirty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2–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СООН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→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 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↑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dbl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baseline="30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b="1" u="sng" baseline="30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СООН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 +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↑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СОО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36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62618"/>
            <a:ext cx="8928992" cy="5775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3.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Проведение 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реакций, идущих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образованием 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осадка для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серной и уксусной кислот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AgNO</a:t>
            </a:r>
            <a:r>
              <a:rPr lang="en-US" sz="28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en-US" sz="28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Ag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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нитрат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серная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азотная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сульфат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серебра(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кислота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кислота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серебра(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)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endParaRPr lang="ru-RU" sz="7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2Ag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u="sng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u="sng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u="sng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u="sng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ru-RU" sz="2700" b="1" u="sng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u="sng" dirty="0">
                <a:latin typeface="Arial" pitchFamily="34" charset="0"/>
                <a:cs typeface="Arial" pitchFamily="34" charset="0"/>
              </a:rPr>
              <a:t>2H</a:t>
            </a:r>
            <a:r>
              <a:rPr lang="ru-RU" sz="2700" b="1" u="sng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u="sng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u="sng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u="sng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u="sng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Ag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</a:t>
            </a:r>
            <a:r>
              <a:rPr lang="ru-RU" sz="2700" b="1" u="sng" baseline="30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700" b="1" u="sng" baseline="30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700" b="1" dirty="0">
                <a:latin typeface="Arial" pitchFamily="34" charset="0"/>
                <a:cs typeface="Arial" pitchFamily="34" charset="0"/>
              </a:rPr>
              <a:t>2Ag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→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Ag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</a:t>
            </a:r>
            <a:r>
              <a:rPr lang="ru-RU" sz="2700" b="1" u="sng" baseline="30000" dirty="0">
                <a:latin typeface="Arial" pitchFamily="34" charset="0"/>
                <a:cs typeface="Arial" pitchFamily="34" charset="0"/>
              </a:rPr>
              <a:t> </a:t>
            </a:r>
            <a:endParaRPr lang="en-US" sz="2700" b="1" u="sng" baseline="30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AgNO</a:t>
            </a:r>
            <a:r>
              <a:rPr lang="en-US" sz="2800" b="1" baseline="-25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СООН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H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en-US" sz="2800" b="1" baseline="-25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Ag</a:t>
            </a:r>
            <a:r>
              <a:rPr lang="en-US" sz="2400" b="1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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нитрат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уксусная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азотная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ацетат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серебра(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кислота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кислота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серебра(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85000"/>
              </a:lnSpc>
            </a:pPr>
            <a:endParaRPr lang="ru-RU" sz="7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Ag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u="sng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u="sng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СООН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u="sng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u="sng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СОО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Ag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</a:t>
            </a:r>
            <a:r>
              <a:rPr lang="ru-RU" sz="2800" b="1" u="sng" baseline="30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b="1" u="sng" baseline="30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Ag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СООН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СОО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Ag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 </a:t>
            </a:r>
            <a:endParaRPr lang="ru-RU" sz="2700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30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991219"/>
            <a:ext cx="871543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>
                <a:ln w="1905"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>
              <a:ln w="1905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Перманганат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калия.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Лабораторная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	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работа № 1 «Получение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кислорода разложением перманганата калия. Реакции, идущие с образованием осадка, газа и воды для серной и уксусной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кислот».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Гидролиз.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Среда водных растворов электролитов.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Лабораторная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работа № 2 «Испытание растворов солей индикаторами. Гидролиз солей. Приготовление растворов заданной концентрации».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  <a:hlinkClick r:id="rId6" action="ppaction://hlinksldjump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Использованные источники.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" action="ppaction://noaction"/>
              </a:rPr>
              <a:t>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Управляющая кнопка: домой 11">
            <a:hlinkClick r:id="rId11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62618"/>
            <a:ext cx="8928992" cy="599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4.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Проведение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реакций, идущих с образованием воды для серной и уксусной кислот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700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гидроксид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серная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сульфат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натрия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кислота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натрия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u="dbl" dirty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2ОН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u="sng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u="sng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u="sng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u="dbl" dirty="0" smtClean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u="sng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u="sng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u="sng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en-US" sz="2800" b="1" u="sng" baseline="30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2ОН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→ 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en-US" sz="2800" b="1" u="sng" baseline="30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СООН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→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гидроксид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уксусная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ацетат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натрия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кислота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натрия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u="dbl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СООН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dbl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en-US" sz="2800" b="1" u="sng" baseline="30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СООН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en-US" sz="2800" b="1" u="sng" baseline="30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24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54571" y="2786058"/>
            <a:ext cx="4451861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Гидролиз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6626" name="Picture 2" descr="D:\23.05.13-домашние документы\Колледж Строитель\Водоснабжение-СПО\1.1.  Вода и ее свойства\Гидролиз\10.02.16\image0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42852"/>
            <a:ext cx="2600323" cy="190518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628" name="Picture 4" descr="D:\23.05.13-домашние документы\Колледж Строитель\Водоснабжение-СПО\1.1.  Вода и ее свойства\Гидролиз\10.02.16\image00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786322"/>
            <a:ext cx="2535084" cy="185738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629" name="Picture 5" descr="D:\23.05.13-домашние документы\Колледж Строитель\Водоснабжение-СПО\1.1.  Вода и ее свойства\Гидролиз\10.02.16\AAAUAVA0.jpg"/>
          <p:cNvPicPr>
            <a:picLocks noChangeAspect="1" noChangeArrowheads="1"/>
          </p:cNvPicPr>
          <p:nvPr/>
        </p:nvPicPr>
        <p:blipFill>
          <a:blip r:embed="rId6" cstate="print"/>
          <a:srcRect l="4651" r="4651"/>
          <a:stretch>
            <a:fillRect/>
          </a:stretch>
        </p:blipFill>
        <p:spPr bwMode="auto">
          <a:xfrm>
            <a:off x="2571736" y="142852"/>
            <a:ext cx="2786082" cy="2587263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</p:pic>
      <p:pic>
        <p:nvPicPr>
          <p:cNvPr id="26630" name="Picture 6" descr="D:\23.05.13-домашние документы\Виртуальные лекции 2015\Химия\Растворы\image_56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500042"/>
            <a:ext cx="1143000" cy="17145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Стрелка вправо 12"/>
          <p:cNvSpPr/>
          <p:nvPr/>
        </p:nvSpPr>
        <p:spPr>
          <a:xfrm>
            <a:off x="1571604" y="1285860"/>
            <a:ext cx="857256" cy="285752"/>
          </a:xfrm>
          <a:prstGeom prst="rightArrow">
            <a:avLst/>
          </a:prstGeom>
          <a:solidFill>
            <a:srgbClr val="CCFF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82585"/>
            <a:ext cx="8784976" cy="570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Гидролизом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называют реакцию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обмена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вещества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 водой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подвергаются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как органические вещества: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Cl + 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 = C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OH + </a:t>
            </a:r>
            <a:r>
              <a:rPr 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HCl</a:t>
            </a:r>
            <a:endParaRPr lang="ru-RU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хлор этан                   этанол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COOC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 = CH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COOH + C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OH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этилэтаноат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этановая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кислота     этанол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этиловый эфир            уксусная кислота   этиловый    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уксусной кислоты                                               спирт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так и неорганические вещества: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KCN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HCN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KOH</a:t>
            </a:r>
            <a:endParaRPr lang="ru-RU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цианид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цианисто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   калия          водородная кислота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солей –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реакция, обратная реакции нейтрализации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28590" t="31511" r="12348" b="56163"/>
          <a:stretch>
            <a:fillRect/>
          </a:stretch>
        </p:blipFill>
        <p:spPr bwMode="auto">
          <a:xfrm>
            <a:off x="1285852" y="5786454"/>
            <a:ext cx="5767480" cy="865123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325079"/>
            <a:ext cx="8712968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подвергаются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соли, образованные катионом сильного основания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Li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Rb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Cs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Ba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Sr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и др.) и анионом сильной кислоты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 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Br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ClO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MnO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др.). В растворах таких солей </a:t>
            </a:r>
            <a:r>
              <a:rPr lang="ru-RU" sz="2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среда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нейтральная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 подвергаются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растворимые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соли, образованные: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слабой кислотой и сильным основанием,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слабым основанием и сильной кислотой,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слабой кислотой и слабым основанием.</a:t>
            </a: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в таблице растворимости стоит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прочерк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то это означает, что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соль в растворе не существует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т. к. подвергается полному и необратимому гидролизу.</a:t>
            </a: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42852"/>
            <a:ext cx="8786874" cy="3230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5401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Соль образована катионом сильного основания и анионом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слабой кислоты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 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солей по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аниону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слабой кислоты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CN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CO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CH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F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PO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</a:t>
            </a:r>
            <a:endParaRPr lang="en-US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+ 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KHC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+ KOH</a:t>
            </a: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карбонат            гидрокарбонат</a:t>
            </a: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калия         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калия</a:t>
            </a:r>
            <a:endParaRPr lang="ru-RU" sz="2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+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714744" y="3357562"/>
          <a:ext cx="3571900" cy="1072896"/>
        </p:xfrm>
        <a:graphic>
          <a:graphicData uri="http://schemas.openxmlformats.org/drawingml/2006/table">
            <a:tbl>
              <a:tblPr/>
              <a:tblGrid>
                <a:gridCol w="1773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катион сильного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основания </a:t>
                      </a: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анион слабой кислоты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</a:t>
                      </a:r>
                      <a:r>
                        <a:rPr lang="ru-RU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500166" y="4429132"/>
            <a:ext cx="6286544" cy="104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</a:t>
            </a:r>
            <a:r>
              <a:rPr lang="en-US" sz="2700" b="1" u="sng" baseline="-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(HCO</a:t>
            </a:r>
            <a:r>
              <a:rPr lang="en-US" sz="2700" b="1" baseline="-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en-US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     среда щелочная</a:t>
            </a:r>
            <a:endParaRPr lang="ru-RU" sz="22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             </a:t>
            </a:r>
            <a:r>
              <a:rPr lang="ru-RU" sz="22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рН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&gt;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142852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солей, образованных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анионом слабой кислоты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усиливается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(то есть равновесие смещается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вправо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при: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719138" lvl="0" indent="-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нагревании, так как гидролиз – процесс эндотермический; </a:t>
            </a:r>
          </a:p>
          <a:p>
            <a:pPr marL="719138" lvl="0" indent="-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разбавлении раствора, то есть уменьшении концентрации соли;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719138" lvl="0" indent="-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подкислении раствора, то есть при добавлении в раствор кислоты.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подавляется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(равновесие смещается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влево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 при: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охлаждении раствора;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увеличении концентрации соли;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подщелачивании раствора.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42852"/>
            <a:ext cx="8786874" cy="358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  <a:buFont typeface="+mj-lt"/>
              <a:buAutoNum type="arabicPeriod" startAt="2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Соль образована катионом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слабого основания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анионом сильной кислоты –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солей по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катиону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слабого основания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Mg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Al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3+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Cr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3+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Fe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Ni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Co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Zn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Pb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Sn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Cu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 других нерастворимых в воде оснований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</a:t>
            </a:r>
            <a:endParaRPr lang="en-US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2CuSO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+ 2H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CuOH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+ 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сульфат    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гидроксосульфат</a:t>
            </a:r>
            <a:endParaRPr lang="ru-RU" sz="22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меди (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)                            меди (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+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     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786182" y="3643314"/>
          <a:ext cx="3571900" cy="1072896"/>
        </p:xfrm>
        <a:graphic>
          <a:graphicData uri="http://schemas.openxmlformats.org/drawingml/2006/table">
            <a:tbl>
              <a:tblPr/>
              <a:tblGrid>
                <a:gridCol w="166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катион слабого основания </a:t>
                      </a: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</a:t>
                      </a: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</a:t>
                      </a: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анион сильной кислоты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en-US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en-US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643042" y="4786322"/>
            <a:ext cx="6643734" cy="1021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Cu</a:t>
            </a:r>
            <a:r>
              <a:rPr lang="ru-RU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Cu</a:t>
            </a:r>
            <a:r>
              <a:rPr lang="en-US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среда кислая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     </a:t>
            </a:r>
            <a:r>
              <a:rPr lang="ru-RU" sz="22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рН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&lt; 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7        </a:t>
            </a:r>
            <a:endParaRPr lang="en-US" sz="2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14290"/>
            <a:ext cx="871543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растворе солей,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гидролизующихся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 катиону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среда кислая,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pH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&lt;7.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таких солей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усиливается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8080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 нагревании,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8080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 разбавлении раствора,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8080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 добавлении в раствор щелочи.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подавляется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охлаждении раствора, увеличении концентрации соли и подкислении.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42852"/>
            <a:ext cx="8786874" cy="2911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3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Соль образована катионом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слабого основания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анионом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слабой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кислоты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солей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катиону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слабого основания и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аниону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слабой кислоты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</a:t>
            </a:r>
            <a:endParaRPr lang="en-US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/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COOH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+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ацетат аммония       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этановая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кислота     гидроксид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                             уксусная кислота      аммония    </a:t>
            </a:r>
          </a:p>
          <a:p>
            <a:pPr algn="ctr"/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  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4286256"/>
            <a:ext cx="6643734" cy="108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</a:t>
            </a:r>
            <a:r>
              <a:rPr lang="ru-RU" sz="2700" b="1" u="sng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COOH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</a:t>
            </a:r>
            <a:endParaRPr lang="en-US" sz="27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среда нейтральная </a:t>
            </a:r>
            <a:r>
              <a:rPr lang="ru-RU" sz="22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рН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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7        </a:t>
            </a:r>
            <a:endParaRPr lang="en-US" sz="2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429124" y="3143248"/>
          <a:ext cx="3786214" cy="1341120"/>
        </p:xfrm>
        <a:graphic>
          <a:graphicData uri="http://schemas.openxmlformats.org/drawingml/2006/table">
            <a:tbl>
              <a:tblPr/>
              <a:tblGrid>
                <a:gridCol w="1880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8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анион слабой кислоты С</a:t>
                      </a:r>
                      <a:r>
                        <a:rPr lang="en-US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200" b="1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</a:t>
                      </a:r>
                      <a:r>
                        <a:rPr lang="ru-RU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ОН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катион слабого основания </a:t>
                      </a:r>
                      <a:r>
                        <a:rPr lang="en-US" sz="2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NH</a:t>
                      </a:r>
                      <a:r>
                        <a:rPr lang="en-US" sz="2200" b="1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</a:t>
                      </a:r>
                      <a:endParaRPr lang="ru-RU" sz="22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14290"/>
            <a:ext cx="857256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растворе таких солей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определяется силой образующихся кислоты и основания. В растворе ацетата аммония среда близкая к нейтральной, так как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CH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COOH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= 1,76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NH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= 1,79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Гидролиз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таких солей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усиливается при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нагревании и не зависит от концентрации соли.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6956" y="2832684"/>
            <a:ext cx="8172400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Перманганат калия (</a:t>
            </a:r>
            <a:r>
              <a:rPr lang="en-US" sz="4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KMnO</a:t>
            </a:r>
            <a:r>
              <a:rPr lang="ru-RU" sz="44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D2349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http://caringmother.ru/uploads/posts/2014-08/1406892177_vredna-li-margancov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91440"/>
            <a:ext cx="4040281" cy="2581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://pimg.tradeindia.com/02246444/s/1/POTASSIUM-PERMANGANAT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2"/>
          <a:stretch/>
        </p:blipFill>
        <p:spPr bwMode="auto">
          <a:xfrm>
            <a:off x="7018784" y="217454"/>
            <a:ext cx="1823619" cy="2512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6" name="Picture 2" descr="Kaliumperm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31889"/>
          <a:stretch/>
        </p:blipFill>
        <p:spPr bwMode="auto">
          <a:xfrm>
            <a:off x="311619" y="217454"/>
            <a:ext cx="4466632" cy="2512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8088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591" y="71414"/>
            <a:ext cx="8975535" cy="6617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Степень и константа гидролиза</a:t>
            </a:r>
            <a:endParaRPr lang="ru-RU" sz="3700" b="1" dirty="0" smtClean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714356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гидролиза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– доля вещества, подвергшаяся гидролизу (отношение числа молекул, подвергшихся гидролизу, к общему числу молекул):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044395" y="2357430"/>
          <a:ext cx="4384993" cy="1143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6" name="Формула" r:id="rId5" imgW="1803400" imgH="469900" progId="Equation.3">
                  <p:embed/>
                </p:oleObj>
              </mc:Choice>
              <mc:Fallback>
                <p:oleObj name="Формула" r:id="rId5" imgW="1803400" imgH="469900" progId="Equation.3">
                  <p:embed/>
                  <p:pic>
                    <p:nvPicPr>
                      <p:cNvPr id="0" name="Picture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395" y="2357430"/>
                        <a:ext cx="4384993" cy="11430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1928794" y="2357430"/>
            <a:ext cx="4643470" cy="1143008"/>
          </a:xfrm>
          <a:prstGeom prst="roundRect">
            <a:avLst/>
          </a:prstGeom>
          <a:noFill/>
          <a:ln w="5715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71414"/>
            <a:ext cx="88583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98475" algn="l"/>
                <a:tab pos="685800" algn="l"/>
              </a:tabLst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гидролиза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зависит от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73050" lvl="0" indent="-2730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9D2349"/>
              </a:buClr>
              <a:buFont typeface="Wingdings" pitchFamily="2" charset="2"/>
              <a:buChar char="Ø"/>
              <a:tabLst>
                <a:tab pos="498475" algn="l"/>
                <a:tab pos="6858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константы диссоциации образующегося слабого электролита (чем слабее образующиеся кислота и/или основание, тем больше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73050" lvl="0" indent="-2730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9D2349"/>
              </a:buClr>
              <a:buFont typeface="Wingdings" pitchFamily="2" charset="2"/>
              <a:buChar char="Ø"/>
              <a:tabLst>
                <a:tab pos="498475" algn="l"/>
                <a:tab pos="6858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температуры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возрастает при увеличении температуры),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73050" lvl="0" indent="-2730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9D2349"/>
              </a:buClr>
              <a:buFont typeface="Wingdings" pitchFamily="2" charset="2"/>
              <a:buChar char="Ø"/>
              <a:tabLst>
                <a:tab pos="498475" algn="l"/>
                <a:tab pos="6858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концентрации соли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увеличивается при уменьшении концентрации соли, то есть при разбавлении),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73050" lvl="0" indent="-2730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9D2349"/>
              </a:buClr>
              <a:buFont typeface="Wingdings" pitchFamily="2" charset="2"/>
              <a:buChar char="Ø"/>
              <a:tabLst>
                <a:tab pos="498475" algn="l"/>
                <a:tab pos="6858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кислотности среды (от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раствора).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71414"/>
            <a:ext cx="8858312" cy="209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498475" algn="l"/>
                <a:tab pos="685800" algn="l"/>
              </a:tabLs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Константа гидролиза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константа равновесия обратимого процесса гидролиза: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  <a:tab pos="685800" algn="l"/>
              </a:tabLst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KF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800" b="1" baseline="-30000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KOH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9D2349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  <a:tab pos="685800" algn="l"/>
              </a:tabLst>
            </a:pPr>
            <a:r>
              <a:rPr lang="en-US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+ </a:t>
            </a:r>
            <a:r>
              <a:rPr lang="en-US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endParaRPr lang="en-US" sz="2800" b="1" dirty="0" smtClean="0">
              <a:ln>
                <a:solidFill>
                  <a:sysClr val="windowText" lastClr="000000"/>
                </a:solidFill>
              </a:ln>
              <a:solidFill>
                <a:srgbClr val="9D2349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  <a:tab pos="685800" algn="l"/>
              </a:tabLst>
            </a:pPr>
            <a:endParaRPr lang="en-US" sz="2800" b="1" dirty="0" smtClean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4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947267"/>
              </p:ext>
            </p:extLst>
          </p:nvPr>
        </p:nvGraphicFramePr>
        <p:xfrm>
          <a:off x="3098824" y="1785925"/>
          <a:ext cx="2985344" cy="102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11" name="Формула" r:id="rId5" imgW="1307532" imgH="444307" progId="Equation.3">
                  <p:embed/>
                </p:oleObj>
              </mc:Choice>
              <mc:Fallback>
                <p:oleObj name="Формула" r:id="rId5" imgW="1307532" imgH="444307" progId="Equation.3">
                  <p:embed/>
                  <p:pic>
                    <p:nvPicPr>
                      <p:cNvPr id="0" name="Picture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8824" y="1785925"/>
                        <a:ext cx="2985344" cy="1021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2844" y="2807755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(концентрация воды в выражение для константы гидролиза не входит, так как вода – растворитель, ее концентрацию можно считать величиной постоянной).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142852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HF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слабая кислота,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диссоциирует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обратимо:    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HF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F 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2532151"/>
            <a:ext cx="878687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Подставляя эту величину в формулу для константы гидролиза, получаем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066048"/>
              </p:ext>
            </p:extLst>
          </p:nvPr>
        </p:nvGraphicFramePr>
        <p:xfrm>
          <a:off x="2333866" y="1426000"/>
          <a:ext cx="4974438" cy="99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92" name="Формула" r:id="rId5" imgW="2349500" imgH="469900" progId="Equation.3">
                  <p:embed/>
                </p:oleObj>
              </mc:Choice>
              <mc:Fallback>
                <p:oleObj name="Формула" r:id="rId5" imgW="2349500" imgH="469900" progId="Equation.3">
                  <p:embed/>
                  <p:pic>
                    <p:nvPicPr>
                      <p:cNvPr id="0" name="Picture 2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866" y="1426000"/>
                        <a:ext cx="4974438" cy="994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57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465293"/>
              </p:ext>
            </p:extLst>
          </p:nvPr>
        </p:nvGraphicFramePr>
        <p:xfrm>
          <a:off x="1057281" y="3431280"/>
          <a:ext cx="7187127" cy="1005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93" name="Формула" r:id="rId7" imgW="3352800" imgH="469900" progId="Equation.3">
                  <p:embed/>
                </p:oleObj>
              </mc:Choice>
              <mc:Fallback>
                <p:oleObj name="Формула" r:id="rId7" imgW="3352800" imgH="469900" progId="Equation.3">
                  <p:embed/>
                  <p:pic>
                    <p:nvPicPr>
                      <p:cNvPr id="0" name="Picture 2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81" y="3431280"/>
                        <a:ext cx="7187127" cy="10058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71414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Константа гидролиза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зависит от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природы соли и от температуры, но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зависит от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концентрации соли.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солей, образованных слабой кислотой (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аниону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3258051" y="2000240"/>
          <a:ext cx="2385519" cy="121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" name="Формула" r:id="rId5" imgW="889000" imgH="457200" progId="Equation.3">
                  <p:embed/>
                </p:oleObj>
              </mc:Choice>
              <mc:Fallback>
                <p:oleObj name="Формула" r:id="rId5" imgW="889000" imgH="457200" progId="Equation.3">
                  <p:embed/>
                  <p:pic>
                    <p:nvPicPr>
                      <p:cNvPr id="0" name="Picture 2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8051" y="2000240"/>
                        <a:ext cx="2385519" cy="12144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2844" y="3247101"/>
            <a:ext cx="885831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солей, образованных слабым основанием (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гидролиз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катиону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3500430" y="4071942"/>
          <a:ext cx="2428892" cy="121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" name="Формула" r:id="rId7" imgW="914400" imgH="457200" progId="Equation.3">
                  <p:embed/>
                </p:oleObj>
              </mc:Choice>
              <mc:Fallback>
                <p:oleObj name="Формула" r:id="rId7" imgW="914400" imgH="457200" progId="Equation.3">
                  <p:embed/>
                  <p:pic>
                    <p:nvPicPr>
                      <p:cNvPr id="0" name="Picture 2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0" y="4071942"/>
                        <a:ext cx="2428892" cy="12144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885831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солей,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гидролизующихся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катиону, и по аниону</a:t>
            </a:r>
            <a:endParaRPr lang="ru-RU" sz="2800" b="1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2357422" y="857232"/>
          <a:ext cx="3488145" cy="1143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" name="Формула" r:id="rId5" imgW="1384300" imgH="457200" progId="Equation.3">
                  <p:embed/>
                </p:oleObj>
              </mc:Choice>
              <mc:Fallback>
                <p:oleObj name="Формула" r:id="rId5" imgW="1384300" imgH="457200" progId="Equation.3">
                  <p:embed/>
                  <p:pic>
                    <p:nvPicPr>
                      <p:cNvPr id="0" name="Picture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22" y="857232"/>
                        <a:ext cx="3488145" cy="11430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42844" y="2143116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Чем слабее образующиеся кислота и/или основание, то есть, чем меньше их константа диссоциации, тем больше константа гидролиза, тем сильнее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гидролизуется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соль. Величина константы гидролиза возрастает также с увеличением температуры.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47244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 l="8789" t="50538" r="52539" b="11376"/>
          <a:stretch>
            <a:fillRect/>
          </a:stretch>
        </p:blipFill>
        <p:spPr bwMode="auto">
          <a:xfrm>
            <a:off x="71438" y="4000504"/>
            <a:ext cx="3571868" cy="281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457" name="Picture 1" descr="D:\23.05.13-домашние документы\Виртуальные лекции 2015\Химия\Растворы\гидролиз\f_1313_a3fc725fc4211c4c979f7b281cc766a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4714" t="3750" r="2801" b="6249"/>
          <a:stretch>
            <a:fillRect/>
          </a:stretch>
        </p:blipFill>
        <p:spPr bwMode="auto">
          <a:xfrm>
            <a:off x="285720" y="142852"/>
            <a:ext cx="8536809" cy="5819660"/>
          </a:xfrm>
          <a:prstGeom prst="rect">
            <a:avLst/>
          </a:prstGeom>
          <a:noFill/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434" name="Picture 2" descr="D:\23.05.13-домашние документы\Виртуальные лекции 2015\Химия\Растворы\гидролиз\image017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643042" y="113908"/>
            <a:ext cx="5500726" cy="6615081"/>
          </a:xfrm>
          <a:prstGeom prst="rect">
            <a:avLst/>
          </a:prstGeom>
          <a:noFill/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7759" y="521399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4554" y="1729110"/>
            <a:ext cx="871543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Среду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любого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водного раствора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можно охарактеризовать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содержанием ионов водорода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или </a:t>
            </a:r>
            <a:r>
              <a:rPr lang="ru-RU" sz="28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гидроксид-ионов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r>
              <a:rPr lang="ru-RU" sz="28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Водные растворы могут иметь нейтральную, щелочную и кислотную среды.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Нейтральная среда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среда, в которой число ионов </a:t>
            </a: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равно числу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гидроксид-ионов </a:t>
            </a: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r>
              <a:rPr lang="ru-RU" sz="28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среда чистой воды нейтральная, так как число ионов водорода 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равно числу гидроксид-ионов ОН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37191"/>
            <a:ext cx="8715436" cy="117570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ln w="11430">
                  <a:solidFill>
                    <a:srgbClr val="990000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Среда водных растворов электролитов</a:t>
            </a:r>
            <a:endParaRPr lang="ru-RU" sz="4400" b="1" dirty="0" smtClean="0">
              <a:ln w="11430">
                <a:solidFill>
                  <a:srgbClr val="990000"/>
                </a:solidFill>
              </a:ln>
              <a:solidFill>
                <a:srgbClr val="3366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3920" y="6957"/>
            <a:ext cx="4007804" cy="54636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>
                  <a:solidFill>
                    <a:srgbClr val="99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Вспомним:</a:t>
            </a:r>
            <a:endParaRPr lang="ru-RU" sz="3600" b="1" dirty="0" smtClean="0">
              <a:ln w="11430">
                <a:solidFill>
                  <a:srgbClr val="99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4" descr="undefine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t="10070" r="19614" b="10177"/>
          <a:stretch/>
        </p:blipFill>
        <p:spPr bwMode="auto">
          <a:xfrm>
            <a:off x="2234790" y="3505251"/>
            <a:ext cx="1653657" cy="3231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undefin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76" y="3186912"/>
            <a:ext cx="2567326" cy="2461424"/>
          </a:xfrm>
          <a:prstGeom prst="ellipse">
            <a:avLst/>
          </a:prstGeom>
          <a:ln w="38100" cap="rnd">
            <a:solidFill>
              <a:schemeClr val="accent6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000528" y="5646499"/>
            <a:ext cx="4572000" cy="7325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Кристаллы перманганата калия под микроскопом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9D2349"/>
              </a:solidFill>
            </a:endParaRPr>
          </a:p>
        </p:txBody>
      </p:sp>
      <p:pic>
        <p:nvPicPr>
          <p:cNvPr id="14" name="Picture 6" descr="undefin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38" y="3508439"/>
            <a:ext cx="1352499" cy="3228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1698" y="116632"/>
            <a:ext cx="8862789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Пермангана́т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ка́лия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ru-RU" sz="2800" b="1" dirty="0">
                <a:latin typeface="Arial" panose="020B0604020202020204" pitchFamily="34" charset="0"/>
              </a:rPr>
              <a:t>лат. </a:t>
            </a:r>
            <a:r>
              <a:rPr lang="ru-RU" sz="2800" b="1" dirty="0" err="1">
                <a:latin typeface="Arial" panose="020B0604020202020204" pitchFamily="34" charset="0"/>
              </a:rPr>
              <a:t>Kalii</a:t>
            </a:r>
            <a:r>
              <a:rPr lang="ru-RU" sz="2800" b="1" dirty="0">
                <a:latin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</a:rPr>
              <a:t>permanganas</a:t>
            </a:r>
            <a:r>
              <a:rPr lang="ru-RU" sz="2800" b="1" dirty="0">
                <a:latin typeface="Arial" panose="020B0604020202020204" pitchFamily="34" charset="0"/>
              </a:rPr>
              <a:t>, распространённое название в </a:t>
            </a:r>
            <a:r>
              <a:rPr lang="ru-RU" sz="2800" b="1" dirty="0" smtClean="0">
                <a:latin typeface="Arial" panose="020B0604020202020204" pitchFamily="34" charset="0"/>
              </a:rPr>
              <a:t>быту </a:t>
            </a:r>
            <a:r>
              <a:rPr lang="ru-RU" sz="2800" b="1" dirty="0">
                <a:latin typeface="Arial" panose="020B0604020202020204" pitchFamily="34" charset="0"/>
              </a:rPr>
              <a:t>–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марганцо́вка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) </a:t>
            </a:r>
            <a:r>
              <a:rPr lang="ru-RU" sz="2800" b="1" dirty="0" smtClean="0">
                <a:latin typeface="Arial" panose="020B0604020202020204" pitchFamily="34" charset="0"/>
              </a:rPr>
              <a:t>– </a:t>
            </a:r>
            <a:r>
              <a:rPr lang="ru-RU" sz="2800" b="1" dirty="0">
                <a:latin typeface="Arial" panose="020B0604020202020204" pitchFamily="34" charset="0"/>
              </a:rPr>
              <a:t>марганцовокислый калий, калиевая соль марганцовой кислоты. Химическая </a:t>
            </a:r>
            <a:r>
              <a:rPr lang="ru-RU" sz="2800" b="1" dirty="0" smtClean="0">
                <a:latin typeface="Arial" panose="020B0604020202020204" pitchFamily="34" charset="0"/>
              </a:rPr>
              <a:t>формула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KMnO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Представляет собой</a:t>
            </a:r>
            <a:r>
              <a:rPr lang="ru-RU" sz="2800" b="1" dirty="0">
                <a:latin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тёмно-фиолетовые</a:t>
            </a:r>
            <a:r>
              <a:rPr lang="ru-RU" sz="2800" b="1" dirty="0">
                <a:latin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почти чёрные кристаллы</a:t>
            </a:r>
            <a:r>
              <a:rPr lang="ru-RU" sz="2800" b="1" dirty="0">
                <a:latin typeface="Arial" panose="020B0604020202020204" pitchFamily="34" charset="0"/>
              </a:rPr>
              <a:t>, при растворении в воде образующие ярко окрашенный раствор цвета фуксии.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85654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285728"/>
            <a:ext cx="8786874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Кислотная среда 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среда, в которой число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ионов водорода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больше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числа </a:t>
            </a:r>
            <a:r>
              <a:rPr lang="ru-RU" sz="3000" b="1" dirty="0" err="1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гидроксид-ионов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все кислоты в растворе создают кислотную среду, так как при диссоциации они отщепляют ионы водорода </a:t>
            </a:r>
            <a:r>
              <a:rPr lang="ru-RU" sz="3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3000" b="1" baseline="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643314"/>
            <a:ext cx="514351" cy="487974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reflection blurRad="6350" stA="50000" endA="295" endPos="92000" dist="101600" dir="5400000" sy="-100000" algn="bl" rotWithShape="0"/>
          </a:effectLst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500438"/>
            <a:ext cx="5508405" cy="285752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214686"/>
            <a:ext cx="777342" cy="428628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reflection blurRad="6350" stA="50000" endA="295" endPos="92000" dist="101600" dir="5400000" sy="-100000" algn="bl" rotWithShape="0"/>
          </a:effectLst>
          <a:scene3d>
            <a:camera prst="isometricOffAxis1Right"/>
            <a:lightRig rig="threePt" dir="t"/>
          </a:scene3d>
          <a:sp3d>
            <a:bevelT prst="angle"/>
          </a:sp3d>
        </p:spPr>
      </p:pic>
      <p:pic>
        <p:nvPicPr>
          <p:cNvPr id="19" name="Picture 3" descr="D:\23.05.13-домашние документы\Виртуальные лекции 2015\Химия\сложные в-ва\основания\железа\250px-Hydroxid_železnatý.PNG"/>
          <p:cNvPicPr>
            <a:picLocks noChangeAspect="1" noChangeArrowheads="1"/>
          </p:cNvPicPr>
          <p:nvPr/>
        </p:nvPicPr>
        <p:blipFill>
          <a:blip r:embed="rId3" cstate="print"/>
          <a:srcRect l="1412" t="4412" r="1176" b="7353"/>
          <a:stretch>
            <a:fillRect/>
          </a:stretch>
        </p:blipFill>
        <p:spPr bwMode="auto">
          <a:xfrm rot="12026640">
            <a:off x="4206526" y="5118464"/>
            <a:ext cx="3301495" cy="956955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Picture 5" descr="D:\23.05.13-домашние документы\Виртуальные лекции 2015\Химия\сложные в-ва\основания\кальция\Al(OH)3.PNG"/>
          <p:cNvPicPr>
            <a:picLocks noChangeAspect="1" noChangeArrowheads="1"/>
          </p:cNvPicPr>
          <p:nvPr/>
        </p:nvPicPr>
        <p:blipFill>
          <a:blip r:embed="rId4" cstate="print"/>
          <a:srcRect l="1117" t="6383" r="2340" b="10638"/>
          <a:stretch>
            <a:fillRect/>
          </a:stretch>
        </p:blipFill>
        <p:spPr bwMode="auto">
          <a:xfrm rot="21100122">
            <a:off x="545332" y="5525502"/>
            <a:ext cx="3541694" cy="83712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889" name="Picture 1" descr="D:\23.05.13-домашние документы\Виртуальные лекции 2015\Химия\сложные в-ва\основания\алюминия\220px-Aluminum_hydrox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3143248"/>
            <a:ext cx="1928826" cy="2173582"/>
          </a:xfrm>
          <a:prstGeom prst="round2DiagRect">
            <a:avLst/>
          </a:prstGeom>
          <a:noFill/>
          <a:scene3d>
            <a:camera prst="isometricOffAxis1Right"/>
            <a:lightRig rig="threePt" dir="t"/>
          </a:scene3d>
        </p:spPr>
      </p:pic>
      <p:pic>
        <p:nvPicPr>
          <p:cNvPr id="37890" name="Picture 2" descr="D:\23.05.13-домашние документы\Виртуальные лекции 2015\Химия\сложные в-ва\основания\железа\FeOH3-2012.gif"/>
          <p:cNvPicPr>
            <a:picLocks noChangeAspect="1" noChangeArrowheads="1"/>
          </p:cNvPicPr>
          <p:nvPr/>
        </p:nvPicPr>
        <p:blipFill>
          <a:blip r:embed="rId6" cstate="print"/>
          <a:srcRect l="10563" r="10211" b="9893"/>
          <a:stretch>
            <a:fillRect/>
          </a:stretch>
        </p:blipFill>
        <p:spPr bwMode="auto">
          <a:xfrm>
            <a:off x="5786446" y="2928934"/>
            <a:ext cx="586212" cy="2214578"/>
          </a:xfrm>
          <a:prstGeom prst="round2DiagRect">
            <a:avLst/>
          </a:prstGeom>
          <a:noFill/>
          <a:scene3d>
            <a:camera prst="isometricOffAxis2Left"/>
            <a:lightRig rig="threePt" dir="t"/>
          </a:scene3d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2571744"/>
            <a:ext cx="1771292" cy="285752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214282" y="214290"/>
            <a:ext cx="8715436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Щелочная среда 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среда, в которой число ионов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водорода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меньше числа </a:t>
            </a:r>
            <a:r>
              <a:rPr lang="ru-RU" sz="3000" b="1" dirty="0" err="1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гидроксид-ионов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</a:t>
            </a:r>
            <a:r>
              <a:rPr lang="ru-RU" sz="30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щелочную среду 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растворе создают все раство­римые основания, так как при диссоциации они отщепляют </a:t>
            </a:r>
            <a:r>
              <a:rPr lang="ru-RU" sz="3000" b="1" dirty="0" err="1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гидроксид-ионы</a:t>
            </a:r>
            <a:r>
              <a:rPr lang="ru-RU" sz="30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ОН</a:t>
            </a:r>
            <a:r>
              <a:rPr lang="ru-RU" sz="3000" b="1" baseline="30000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87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" descr="D:\23.05.13-домашние документы\Виртуальные лекции 2015\Химия\Реакции\индикаторы\1_5254fe4fed76b5254fe4fed7a9.jpg"/>
          <p:cNvPicPr>
            <a:picLocks noChangeAspect="1" noChangeArrowheads="1"/>
          </p:cNvPicPr>
          <p:nvPr/>
        </p:nvPicPr>
        <p:blipFill>
          <a:blip r:embed="rId2" cstate="print"/>
          <a:srcRect l="21000" t="6181" r="2499" b="9340"/>
          <a:stretch>
            <a:fillRect/>
          </a:stretch>
        </p:blipFill>
        <p:spPr bwMode="auto">
          <a:xfrm>
            <a:off x="107504" y="4869160"/>
            <a:ext cx="2310410" cy="185738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" descr="D:\23.05.13-домашние документы\Виртуальные лекции 2015\Химия\Реакции\индикаторы\Laboratory-15.jpg"/>
          <p:cNvPicPr>
            <a:picLocks noChangeAspect="1" noChangeArrowheads="1"/>
          </p:cNvPicPr>
          <p:nvPr/>
        </p:nvPicPr>
        <p:blipFill>
          <a:blip r:embed="rId3" cstate="print"/>
          <a:srcRect t="1250" b="28750"/>
          <a:stretch>
            <a:fillRect/>
          </a:stretch>
        </p:blipFill>
        <p:spPr bwMode="auto">
          <a:xfrm>
            <a:off x="2613406" y="3210344"/>
            <a:ext cx="5622649" cy="295191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23528" y="29603"/>
            <a:ext cx="87154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Качественно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реакцию среды водных растворов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электролитов определяют с помощью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индикаторов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Индикаторы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вещества, которые изменяют свой цвет в зависимости от среды раствора.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практике применяют следующие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индикаторы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лакмус, фенолфталеин, метиловый оранжевый (метилоранж)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другие.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4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0" y="1628800"/>
          <a:ext cx="9112278" cy="281482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482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2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077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+mn-lt"/>
                          <a:ea typeface="Times New Roman"/>
                          <a:cs typeface="Times New Roman"/>
                        </a:rPr>
                        <a:t>      </a:t>
                      </a:r>
                      <a:r>
                        <a:rPr lang="ru-RU" sz="2700" b="1" dirty="0" smtClean="0">
                          <a:latin typeface="+mn-lt"/>
                          <a:ea typeface="Times New Roman"/>
                          <a:cs typeface="Times New Roman"/>
                        </a:rPr>
                        <a:t> Среда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+mn-lt"/>
                          <a:ea typeface="Times New Roman"/>
                          <a:cs typeface="Times New Roman"/>
                        </a:rPr>
                        <a:t>Индикатор    </a:t>
                      </a:r>
                      <a:endParaRPr lang="ru-RU" sz="27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Цвет индикатора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317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в чистой воде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(</a:t>
                      </a:r>
                      <a:r>
                        <a:rPr lang="ru-RU" sz="2500" b="1" dirty="0" err="1" smtClean="0"/>
                        <a:t>нейтраль-ная</a:t>
                      </a:r>
                      <a:r>
                        <a:rPr lang="ru-RU" sz="2500" b="1" dirty="0" smtClean="0"/>
                        <a:t> среда</a:t>
                      </a:r>
                      <a:r>
                        <a:rPr lang="ru-RU" sz="2500" b="1" dirty="0"/>
                        <a:t>)</a:t>
                      </a:r>
                      <a:endParaRPr lang="ru-RU" sz="25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в растворах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кислот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(кислотная среда)</a:t>
                      </a:r>
                      <a:endParaRPr lang="ru-RU" sz="2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в растворах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щелочей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(щелочная среда)</a:t>
                      </a:r>
                      <a:endParaRPr lang="ru-RU" sz="2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Фенолфталеин</a:t>
                      </a:r>
                      <a:endParaRPr lang="ru-RU" sz="25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Бесцветный</a:t>
                      </a:r>
                      <a:endParaRPr lang="ru-RU" sz="2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Бесцветный</a:t>
                      </a:r>
                      <a:endParaRPr lang="ru-RU" sz="2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Малиновый</a:t>
                      </a:r>
                      <a:endParaRPr lang="ru-RU" sz="2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Метилоранж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Оранжевый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Красный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Жёлтый</a:t>
                      </a:r>
                      <a:endParaRPr lang="ru-RU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Лакмус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Фиолетовый</a:t>
                      </a:r>
                      <a:endParaRPr lang="ru-RU" sz="2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Красный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Синий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2877" y="692696"/>
            <a:ext cx="8358246" cy="8399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Окраска индикаторов в воде, растворах кислот и щелочей</a:t>
            </a:r>
            <a:endParaRPr lang="ru-RU" sz="30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6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 l="9785" t="6667" r="5413"/>
          <a:stretch>
            <a:fillRect/>
          </a:stretch>
        </p:blipFill>
        <p:spPr bwMode="auto">
          <a:xfrm>
            <a:off x="3203848" y="4719604"/>
            <a:ext cx="2592288" cy="209377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32391"/>
            <a:ext cx="8572560" cy="4585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Метиловый оранжевый (метилоранж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0" y="714356"/>
            <a:ext cx="3219450" cy="42862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4" descr="Метиловый оранжевый (метилоранж)"/>
          <p:cNvPicPr>
            <a:picLocks noChangeAspect="1" noChangeArrowheads="1"/>
          </p:cNvPicPr>
          <p:nvPr/>
        </p:nvPicPr>
        <p:blipFill>
          <a:blip r:embed="rId4" cstate="print"/>
          <a:srcRect l="17689" t="9091" r="15091" b="12121"/>
          <a:stretch>
            <a:fillRect/>
          </a:stretch>
        </p:blipFill>
        <p:spPr bwMode="auto">
          <a:xfrm>
            <a:off x="285720" y="3857628"/>
            <a:ext cx="1670550" cy="114300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7" name="Прямоугольник 16"/>
          <p:cNvSpPr/>
          <p:nvPr/>
        </p:nvSpPr>
        <p:spPr>
          <a:xfrm>
            <a:off x="2000232" y="4429132"/>
            <a:ext cx="357190" cy="228601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Кислота</a:t>
            </a:r>
            <a:endParaRPr lang="ru-RU" sz="27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428860" y="4429132"/>
            <a:ext cx="357190" cy="228601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Вода</a:t>
            </a:r>
            <a:endParaRPr lang="ru-RU" sz="27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928926" y="4429132"/>
            <a:ext cx="357190" cy="228601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Щелочь</a:t>
            </a:r>
            <a:endParaRPr lang="ru-RU" sz="27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-33459" y="0"/>
            <a:ext cx="4749475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Метиловый оранжевый (метилоранж) </a:t>
            </a:r>
            <a:endParaRPr lang="ru-RU" sz="2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7412" name="Picture 4" descr="https://hemijaokonas.files.wordpress.com/2015/02/4-1-indikatori-za-kiseline.jpg"/>
          <p:cNvPicPr>
            <a:picLocks noChangeAspect="1" noChangeArrowheads="1"/>
          </p:cNvPicPr>
          <p:nvPr/>
        </p:nvPicPr>
        <p:blipFill>
          <a:blip r:embed="rId5" cstate="print"/>
          <a:srcRect l="65385" t="15000" r="10256" b="11249"/>
          <a:stretch>
            <a:fillRect/>
          </a:stretch>
        </p:blipFill>
        <p:spPr bwMode="auto">
          <a:xfrm>
            <a:off x="142844" y="4786298"/>
            <a:ext cx="667158" cy="207170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3" name="Picture 4" descr="Фенолфталеи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857232"/>
            <a:ext cx="2533650" cy="3371851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5" name="Прямоугольник 24"/>
          <p:cNvSpPr/>
          <p:nvPr/>
        </p:nvSpPr>
        <p:spPr>
          <a:xfrm>
            <a:off x="5072066" y="285728"/>
            <a:ext cx="3522118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30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Фенолфталеин</a:t>
            </a:r>
            <a:endParaRPr lang="ru-RU" sz="3000" dirty="0">
              <a:solidFill>
                <a:srgbClr val="180D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43702" y="3857628"/>
            <a:ext cx="357190" cy="228601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Кислота</a:t>
            </a:r>
            <a:endParaRPr lang="ru-RU" sz="27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072330" y="3857628"/>
            <a:ext cx="357190" cy="228601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Вода</a:t>
            </a:r>
            <a:endParaRPr lang="ru-RU" sz="27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500958" y="3857628"/>
            <a:ext cx="357190" cy="228601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Щелочь</a:t>
            </a:r>
            <a:endParaRPr lang="ru-RU" sz="2700" dirty="0"/>
          </a:p>
        </p:txBody>
      </p:sp>
      <p:pic>
        <p:nvPicPr>
          <p:cNvPr id="17414" name="Picture 6" descr="Каталог средств дезинфекции - ООО Дезсистема-Группа 2"/>
          <p:cNvPicPr>
            <a:picLocks noChangeAspect="1" noChangeArrowheads="1"/>
          </p:cNvPicPr>
          <p:nvPr/>
        </p:nvPicPr>
        <p:blipFill>
          <a:blip r:embed="rId7" cstate="print"/>
          <a:srcRect l="20833" t="3086" r="23611" b="1234"/>
          <a:stretch>
            <a:fillRect/>
          </a:stretch>
        </p:blipFill>
        <p:spPr bwMode="auto">
          <a:xfrm>
            <a:off x="4143372" y="1785926"/>
            <a:ext cx="1069266" cy="207170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416" name="Picture 8" descr="Фенолфталеин Педагогическая сеть"/>
          <p:cNvPicPr>
            <a:picLocks noChangeAspect="1" noChangeArrowheads="1"/>
          </p:cNvPicPr>
          <p:nvPr/>
        </p:nvPicPr>
        <p:blipFill>
          <a:blip r:embed="rId8" cstate="print"/>
          <a:srcRect l="28037" t="9336" r="22897" b="25311"/>
          <a:stretch>
            <a:fillRect/>
          </a:stretch>
        </p:blipFill>
        <p:spPr bwMode="auto">
          <a:xfrm>
            <a:off x="4572000" y="4357694"/>
            <a:ext cx="1714512" cy="171451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Управляющая кнопка: домой 32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45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Изучение среды раствора анилина"/>
          <p:cNvPicPr>
            <a:picLocks noChangeAspect="1" noChangeArrowheads="1"/>
          </p:cNvPicPr>
          <p:nvPr/>
        </p:nvPicPr>
        <p:blipFill>
          <a:blip r:embed="rId2" cstate="print"/>
          <a:srcRect l="19922" r="44922"/>
          <a:stretch>
            <a:fillRect/>
          </a:stretch>
        </p:blipFill>
        <p:spPr bwMode="auto">
          <a:xfrm>
            <a:off x="2428860" y="1214422"/>
            <a:ext cx="1542249" cy="321471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8852" name="Picture 4" descr="Лакмус.JPG"/>
          <p:cNvPicPr>
            <a:picLocks noChangeAspect="1" noChangeArrowheads="1"/>
          </p:cNvPicPr>
          <p:nvPr/>
        </p:nvPicPr>
        <p:blipFill>
          <a:blip r:embed="rId3" cstate="print"/>
          <a:srcRect l="3695" t="3750" r="3940" b="2499"/>
          <a:stretch>
            <a:fillRect/>
          </a:stretch>
        </p:blipFill>
        <p:spPr bwMode="auto">
          <a:xfrm>
            <a:off x="357158" y="714356"/>
            <a:ext cx="1785950" cy="35719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Прямоугольник 5"/>
          <p:cNvSpPr/>
          <p:nvPr/>
        </p:nvSpPr>
        <p:spPr>
          <a:xfrm>
            <a:off x="3357554" y="214290"/>
            <a:ext cx="19239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Лакмус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Times New Roman"/>
              <a:cs typeface="Times New Roman"/>
            </a:endParaRPr>
          </a:p>
        </p:txBody>
      </p:sp>
      <p:pic>
        <p:nvPicPr>
          <p:cNvPr id="7" name="Picture 2" descr="http://pics.livejournal.com/aldanov/pic/006xqtg1/s640x480"/>
          <p:cNvPicPr>
            <a:picLocks noChangeAspect="1" noChangeArrowheads="1"/>
          </p:cNvPicPr>
          <p:nvPr/>
        </p:nvPicPr>
        <p:blipFill>
          <a:blip r:embed="rId4" cstate="print"/>
          <a:srcRect l="4688" b="3168"/>
          <a:stretch>
            <a:fillRect/>
          </a:stretch>
        </p:blipFill>
        <p:spPr bwMode="auto">
          <a:xfrm>
            <a:off x="428596" y="4500570"/>
            <a:ext cx="3169226" cy="214314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32450" name="Picture 2" descr="D:\23.05.13-домашние документы\Виртуальные лекции 2015\Химия\Реакции\индикаторы\ch08_19_13.jpg"/>
          <p:cNvPicPr>
            <a:picLocks noChangeAspect="1" noChangeArrowheads="1"/>
          </p:cNvPicPr>
          <p:nvPr/>
        </p:nvPicPr>
        <p:blipFill>
          <a:blip r:embed="rId5" cstate="print"/>
          <a:srcRect t="35000"/>
          <a:stretch>
            <a:fillRect/>
          </a:stretch>
        </p:blipFill>
        <p:spPr bwMode="auto">
          <a:xfrm>
            <a:off x="4643438" y="1357298"/>
            <a:ext cx="3800475" cy="185736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лакмус-в-воде"/>
          <p:cNvPicPr>
            <a:picLocks noChangeAspect="1" noChangeArrowheads="1"/>
          </p:cNvPicPr>
          <p:nvPr/>
        </p:nvPicPr>
        <p:blipFill>
          <a:blip r:embed="rId7" cstate="print"/>
          <a:srcRect l="19841" r="20634" b="7243"/>
          <a:stretch>
            <a:fillRect/>
          </a:stretch>
        </p:blipFill>
        <p:spPr bwMode="auto">
          <a:xfrm>
            <a:off x="5286380" y="3429000"/>
            <a:ext cx="928694" cy="2500330"/>
          </a:xfrm>
          <a:prstGeom prst="round2Diag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4643438" y="5929330"/>
            <a:ext cx="25742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Лакмус в воде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1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Парфюмерия Парфюмерия. Мода. Цветы. - Part 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661041"/>
            <a:ext cx="5214974" cy="39112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6" descr="Однолетние шалфеи: сорта, посев, выращивание"/>
          <p:cNvPicPr>
            <a:picLocks noChangeAspect="1" noChangeArrowheads="1"/>
          </p:cNvPicPr>
          <p:nvPr/>
        </p:nvPicPr>
        <p:blipFill>
          <a:blip r:embed="rId4" cstate="print"/>
          <a:srcRect l="14873" t="6944" r="15014" b="16666"/>
          <a:stretch>
            <a:fillRect/>
          </a:stretch>
        </p:blipFill>
        <p:spPr bwMode="auto">
          <a:xfrm>
            <a:off x="214282" y="3143248"/>
            <a:ext cx="2357454" cy="2357454"/>
          </a:xfrm>
          <a:prstGeom prst="ellipse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42844" y="232571"/>
            <a:ext cx="885831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Окраска некоторых цветов определяется красителем </a:t>
            </a:r>
            <a:r>
              <a:rPr lang="ru-RU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лакмусовой группы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Например, цвет </a:t>
            </a:r>
            <a:r>
              <a:rPr lang="ru-RU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лепестка шалфея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обусловлен различной кислотностью среды в клетках. Наименее кислотная среда – в отмирающих лепестках. Их оттенок ближе всего к синему.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2571736" y="4286256"/>
            <a:ext cx="857256" cy="142876"/>
          </a:xfrm>
          <a:prstGeom prst="rightArrow">
            <a:avLst/>
          </a:prstGeom>
          <a:solidFill>
            <a:srgbClr val="CC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4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303798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удобства среду раствора часто выражают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водородным показателем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(обозначается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читается «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пэ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аш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»).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Водородный показатель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величина, характеризующая содержание ионов водорода в растворе.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рН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lgC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(H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где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C(H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концентрация ионов водорода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Соотношение между средой и значением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можно представить в виде схемы: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311" y="4319787"/>
            <a:ext cx="7180713" cy="1705617"/>
          </a:xfrm>
          <a:prstGeom prst="roundRect">
            <a:avLst/>
          </a:prstGeom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59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20543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332656"/>
            <a:ext cx="6021312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рН = 7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среда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нейтральная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lang="ru-RU" sz="2800" b="1" dirty="0" smtClean="0">
              <a:ln w="11430">
                <a:solidFill>
                  <a:sysClr val="windowText" lastClr="000000"/>
                </a:solidFill>
              </a:ln>
              <a:solidFill>
                <a:srgbClr val="99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 </a:t>
            </a:r>
            <a:r>
              <a:rPr lang="ru-RU" sz="28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&lt; 7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среда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кислотная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800" b="1" dirty="0" smtClean="0">
              <a:ln w="11430">
                <a:solidFill>
                  <a:sysClr val="windowText" lastClr="000000"/>
                </a:solidFill>
              </a:ln>
              <a:solidFill>
                <a:srgbClr val="99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 </a:t>
            </a:r>
            <a:r>
              <a:rPr lang="ru-RU" sz="28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&gt; 7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среда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щелочная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n w="11430">
                <a:solidFill>
                  <a:sysClr val="windowText" lastClr="000000"/>
                </a:solidFill>
              </a:ln>
              <a:solidFill>
                <a:srgbClr val="99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7584" y="332656"/>
            <a:ext cx="5949874" cy="124621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11" descr="D:\23.05.13-домашние документы\Виртуальные лекции 2015\Химия\Реакции\индикаторы\2406b.jpg"/>
          <p:cNvPicPr>
            <a:picLocks noChangeAspect="1" noChangeArrowheads="1"/>
          </p:cNvPicPr>
          <p:nvPr/>
        </p:nvPicPr>
        <p:blipFill>
          <a:blip r:embed="rId3" cstate="print"/>
          <a:srcRect l="781" t="64063" b="6406"/>
          <a:stretch>
            <a:fillRect/>
          </a:stretch>
        </p:blipFill>
        <p:spPr bwMode="auto">
          <a:xfrm>
            <a:off x="3000364" y="5857892"/>
            <a:ext cx="2640173" cy="78581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Прямоугольник 16"/>
          <p:cNvSpPr/>
          <p:nvPr/>
        </p:nvSpPr>
        <p:spPr>
          <a:xfrm>
            <a:off x="107504" y="1700808"/>
            <a:ext cx="8786874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Значение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раствора определяют с помощью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универсального индикатора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Универсальный индикатор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смесь нескольких индикаторов, изменяющая окраску в широком интервале значений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Бумагу, пропитанную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универсаль-ным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индикатором и высушенную, называют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универсальной индикаторной бумагой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 индикаторной бумаге прилагается цветная шкала, показывающая, какую окраску принимает индикаторная бумага при различных значениях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нанесённого на неё раствора.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8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43240" y="1428736"/>
            <a:ext cx="2818592" cy="78175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 </a:t>
            </a:r>
            <a:r>
              <a:rPr lang="ru-RU" sz="2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водорода</a:t>
            </a:r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кислота</a:t>
            </a:r>
            <a:endParaRPr lang="ru-RU" sz="2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385" name="Picture 1" descr="D:\23.05.13-домашние документы\Лаб. раб YES\Виртуальные лабораторные YES\Анимашки и картинки\Химия\Атомы и молекулы\Вода\WaterMoleculeH2Ox72.jpg"/>
          <p:cNvPicPr>
            <a:picLocks noChangeAspect="1" noChangeArrowheads="1"/>
          </p:cNvPicPr>
          <p:nvPr/>
        </p:nvPicPr>
        <p:blipFill>
          <a:blip r:embed="rId3" cstate="print"/>
          <a:srcRect l="10973" t="19457" r="10973" b="21154"/>
          <a:stretch>
            <a:fillRect/>
          </a:stretch>
        </p:blipFill>
        <p:spPr bwMode="auto">
          <a:xfrm rot="16200000">
            <a:off x="634116" y="421997"/>
            <a:ext cx="1737181" cy="1321768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5643570" y="642918"/>
            <a:ext cx="543739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4800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endParaRPr lang="ru-RU" sz="4800" dirty="0">
              <a:solidFill>
                <a:srgbClr val="990000"/>
              </a:solidFill>
            </a:endParaRP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642918"/>
            <a:ext cx="806229" cy="7858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7154" y="571480"/>
            <a:ext cx="1262498" cy="98107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6" name="Прямоугольник 25"/>
          <p:cNvSpPr/>
          <p:nvPr/>
        </p:nvSpPr>
        <p:spPr>
          <a:xfrm>
            <a:off x="6072198" y="1500174"/>
            <a:ext cx="3139064" cy="78175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 </a:t>
            </a: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гидроксила</a:t>
            </a:r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основание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395" name="Picture 11" descr="D:\23.05.13-домашние документы\Виртуальные лекции 2015\Химия\Реакции\индикаторы\images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4214818"/>
            <a:ext cx="4474351" cy="192882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396" name="Picture 12" descr="D:\23.05.13-домашние документы\Виртуальные лекции 2015\Химия\Реакции\индикаторы\0072-072-Indikatory.jpg"/>
          <p:cNvPicPr>
            <a:picLocks noChangeAspect="1" noChangeArrowheads="1"/>
          </p:cNvPicPr>
          <p:nvPr/>
        </p:nvPicPr>
        <p:blipFill>
          <a:blip r:embed="rId7" cstate="print"/>
          <a:srcRect t="12500" b="61111"/>
          <a:stretch>
            <a:fillRect/>
          </a:stretch>
        </p:blipFill>
        <p:spPr bwMode="auto">
          <a:xfrm>
            <a:off x="1142976" y="2571744"/>
            <a:ext cx="6858000" cy="135732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9" name="Прямоугольник 28"/>
          <p:cNvSpPr/>
          <p:nvPr/>
        </p:nvSpPr>
        <p:spPr>
          <a:xfrm>
            <a:off x="2571736" y="571480"/>
            <a:ext cx="825867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4800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</a:t>
            </a:r>
            <a:endParaRPr lang="ru-RU" sz="4800" dirty="0">
              <a:solidFill>
                <a:srgbClr val="990000"/>
              </a:solidFill>
            </a:endParaRP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18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4" descr="https://rodinkam.net/wp-content/uploads/c/c/a/cca6ef682d08b43ce3a3d2b618105cc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1" t="42478" r="38816" b="10325"/>
          <a:stretch/>
        </p:blipFill>
        <p:spPr bwMode="auto">
          <a:xfrm>
            <a:off x="2623255" y="0"/>
            <a:ext cx="6547748" cy="53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rodinkam.net/wp-content/uploads/c/c/a/cca6ef682d08b43ce3a3d2b618105cc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6" t="38801" r="3520" b="6922"/>
          <a:stretch/>
        </p:blipFill>
        <p:spPr bwMode="auto">
          <a:xfrm>
            <a:off x="53571" y="3482380"/>
            <a:ext cx="2376265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aringmother.ru/uploads/posts/2014-08/1406892177_vredna-li-margancovk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 r="73617"/>
          <a:stretch/>
        </p:blipFill>
        <p:spPr bwMode="auto">
          <a:xfrm>
            <a:off x="395536" y="116632"/>
            <a:ext cx="1578186" cy="318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993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1" descr="D:\23.05.13-домашние документы\Виртуальные лекции 2015\Химия\сложные в-ва\кислоты\1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14290"/>
            <a:ext cx="4022725" cy="3602037"/>
          </a:xfrm>
          <a:prstGeom prst="rect">
            <a:avLst/>
          </a:prstGeom>
          <a:noFill/>
        </p:spPr>
      </p:pic>
      <p:pic>
        <p:nvPicPr>
          <p:cNvPr id="1026" name="Picture 2" descr="D:\23.05.13-домашние документы\Виртуальные лекции 2015\Химия\сложные в-ва\основания\калия\1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290"/>
            <a:ext cx="3962400" cy="3602037"/>
          </a:xfrm>
          <a:prstGeom prst="rect">
            <a:avLst/>
          </a:prstGeom>
          <a:noFill/>
        </p:spPr>
      </p:pic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D:\23.05.13-домашние документы\Виртуальные лекции 2015\Химия\Реакции\индикаторы\Universalnij_indikator-5.jpg"/>
          <p:cNvPicPr>
            <a:picLocks noChangeAspect="1" noChangeArrowheads="1"/>
          </p:cNvPicPr>
          <p:nvPr/>
        </p:nvPicPr>
        <p:blipFill>
          <a:blip r:embed="rId5" cstate="print"/>
          <a:srcRect t="21679" b="24609"/>
          <a:stretch>
            <a:fillRect/>
          </a:stretch>
        </p:blipFill>
        <p:spPr bwMode="auto">
          <a:xfrm>
            <a:off x="6072198" y="3857628"/>
            <a:ext cx="3014749" cy="1214446"/>
          </a:xfrm>
          <a:prstGeom prst="rect">
            <a:avLst/>
          </a:prstGeom>
          <a:noFill/>
        </p:spPr>
      </p:pic>
      <p:pic>
        <p:nvPicPr>
          <p:cNvPr id="15" name="Picture 9" descr="D:\23.05.13-домашние документы\Виртуальные лекции 2015\Химия\Реакции\индикаторы\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4429132"/>
            <a:ext cx="2438400" cy="1828800"/>
          </a:xfrm>
          <a:prstGeom prst="rect">
            <a:avLst/>
          </a:prstGeom>
          <a:noFill/>
        </p:spPr>
      </p:pic>
      <p:pic>
        <p:nvPicPr>
          <p:cNvPr id="16" name="Picture 6" descr="D:\23.05.13-домашние документы\Виртуальные лекции 2015\Химия\Реакции\индикаторы\images (4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5000636"/>
            <a:ext cx="4142918" cy="1785950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39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16386" name="Picture 2" descr="http://files.school-collection.edu.ru/dlrstore/12dc6439-2e63-3d56-d368-5df0c766c663/index.files/image00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09120"/>
            <a:ext cx="2886075" cy="21145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388" name="Picture 4" descr="http://files.school-collection.edu.ru/dlrstore/372d8434-f645-4ee6-827d-c286c2e5013b/index.files/image0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60648"/>
            <a:ext cx="2886075" cy="21145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390" name="Picture 6" descr="http://chemege.ru/wp-content/uploads/2014/10/AAAUAVA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72008"/>
            <a:ext cx="2874297" cy="242088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61005" y="2783357"/>
            <a:ext cx="8712968" cy="166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Лабораторная работа № 2 «Испытание растворов солей индикаторами. Гидролиз солей. Приготовление растворов заданной концентрации</a:t>
            </a:r>
            <a:r>
              <a:rPr lang="ru-RU" sz="30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00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r:id="rId7" action="ppaction://hlinksldjump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260648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Познакомиться с условиями протекания реакций гидролиза;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уметь готовить растворы с определенной массовой долей растворенного вещества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технические (или аналитические) весы с разновесами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химическая посуда, индикаторы (лакмус, фенолфталеин, метиловый оранжевый,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универсальный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СuSO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NaNO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28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ВO</a:t>
            </a:r>
            <a:r>
              <a:rPr lang="ru-RU" sz="28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СuSO</a:t>
            </a:r>
            <a:r>
              <a:rPr lang="ru-RU" sz="28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NaHCO</a:t>
            </a:r>
            <a:r>
              <a:rPr lang="ru-RU" sz="28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NaCl</a:t>
            </a:r>
            <a:r>
              <a:rPr lang="ru-RU" altLang="ru-RU" sz="2800" b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8" y="71414"/>
            <a:ext cx="900115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Опыт 1.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пробирку внесите кристаллик сульфата меди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(II)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добавьте немного воды.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CuSO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CuOH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CuSO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605473"/>
              </p:ext>
            </p:extLst>
          </p:nvPr>
        </p:nvGraphicFramePr>
        <p:xfrm>
          <a:off x="3787760" y="1544586"/>
          <a:ext cx="3649609" cy="1170432"/>
        </p:xfrm>
        <a:graphic>
          <a:graphicData uri="http://schemas.openxmlformats.org/drawingml/2006/table">
            <a:tbl>
              <a:tblPr/>
              <a:tblGrid>
                <a:gridCol w="1847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1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катион слабого основания </a:t>
                      </a: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</a:t>
                      </a: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400" b="1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анион сильной кислоты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en-US" sz="24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SO</a:t>
                      </a:r>
                      <a:r>
                        <a:rPr lang="en-US" sz="2400" b="1" baseline="-25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286000" y="2998113"/>
            <a:ext cx="6000776" cy="108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Cu</a:t>
            </a:r>
            <a:r>
              <a:rPr lang="en-US" sz="28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u="sng" baseline="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en-US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Cu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8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8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среда кислая</a:t>
            </a:r>
            <a:endParaRPr lang="ru-RU" sz="24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рН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&lt; 7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269875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8" y="71414"/>
            <a:ext cx="900115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Опыт 2.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пробирку внесите кристаллик карбоната натрия и добавьте немного воды.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Na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Na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 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CO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024158"/>
              </p:ext>
            </p:extLst>
          </p:nvPr>
        </p:nvGraphicFramePr>
        <p:xfrm>
          <a:off x="3787760" y="1544586"/>
          <a:ext cx="3649609" cy="1170432"/>
        </p:xfrm>
        <a:graphic>
          <a:graphicData uri="http://schemas.openxmlformats.org/drawingml/2006/table">
            <a:tbl>
              <a:tblPr/>
              <a:tblGrid>
                <a:gridCol w="1847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1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катион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сильного 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основания </a:t>
                      </a:r>
                      <a:r>
                        <a:rPr lang="en-US" sz="2400" b="1" dirty="0" err="1" smtClean="0"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анион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слабой 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кислоты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en-US" sz="24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400" b="1" baseline="-25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286000" y="2998113"/>
            <a:ext cx="6786594" cy="108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u="sng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u="sng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u="sng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en-US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</a:t>
            </a:r>
            <a:r>
              <a:rPr lang="en-US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 –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среда щелочная</a:t>
            </a:r>
            <a:endParaRPr lang="ru-RU" sz="24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рН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&gt; 7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269875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1361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8" y="71414"/>
            <a:ext cx="900115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Опыт 3.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пробирку внесите </a:t>
            </a:r>
            <a:r>
              <a:rPr lang="ru-RU" sz="28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кристаллик нитрата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натрия 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добавьте немного воды.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NaNO</a:t>
            </a:r>
            <a:r>
              <a:rPr lang="ru-RU" sz="28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NaNO</a:t>
            </a:r>
            <a:r>
              <a:rPr lang="ru-RU" sz="28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   </a:t>
            </a:r>
            <a:r>
              <a:rPr lang="ru-RU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021155"/>
              </p:ext>
            </p:extLst>
          </p:nvPr>
        </p:nvGraphicFramePr>
        <p:xfrm>
          <a:off x="3787760" y="1544586"/>
          <a:ext cx="3649609" cy="1170432"/>
        </p:xfrm>
        <a:graphic>
          <a:graphicData uri="http://schemas.openxmlformats.org/drawingml/2006/table">
            <a:tbl>
              <a:tblPr/>
              <a:tblGrid>
                <a:gridCol w="1847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1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катион сильного основания </a:t>
                      </a:r>
                      <a:r>
                        <a:rPr lang="en-US" sz="2400" b="1" dirty="0" err="1" smtClean="0"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анион сильной кислоты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ru-RU" sz="2400" b="1" baseline="-25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269875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1438" y="2766173"/>
            <a:ext cx="8712968" cy="3022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не идёт</a:t>
            </a:r>
            <a:endParaRPr lang="ru-RU" sz="2800" dirty="0"/>
          </a:p>
          <a:p>
            <a:pPr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</a:pP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ea typeface="Times New Roman" pitchFamily="18" charset="0"/>
              <a:cs typeface="Arial" pitchFamily="34" charset="0"/>
            </a:endParaRPr>
          </a:p>
          <a:p>
            <a:pPr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Вспомним: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подвергаются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соли, образованные катионом сильного основания 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Li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Rb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Cs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Ba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Sr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и др.) и анионом сильной кислоты 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 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Br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ClO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SO</a:t>
            </a:r>
            <a:r>
              <a:rPr lang="en-US" sz="28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MnO</a:t>
            </a:r>
            <a:r>
              <a:rPr lang="en-US" sz="28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др.). В растворах таких солей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среда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нейтральная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71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7016" y="80628"/>
            <a:ext cx="8856984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Расчетные задачи </a:t>
            </a:r>
            <a:r>
              <a:rPr lang="ru-RU" sz="32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для приготовления растворов</a:t>
            </a:r>
            <a:endParaRPr lang="ru-RU" sz="32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49241"/>
            <a:ext cx="903649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№ </a:t>
            </a: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ru-RU" alt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Определите </a:t>
            </a:r>
            <a:r>
              <a:rPr lang="ru-RU" alt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массы воды и борной кислоты, необходимые для приготовления 50 г раствора с массовой долей кислоты 0,02. </a:t>
            </a:r>
            <a:endParaRPr lang="ru-RU" altLang="ru-RU" sz="28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</a:t>
            </a: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№ </a:t>
            </a: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ru-RU" alt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Какие </a:t>
            </a:r>
            <a:r>
              <a:rPr lang="ru-RU" alt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массы гидрокарбоната натрия и воды надо взять, чтобы приготовить раствор массой 50 г с массовой долей соли 10%? </a:t>
            </a:r>
            <a:endParaRPr lang="ru-RU" altLang="ru-RU" sz="28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</a:t>
            </a: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№ </a:t>
            </a: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ru-RU" alt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alt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45 г воды растворено 5 г </a:t>
            </a:r>
            <a:r>
              <a:rPr lang="ru-RU" altLang="ru-RU" sz="2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NaCl</a:t>
            </a:r>
            <a:r>
              <a:rPr lang="ru-RU" alt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Вычислите массовую долю растворенного вещества в растворе. </a:t>
            </a:r>
            <a:endParaRPr lang="ru-RU" altLang="ru-RU" sz="28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29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1500" y="250190"/>
            <a:ext cx="903649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</a:t>
            </a: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№ 4</a:t>
            </a: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*. </a:t>
            </a:r>
            <a:r>
              <a:rPr lang="ru-RU" alt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Рассчитайте </a:t>
            </a:r>
            <a:r>
              <a:rPr lang="ru-RU" alt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массы воды и безводного сульфата меди, необходимые для приготовления 100 мл раствора, содержащего 8% соли. плотность раствора – 1,084 г/мл. Где применяют полученный раствор?</a:t>
            </a:r>
            <a:endParaRPr lang="ru-RU" alt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№ 5</a:t>
            </a: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*.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Какую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массу воды нужно добавить к 100 мл 30%-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раствора гидроксида натрия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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1,33 г/мл) для получения 10%-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раствора щелочи, используемого в лаборатории?</a:t>
            </a: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51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7614" y="656692"/>
            <a:ext cx="878687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Задача 1.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Вычислите массы соли и воды, которые потребуются для приготовления 50 г раствора хлорида натрия, содержащего 0,1 массовой доли соли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140287" y="2227326"/>
          <a:ext cx="8786874" cy="2098548"/>
        </p:xfrm>
        <a:graphic>
          <a:graphicData uri="http://schemas.openxmlformats.org/drawingml/2006/table">
            <a:tbl>
              <a:tblPr/>
              <a:tblGrid>
                <a:gridCol w="2500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236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NaCl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indent="29146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Определим массу </a:t>
                      </a:r>
                      <a:r>
                        <a:rPr lang="ru-RU" sz="27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хлорида натрия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NaCl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 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7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аС</a:t>
                      </a: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)/</a:t>
                      </a: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(р-</a:t>
                      </a:r>
                      <a:r>
                        <a:rPr lang="ru-RU" sz="27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7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7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аС</a:t>
                      </a: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m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(р-</a:t>
                      </a:r>
                      <a:r>
                        <a:rPr lang="ru-RU" sz="27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NaCl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50 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 panose="05050102010706020507" pitchFamily="18" charset="2"/>
                        </a:rPr>
                        <a:t> 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 = 5 г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(р-</a:t>
                      </a:r>
                      <a:r>
                        <a:rPr lang="ru-RU" sz="27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732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аС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?</a:t>
                      </a:r>
                      <a:endParaRPr lang="ru-RU" sz="27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</a:t>
                      </a:r>
                      <a:r>
                        <a:rPr lang="ru-RU" sz="27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?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 descr="D:\23.05.13-домашние документы\Виртуальные лекции 2015\Химия\Вещества\соль\eaa71df19dd5.jpg"/>
          <p:cNvPicPr>
            <a:picLocks noChangeAspect="1" noChangeArrowheads="1"/>
          </p:cNvPicPr>
          <p:nvPr/>
        </p:nvPicPr>
        <p:blipFill>
          <a:blip r:embed="rId2" cstate="print"/>
          <a:srcRect l="14843" r="3125"/>
          <a:stretch>
            <a:fillRect/>
          </a:stretch>
        </p:blipFill>
        <p:spPr bwMode="auto">
          <a:xfrm>
            <a:off x="177614" y="5173765"/>
            <a:ext cx="1761229" cy="161025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Прямоугольник 17"/>
          <p:cNvSpPr/>
          <p:nvPr/>
        </p:nvSpPr>
        <p:spPr>
          <a:xfrm>
            <a:off x="89810" y="5448758"/>
            <a:ext cx="1003801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N</a:t>
            </a:r>
            <a:r>
              <a:rPr lang="ru-RU" sz="28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аС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l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43767" y="20983"/>
            <a:ext cx="6056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Примеры </a:t>
            </a:r>
            <a:r>
              <a:rPr lang="ru-RU" sz="32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решения </a:t>
            </a:r>
            <a:r>
              <a:rPr lang="ru-RU" sz="32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задач</a:t>
            </a:r>
            <a:endParaRPr lang="ru-RU" sz="32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258" y="4381639"/>
            <a:ext cx="8752229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1465"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2. Определим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массу </a:t>
            </a:r>
            <a:r>
              <a:rPr lang="ru-RU" sz="27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воды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(Н</a:t>
            </a:r>
            <a:r>
              <a:rPr lang="ru-RU" sz="2700" b="1" baseline="-25000" dirty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</a:rPr>
              <a:t>O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)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= </a:t>
            </a: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(р-</a:t>
            </a:r>
            <a:r>
              <a:rPr lang="ru-RU" sz="2700" b="1" dirty="0" err="1">
                <a:latin typeface="Arial" pitchFamily="34" charset="0"/>
                <a:ea typeface="Times New Roman"/>
                <a:cs typeface="Arial" pitchFamily="34" charset="0"/>
              </a:rPr>
              <a:t>ра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) – </a:t>
            </a: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</a:rPr>
              <a:t>N</a:t>
            </a:r>
            <a:r>
              <a:rPr lang="ru-RU" sz="2700" b="1" dirty="0" err="1">
                <a:latin typeface="Arial" pitchFamily="34" charset="0"/>
                <a:ea typeface="Times New Roman"/>
                <a:cs typeface="Arial" pitchFamily="34" charset="0"/>
              </a:rPr>
              <a:t>аС</a:t>
            </a: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</a:rPr>
              <a:t>l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)</a:t>
            </a: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</a:rPr>
              <a:t> =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50 – 5 = 45 г    </a:t>
            </a: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52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0251" y="332656"/>
            <a:ext cx="8752229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1465"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3.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/>
                <a:cs typeface="Arial" pitchFamily="34" charset="0"/>
              </a:rPr>
              <a:t>Для приготовления раствора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рассчитываем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/>
                <a:cs typeface="Arial" pitchFamily="34" charset="0"/>
              </a:rPr>
              <a:t>объём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необходимой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/>
                <a:cs typeface="Arial" pitchFamily="34" charset="0"/>
              </a:rPr>
              <a:t>воды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en-US" sz="2700" b="1" dirty="0" smtClean="0">
                <a:latin typeface="Arial" pitchFamily="34" charset="0"/>
                <a:ea typeface="Times New Roman"/>
                <a:cs typeface="Arial" pitchFamily="34" charset="0"/>
              </a:rPr>
              <a:t>V = m/</a:t>
            </a:r>
            <a:r>
              <a:rPr lang="en-US" sz="2700" b="1" dirty="0" smtClean="0">
                <a:latin typeface="Arial" pitchFamily="34" charset="0"/>
                <a:ea typeface="Times New Roman"/>
                <a:cs typeface="Arial" pitchFamily="34" charset="0"/>
                <a:sym typeface="Symbol" panose="05050102010706020507" pitchFamily="18" charset="2"/>
              </a:rPr>
              <a:t></a:t>
            </a:r>
            <a:endParaRPr lang="ru-RU" sz="27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Зная, что </a:t>
            </a: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  <a:sym typeface="Symbol" panose="05050102010706020507" pitchFamily="18" charset="2"/>
              </a:rPr>
              <a:t>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Н</a:t>
            </a:r>
            <a:r>
              <a:rPr lang="ru-RU" sz="2700" b="1" baseline="-25000" dirty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</a:rPr>
              <a:t>O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)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  <a:sym typeface="Symbol" panose="05050102010706020507" pitchFamily="18" charset="2"/>
              </a:rPr>
              <a:t> 1 г/мл, находим:</a:t>
            </a: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/>
                <a:cs typeface="Arial" pitchFamily="34" charset="0"/>
              </a:rPr>
              <a:t>V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 (Н</a:t>
            </a:r>
            <a:r>
              <a:rPr lang="ru-RU" sz="2700" b="1" baseline="-25000" dirty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</a:rPr>
              <a:t>O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)</a:t>
            </a:r>
            <a:r>
              <a:rPr lang="en-US" sz="27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</a:rPr>
              <a:t>=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45</a:t>
            </a:r>
            <a:r>
              <a:rPr lang="en-US" sz="2700" b="1" dirty="0" smtClean="0">
                <a:latin typeface="Arial" pitchFamily="34" charset="0"/>
                <a:ea typeface="Times New Roman"/>
                <a:cs typeface="Arial" pitchFamily="34" charset="0"/>
              </a:rPr>
              <a:t>/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  <a:sym typeface="Symbol" panose="05050102010706020507" pitchFamily="18" charset="2"/>
              </a:rPr>
              <a:t>1 = 45 мл</a:t>
            </a: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85000"/>
              </a:lnSpc>
              <a:spcAft>
                <a:spcPts val="0"/>
              </a:spcAft>
            </a:pP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ru-RU" sz="2700" b="1" i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/>
                <a:cs typeface="Arial" pitchFamily="34" charset="0"/>
              </a:rPr>
              <a:t>Ответ:</a:t>
            </a:r>
            <a:r>
              <a:rPr lang="ru-RU" sz="2700" b="1" i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(Н</a:t>
            </a:r>
            <a:r>
              <a:rPr lang="ru-RU" sz="2700" b="1" baseline="-25000" dirty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</a:rPr>
              <a:t>O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)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= 45 г, </a:t>
            </a:r>
            <a:r>
              <a:rPr lang="en-US" sz="27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</a:rPr>
              <a:t>N</a:t>
            </a:r>
            <a:r>
              <a:rPr lang="ru-RU" sz="2700" b="1" dirty="0" err="1">
                <a:latin typeface="Arial" pitchFamily="34" charset="0"/>
                <a:ea typeface="Times New Roman"/>
                <a:cs typeface="Arial" pitchFamily="34" charset="0"/>
              </a:rPr>
              <a:t>аС</a:t>
            </a: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</a:rPr>
              <a:t>l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)</a:t>
            </a:r>
            <a:r>
              <a:rPr lang="en-US" sz="2700" b="1" dirty="0">
                <a:latin typeface="Arial" pitchFamily="34" charset="0"/>
                <a:ea typeface="Times New Roman"/>
                <a:cs typeface="Arial" pitchFamily="34" charset="0"/>
              </a:rPr>
              <a:t> =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5 г    </a:t>
            </a: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22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6632"/>
            <a:ext cx="881208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KMnO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4 </a:t>
            </a:r>
            <a:r>
              <a:rPr lang="ru-RU" sz="2800" b="1" dirty="0" smtClean="0">
                <a:latin typeface="Arial" panose="020B0604020202020204" pitchFamily="34" charset="0"/>
              </a:rPr>
              <a:t>растворяется </a:t>
            </a:r>
            <a:r>
              <a:rPr lang="ru-RU" sz="2800" b="1" dirty="0">
                <a:latin typeface="Arial" panose="020B0604020202020204" pitchFamily="34" charset="0"/>
              </a:rPr>
              <a:t>в </a:t>
            </a:r>
            <a:r>
              <a:rPr lang="ru-RU" sz="2800" b="1" dirty="0" smtClean="0">
                <a:latin typeface="Arial" panose="020B0604020202020204" pitchFamily="34" charset="0"/>
              </a:rPr>
              <a:t>воде, жидком аммиаке, ацетоне</a:t>
            </a:r>
            <a:r>
              <a:rPr lang="ru-RU" sz="2800" b="1" dirty="0">
                <a:latin typeface="Arial" panose="020B0604020202020204" pitchFamily="34" charset="0"/>
              </a:rPr>
              <a:t> (2:100), метаноле, пиридине.</a:t>
            </a:r>
            <a:endParaRPr lang="ru-RU" sz="2800" b="1" dirty="0"/>
          </a:p>
        </p:txBody>
      </p:sp>
      <p:pic>
        <p:nvPicPr>
          <p:cNvPr id="92162" name="Picture 2" descr="https://barkerwoods.org/source/inorganic/why-does-kmno4-oxidize-iodide-to-iodine-in-acidic-medium-whereas-iodide-to-iodate-in-alkaline-mediu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6" b="13297"/>
          <a:stretch/>
        </p:blipFill>
        <p:spPr bwMode="auto">
          <a:xfrm>
            <a:off x="5023453" y="3483189"/>
            <a:ext cx="3504447" cy="246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0" y="2613313"/>
            <a:ext cx="4286250" cy="4286250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140339"/>
              </p:ext>
            </p:extLst>
          </p:nvPr>
        </p:nvGraphicFramePr>
        <p:xfrm>
          <a:off x="150720" y="979372"/>
          <a:ext cx="8812088" cy="1981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21817">
                  <a:extLst>
                    <a:ext uri="{9D8B030D-6E8A-4147-A177-3AD203B41FA5}">
                      <a16:colId xmlns:a16="http://schemas.microsoft.com/office/drawing/2014/main" val="31910501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030537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46716864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33043532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20116645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2500091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957325912"/>
                    </a:ext>
                  </a:extLst>
                </a:gridCol>
                <a:gridCol w="649711">
                  <a:extLst>
                    <a:ext uri="{9D8B030D-6E8A-4147-A177-3AD203B41FA5}">
                      <a16:colId xmlns:a16="http://schemas.microsoft.com/office/drawing/2014/main" val="3553861374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Arial Narrow" panose="020B0606020202030204" pitchFamily="34" charset="0"/>
                        </a:rPr>
                        <a:t>Растворимость перманганата калия в воде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20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800" b="1" u="none" strike="noStrike" dirty="0">
                          <a:effectLst/>
                          <a:latin typeface="Arial Narrow" panose="020B0606020202030204" pitchFamily="34" charset="0"/>
                        </a:rPr>
                        <a:t>Температура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, °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effectLst/>
                          <a:latin typeface="Arial Narrow" panose="020B0606020202030204" pitchFamily="34" charset="0"/>
                        </a:rPr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947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800" b="1" u="none" strike="noStrike" dirty="0">
                          <a:effectLst/>
                          <a:latin typeface="Arial Narrow" panose="020B0606020202030204" pitchFamily="34" charset="0"/>
                        </a:rPr>
                        <a:t>Растворимость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2800" b="1" dirty="0">
                          <a:solidFill>
                            <a:srgbClr val="FFC000"/>
                          </a:solidFill>
                          <a:effectLst/>
                          <a:latin typeface="Arial Narrow" panose="020B0606020202030204" pitchFamily="34" charset="0"/>
                        </a:rPr>
                        <a:t>г/100 г воды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4,22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effectLst/>
                          <a:latin typeface="Arial Narrow" panose="020B0606020202030204" pitchFamily="34" charset="0"/>
                        </a:rPr>
                        <a:t>6,36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effectLst/>
                          <a:latin typeface="Arial Narrow" panose="020B0606020202030204" pitchFamily="34" charset="0"/>
                        </a:rPr>
                        <a:t>7,63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12,5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16,8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727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1552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42852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Задача 2.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Сколько граммов 30 % (по массе) раствора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NaCl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надо добавить к 300 г воды, чтобы получить 10 % раствор соли?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357158" y="1428736"/>
          <a:ext cx="8501122" cy="1813560"/>
        </p:xfrm>
        <a:graphic>
          <a:graphicData uri="http://schemas.openxmlformats.org/drawingml/2006/table">
            <a:tbl>
              <a:tblPr/>
              <a:tblGrid>
                <a:gridCol w="3071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9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ru-RU" sz="28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NaCl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30 %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indent="274320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Массовая доля (</a:t>
                      </a:r>
                      <a:r>
                        <a:rPr lang="ru-RU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ru-RU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отношение количества граммов растворенного вещества к массе раствора.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ru-RU" sz="28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NaCl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10 %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en-US" sz="28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8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300 г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NaCl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=?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19844" name="Object 4"/>
          <p:cNvGraphicFramePr>
            <a:graphicFrameLocks noChangeAspect="1"/>
          </p:cNvGraphicFramePr>
          <p:nvPr/>
        </p:nvGraphicFramePr>
        <p:xfrm>
          <a:off x="4500562" y="3286124"/>
          <a:ext cx="2305057" cy="942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18" name="Формула" r:id="rId3" imgW="1091726" imgH="444307" progId="Equation.3">
                  <p:embed/>
                </p:oleObj>
              </mc:Choice>
              <mc:Fallback>
                <p:oleObj name="Формула" r:id="rId3" imgW="1091726" imgH="444307" progId="Equation.3">
                  <p:embed/>
                  <p:pic>
                    <p:nvPicPr>
                      <p:cNvPr id="0" name="Picture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3286124"/>
                        <a:ext cx="2305057" cy="9429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9845" name="Object 5"/>
          <p:cNvGraphicFramePr>
            <a:graphicFrameLocks noChangeAspect="1"/>
          </p:cNvGraphicFramePr>
          <p:nvPr/>
        </p:nvGraphicFramePr>
        <p:xfrm>
          <a:off x="2357422" y="4202521"/>
          <a:ext cx="5705490" cy="869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19" name="Формула" r:id="rId5" imgW="3098800" imgH="469900" progId="Equation.3">
                  <p:embed/>
                </p:oleObj>
              </mc:Choice>
              <mc:Fallback>
                <p:oleObj name="Формула" r:id="rId5" imgW="3098800" imgH="469900" progId="Equation.3">
                  <p:embed/>
                  <p:pic>
                    <p:nvPicPr>
                      <p:cNvPr id="0" name="Picture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22" y="4202521"/>
                        <a:ext cx="5705490" cy="8695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1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142852"/>
            <a:ext cx="7063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baseline="-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р-ра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baseline="-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р-ра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+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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800" b="1" baseline="-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+ 300 </a:t>
            </a:r>
          </a:p>
        </p:txBody>
      </p:sp>
      <p:sp>
        <p:nvSpPr>
          <p:cNvPr id="43213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32130" name="Object 2"/>
          <p:cNvGraphicFramePr>
            <a:graphicFrameLocks noChangeAspect="1"/>
          </p:cNvGraphicFramePr>
          <p:nvPr/>
        </p:nvGraphicFramePr>
        <p:xfrm>
          <a:off x="2857488" y="642918"/>
          <a:ext cx="3185606" cy="1000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30" name="Формула" r:id="rId3" imgW="1422400" imgH="444500" progId="Equation.3">
                  <p:embed/>
                </p:oleObj>
              </mc:Choice>
              <mc:Fallback>
                <p:oleObj name="Формула" r:id="rId3" imgW="1422400" imgH="444500" progId="Equation.3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642918"/>
                        <a:ext cx="3185606" cy="10001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14282" y="1567770"/>
            <a:ext cx="864399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30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10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+ 3000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3000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150.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625475" lvl="0" indent="-6254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чтобы получить 10 % раствор соли, необходимо взять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150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 30 % (по массе) раствора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NaCl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08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088740"/>
            <a:ext cx="878497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После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произведенных расчетов по одному из вариантов оформите их в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тетради.</a:t>
            </a:r>
          </a:p>
          <a:p>
            <a:pPr marL="263525" indent="-263525" algn="just">
              <a:lnSpc>
                <a:spcPct val="85000"/>
              </a:lnSpc>
            </a:pPr>
            <a:endParaRPr lang="ru-RU" sz="1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63525" indent="-263525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Отвесьте рассчитанное количество вещества и поместите его в стакан объемом 100 мл или колбу на 200 мл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63525" indent="-263525" algn="just">
              <a:lnSpc>
                <a:spcPct val="85000"/>
              </a:lnSpc>
            </a:pPr>
            <a:endParaRPr lang="ru-RU" sz="10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7781" y="242299"/>
            <a:ext cx="6468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Этапы выполнения работы</a:t>
            </a:r>
          </a:p>
        </p:txBody>
      </p:sp>
      <p:pic>
        <p:nvPicPr>
          <p:cNvPr id="8" name="Picture 2" descr="http://player.myshared.ru/5/379785/data/images/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9012" y="4268667"/>
            <a:ext cx="4371975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6" descr="http://www.chemical-analysis.ru/images/stories/ves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24" b="9383"/>
          <a:stretch/>
        </p:blipFill>
        <p:spPr bwMode="auto">
          <a:xfrm>
            <a:off x="2797000" y="3273415"/>
            <a:ext cx="1460117" cy="1525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6724e0a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6" y="4499917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alikso.ru/upload/normal/6d/krasnoyarsk-kolba_konicheskaya_20711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7" r="32112"/>
          <a:stretch/>
        </p:blipFill>
        <p:spPr bwMode="auto">
          <a:xfrm>
            <a:off x="8055168" y="2703039"/>
            <a:ext cx="969492" cy="1665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7" t="19715" b="3741"/>
          <a:stretch/>
        </p:blipFill>
        <p:spPr>
          <a:xfrm>
            <a:off x="6833114" y="2690253"/>
            <a:ext cx="1161882" cy="167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4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856" y="296652"/>
            <a:ext cx="8748972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Отмерьте мерным цилиндром рассчитанный объем жидкости и вылейте в стакан с солью или водой (1–2 мин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  <a:p>
            <a:pPr marL="360363" indent="-360363" algn="just">
              <a:lnSpc>
                <a:spcPct val="85000"/>
              </a:lnSpc>
            </a:pPr>
            <a:endParaRPr lang="ru-RU" sz="10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60363" indent="-3603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Вспомните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соли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приливают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воду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Кислоту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добавляют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воду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постоянном перемешивании!</a:t>
            </a:r>
            <a:endParaRPr lang="ru-RU" sz="2800" b="1" dirty="0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60363" indent="-360363" algn="just">
              <a:lnSpc>
                <a:spcPct val="85000"/>
              </a:lnSpc>
            </a:pPr>
            <a:endParaRPr lang="ru-RU" sz="10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60363" indent="-3603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Перемешайте стеклянной палочкой смесь до полного растворения вещества.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Раствор готов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8" name="Picture 2" descr="http://img.banggood.com/images/2014/chenjincheng/02/SKU205599/SKU205599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4" t="2590" r="36827"/>
          <a:stretch/>
        </p:blipFill>
        <p:spPr bwMode="auto">
          <a:xfrm>
            <a:off x="143199" y="3876754"/>
            <a:ext cx="818949" cy="2981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952020"/>
            <a:ext cx="2119537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Мерный цилиндр</a:t>
            </a:r>
            <a:endParaRPr lang="ru-RU" sz="2600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755576" y="6296036"/>
            <a:ext cx="1840957" cy="2223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http://alikso.ru/upload/normal/6d/krasnoyarsk-kolba_konicheskaya_20711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7" r="32112"/>
          <a:stretch/>
        </p:blipFill>
        <p:spPr bwMode="auto">
          <a:xfrm>
            <a:off x="4606862" y="4310207"/>
            <a:ext cx="1418753" cy="2436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7" t="19715" b="3741"/>
          <a:stretch/>
        </p:blipFill>
        <p:spPr>
          <a:xfrm>
            <a:off x="3108635" y="5000636"/>
            <a:ext cx="1161882" cy="167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5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Ерохин Ю. М., Ковалева И. Б., Химия для профессий и специальностей технического и естественно-научного профилей. – 3-е изд., – М.: Академия, 2020. </a:t>
            </a:r>
          </a:p>
          <a:p>
            <a:pPr marL="360363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Габриелян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О. С., Остроумов И. Г. Химия для профессий и специальностей технического профиля: учебник для студ. учреждений сред. проф. образования. 4-е изд., – М.:  Издательский центр «Академия», 2020.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Габриелян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03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7062" y="699512"/>
            <a:ext cx="8969434" cy="5376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/Перманганат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калия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smtClean="0">
                <a:latin typeface="Arial" pitchFamily="34" charset="0"/>
                <a:cs typeface="Arial" pitchFamily="34" charset="0"/>
              </a:rPr>
              <a:t>/Перманганат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калия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/Получение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кислорода разложением перманганата калия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/Получение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кислорода разложением перманганата калия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/Гидролиз 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/Гидролиз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2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/Реакции, идущие с образованием осадка, газа и воды для серной и уксусной кислот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2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/Реакции, идущие с образованием осадка, газа и воды для серной и уксусной кислот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44624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99392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1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4588" y="794019"/>
            <a:ext cx="896943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/Среда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водных растворов электролитов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/Среда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водных растворов электролитов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https://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/Приготовление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растворов заданной концентрации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/Приготовление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растворов заданной концентрации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44624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99392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34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43793" y="20023"/>
            <a:ext cx="5317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</a:rPr>
              <a:t>Химические свойства</a:t>
            </a:r>
            <a:endParaRPr lang="ru-RU" sz="3200" b="1" i="0" dirty="0">
              <a:ln w="22225">
                <a:solidFill>
                  <a:schemeClr val="accent2"/>
                </a:solidFill>
                <a:prstDash val="solid"/>
              </a:ln>
              <a:solidFill>
                <a:srgbClr val="9D2349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915292" y="5684088"/>
            <a:ext cx="2924612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Перманганат калия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сульфит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натрия</a:t>
            </a:r>
          </a:p>
        </p:txBody>
      </p:sp>
      <p:pic>
        <p:nvPicPr>
          <p:cNvPr id="110596" name="Picture 4" descr="https://i.ytimg.com/vi/YOnRjK8NGXA/maxres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6" t="42954" r="35623" b="8314"/>
          <a:stretch/>
        </p:blipFill>
        <p:spPr bwMode="auto">
          <a:xfrm>
            <a:off x="0" y="4536407"/>
            <a:ext cx="2472828" cy="22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35758" y="550836"/>
            <a:ext cx="8728729" cy="498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KMnO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</a:rPr>
              <a:t>4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является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сильным окислителем. В зависимости от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</a:rPr>
              <a:t>pH раствора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окисляет различные вещества,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восстанавливаясь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до соединений марганца разной степени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окисления. В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кислой среде </a:t>
            </a:r>
            <a:r>
              <a:rPr lang="ru-RU" sz="2800" b="1" dirty="0" smtClean="0">
                <a:latin typeface="Arial" panose="020B0604020202020204" pitchFamily="34" charset="0"/>
              </a:rPr>
              <a:t>–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до соединений марганца(II), в нейтральной </a:t>
            </a:r>
            <a:r>
              <a:rPr lang="ru-RU" sz="2800" b="1" dirty="0" smtClean="0">
                <a:latin typeface="Arial" panose="020B0604020202020204" pitchFamily="34" charset="0"/>
              </a:rPr>
              <a:t>–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до соединений марганца(IV), в сильно щелочной </a:t>
            </a:r>
            <a:r>
              <a:rPr lang="ru-RU" sz="2800" b="1" dirty="0" smtClean="0">
                <a:latin typeface="Arial" panose="020B0604020202020204" pitchFamily="34" charset="0"/>
              </a:rPr>
              <a:t>–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до соединений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марганца (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VI). Примеры реакций приведены ниже (на примере взаимодействия с </a:t>
            </a:r>
            <a:r>
              <a:rPr lang="ru-RU" sz="2800" b="1" dirty="0">
                <a:latin typeface="Arial" panose="020B0604020202020204" pitchFamily="34" charset="0"/>
              </a:rPr>
              <a:t>сульфитом </a:t>
            </a:r>
            <a:r>
              <a:rPr lang="ru-RU" sz="2800" b="1" dirty="0" smtClean="0">
                <a:latin typeface="Arial" panose="020B0604020202020204" pitchFamily="34" charset="0"/>
              </a:rPr>
              <a:t>натрия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):</a:t>
            </a:r>
            <a:endParaRPr lang="ru-RU" sz="2800" b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кислой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среде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buClr>
                <a:srgbClr val="C00000"/>
              </a:buClr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KMnO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+ 5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2MnSO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+ 5Na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+ 3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807760" y="6669361"/>
            <a:ext cx="3984945" cy="67323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882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5796132</TotalTime>
  <Words>4095</Words>
  <Application>Microsoft Office PowerPoint</Application>
  <PresentationFormat>Экран (4:3)</PresentationFormat>
  <Paragraphs>544</Paragraphs>
  <Slides>87</Slides>
  <Notes>40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87</vt:i4>
      </vt:variant>
    </vt:vector>
  </HeadingPairs>
  <TitlesOfParts>
    <vt:vector size="101" baseType="lpstr">
      <vt:lpstr>Arial</vt:lpstr>
      <vt:lpstr>Arial Black</vt:lpstr>
      <vt:lpstr>Arial Narrow</vt:lpstr>
      <vt:lpstr>Calibri</vt:lpstr>
      <vt:lpstr>Franklin Gothic Book</vt:lpstr>
      <vt:lpstr>Franklin Gothic Medium</vt:lpstr>
      <vt:lpstr>Impact</vt:lpstr>
      <vt:lpstr>Symbol</vt:lpstr>
      <vt:lpstr>Times New Roman</vt:lpstr>
      <vt:lpstr>Wingdings</vt:lpstr>
      <vt:lpstr>Wingdings 2</vt:lpstr>
      <vt:lpstr>Трек</vt:lpstr>
      <vt:lpstr>Уравнение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937</cp:revision>
  <dcterms:created xsi:type="dcterms:W3CDTF">2015-12-13T09:17:19Z</dcterms:created>
  <dcterms:modified xsi:type="dcterms:W3CDTF">2023-04-09T19:30:53Z</dcterms:modified>
</cp:coreProperties>
</file>