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91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2" r:id="rId12"/>
    <p:sldId id="273" r:id="rId13"/>
    <p:sldId id="274" r:id="rId14"/>
    <p:sldId id="270" r:id="rId15"/>
    <p:sldId id="271" r:id="rId16"/>
    <p:sldId id="262" r:id="rId17"/>
    <p:sldId id="275" r:id="rId18"/>
    <p:sldId id="276" r:id="rId19"/>
    <p:sldId id="277" r:id="rId20"/>
    <p:sldId id="278" r:id="rId21"/>
    <p:sldId id="263" r:id="rId22"/>
    <p:sldId id="279" r:id="rId23"/>
    <p:sldId id="280" r:id="rId24"/>
    <p:sldId id="264" r:id="rId25"/>
    <p:sldId id="281" r:id="rId26"/>
    <p:sldId id="282" r:id="rId27"/>
    <p:sldId id="265" r:id="rId28"/>
    <p:sldId id="283" r:id="rId29"/>
    <p:sldId id="284" r:id="rId30"/>
    <p:sldId id="285" r:id="rId31"/>
    <p:sldId id="287" r:id="rId32"/>
    <p:sldId id="288" r:id="rId33"/>
    <p:sldId id="289" r:id="rId34"/>
    <p:sldId id="286" r:id="rId35"/>
    <p:sldId id="293" r:id="rId36"/>
    <p:sldId id="294" r:id="rId37"/>
    <p:sldId id="295" r:id="rId38"/>
    <p:sldId id="296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09" autoAdjust="0"/>
  </p:normalViewPr>
  <p:slideViewPr>
    <p:cSldViewPr snapToGrid="0">
      <p:cViewPr varScale="1">
        <p:scale>
          <a:sx n="78" d="100"/>
          <a:sy n="78" d="100"/>
        </p:scale>
        <p:origin x="-90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212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12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284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07040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50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527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3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97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10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29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5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17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19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25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95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4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01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352246-C310-4FD7-A281-94B57279BC05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064F89E-D2D4-4025-96A6-4802CEAAE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28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drukarstvo.com/ru/poligraficheskoe-oborudovanie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476672"/>
            <a:ext cx="799288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учреждение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Краснодарского края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«Новороссийский колледж строительства и экономики»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(ГАПОУ КК НКСЭ)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Презентация по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профессиональному модулю: «Обработка отраслевой информации»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тему: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«Печатное оборудование»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специальности 09.02.05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«Прикладная информатика»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88089" y="6093296"/>
            <a:ext cx="345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Мишанкина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Л.Г..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05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495" y="149830"/>
            <a:ext cx="1004020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Струйный принтер</a:t>
            </a:r>
          </a:p>
          <a:p>
            <a:pPr algn="ctr"/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Принцип работы струйного принтера схож с действием матричного: изображение создается из точек. Только вместо головок с иголками в них используется матрица, которая печатает жидкими красителями.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2684" y="3258373"/>
            <a:ext cx="4640163" cy="273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190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0585" y="558758"/>
            <a:ext cx="60687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Печатающая головка может быть встроена в картридж с красителем или закреплена в самом устройстве (в этом случае используются сменные картриджи с чернилами, и головка при этом не демонтируется).</a:t>
            </a: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Принтеры со встроенной матрицей производят такие фирмы как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Epson</a:t>
            </a:r>
            <a:r>
              <a:rPr lang="ru-RU" sz="2400" b="1" dirty="0" smtClean="0">
                <a:latin typeface="Comic Sans MS" panose="030F0702030302020204" pitchFamily="66" charset="0"/>
              </a:rPr>
              <a:t> и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Canon</a:t>
            </a:r>
            <a:r>
              <a:rPr lang="ru-RU" sz="2400" b="1" dirty="0" smtClean="0">
                <a:latin typeface="Comic Sans MS" panose="030F0702030302020204" pitchFamily="66" charset="0"/>
              </a:rPr>
              <a:t>.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Hewlett-Packard</a:t>
            </a:r>
            <a:r>
              <a:rPr lang="ru-RU" sz="2400" b="1" dirty="0" smtClean="0">
                <a:latin typeface="Comic Sans MS" panose="030F0702030302020204" pitchFamily="66" charset="0"/>
              </a:rPr>
              <a:t>,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Lexmark</a:t>
            </a:r>
            <a:r>
              <a:rPr lang="ru-RU" sz="2400" b="1" dirty="0" smtClean="0">
                <a:latin typeface="Comic Sans MS" panose="030F0702030302020204" pitchFamily="66" charset="0"/>
              </a:rPr>
              <a:t> используют подход, при котором печатающая головка встроена в картридж.</a:t>
            </a: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«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Струйники</a:t>
            </a:r>
            <a:r>
              <a:rPr lang="ru-RU" sz="2400" b="1" dirty="0" smtClean="0">
                <a:latin typeface="Comic Sans MS" panose="030F0702030302020204" pitchFamily="66" charset="0"/>
              </a:rPr>
              <a:t>» имеют свою классификацию по многим признакам. Так, они различаются по типу используемых чернил.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291" y="1384964"/>
            <a:ext cx="5386206" cy="35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7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7523" y="547568"/>
            <a:ext cx="108044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mic Sans MS" panose="030F0702030302020204" pitchFamily="66" charset="0"/>
              </a:rPr>
              <a:t>Чернила могут быть: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omic Sans MS" panose="030F0702030302020204" pitchFamily="66" charset="0"/>
              </a:rPr>
              <a:t>водные (используются в большинстве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latin typeface="Comic Sans MS" panose="030F0702030302020204" pitchFamily="66" charset="0"/>
              </a:rPr>
              <a:t>бытовых и офисных устройств);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omic Sans MS" panose="030F0702030302020204" pitchFamily="66" charset="0"/>
              </a:rPr>
              <a:t>масляные (применяются для промышленной маркировки);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Comic Sans MS" panose="030F0702030302020204" pitchFamily="66" charset="0"/>
              </a:rPr>
              <a:t>пигментные (оптимальный вариант для получения изображений высокого качества – фото, например);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Comic Sans MS" panose="030F0702030302020204" pitchFamily="66" charset="0"/>
              </a:rPr>
              <a:t>сольвентные</a:t>
            </a:r>
            <a:r>
              <a:rPr lang="ru-RU" sz="2000" b="1" dirty="0" smtClean="0">
                <a:latin typeface="Comic Sans MS" panose="030F0702030302020204" pitchFamily="66" charset="0"/>
              </a:rPr>
              <a:t> (используются для печати наружной рекламы, плакатов, стендов, так как стойки к воде);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Comic Sans MS" panose="030F0702030302020204" pitchFamily="66" charset="0"/>
              </a:rPr>
              <a:t>термотрансферные</a:t>
            </a:r>
            <a:r>
              <a:rPr lang="ru-RU" sz="2000" b="1" dirty="0" smtClean="0">
                <a:latin typeface="Comic Sans MS" panose="030F0702030302020204" pitchFamily="66" charset="0"/>
              </a:rPr>
              <a:t> (с их помощью наносится изображение на одежду).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ru-RU" sz="2000" b="1" dirty="0" smtClean="0">
                <a:latin typeface="Comic Sans MS" panose="030F0702030302020204" pitchFamily="66" charset="0"/>
              </a:rPr>
              <a:t>Есть еще спиртовые чернила, но они не получили широкого распространения, поскольку очень быстро высыхают на головке.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7419" y="3991647"/>
            <a:ext cx="6154228" cy="28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2" y="1009471"/>
            <a:ext cx="59640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anose="030F0702030302020204" pitchFamily="66" charset="0"/>
              </a:rPr>
              <a:t>   </a:t>
            </a:r>
            <a:r>
              <a:rPr lang="ru-RU" sz="2400" b="1" dirty="0" smtClean="0">
                <a:latin typeface="Comic Sans MS" panose="030F0702030302020204" pitchFamily="66" charset="0"/>
              </a:rPr>
              <a:t>Различают несколько типов «струнников» и по назначению. Ведь если применение принципов работы матричного принтера сегодня ограничено банковской сферой, то струйные используются во многих областях. Итак, по своему назначению они могут быть: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офисные (те, что стоят в большинстве офисов, – для печати на бумаге малых форматов);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Comic Sans MS" panose="030F0702030302020204" pitchFamily="66" charset="0"/>
              </a:rPr>
              <a:t>широкоформатные (применяются в области наружной рекламы);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599" y="1724086"/>
            <a:ext cx="6160401" cy="40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8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1580" y="90669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интерьерные (для печати плакатов, стендов и прочих элементов оформления интерьера);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маркировочные (из названия ясно – для маркировки разного рода деталей);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фотопринтеры (для печати фото);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сувенирные (используются для печати на небольших предметах – дисках, телефонах, заготовках сложной формы);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prstClr val="black"/>
                </a:solidFill>
                <a:latin typeface="Comic Sans MS" panose="030F0702030302020204" pitchFamily="66" charset="0"/>
              </a:rPr>
              <a:t>маникюрные (новшество в салонах красоты – аппарат для нанесения на ногти сложного рисунка).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580" y="1502515"/>
            <a:ext cx="5404420" cy="407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41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493047"/>
            <a:ext cx="107908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В большинстве офисов используется, как Вы уже догадались, офисный принтер. Он вполне подходит и для бытовых нужд – вывода текста или изображений на бумагу – и производится множеством фирм: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Epson</a:t>
            </a:r>
            <a:r>
              <a:rPr lang="ru-RU" sz="2800" b="1" dirty="0" smtClean="0">
                <a:latin typeface="Comic Sans MS" panose="030F0702030302020204" pitchFamily="66" charset="0"/>
              </a:rPr>
              <a:t>, HP,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Canon</a:t>
            </a:r>
            <a:r>
              <a:rPr lang="ru-RU" sz="2800" b="1" dirty="0" smtClean="0">
                <a:latin typeface="Comic Sans MS" panose="030F0702030302020204" pitchFamily="66" charset="0"/>
              </a:rPr>
              <a:t>, </a:t>
            </a:r>
            <a:r>
              <a:rPr lang="ru-RU" sz="2800" b="1" dirty="0" err="1" smtClean="0">
                <a:latin typeface="Comic Sans MS" panose="030F0702030302020204" pitchFamily="66" charset="0"/>
              </a:rPr>
              <a:t>Lexmark</a:t>
            </a:r>
            <a:r>
              <a:rPr lang="ru-RU" sz="2800" b="1" dirty="0" smtClean="0">
                <a:latin typeface="Comic Sans MS" panose="030F0702030302020204" pitchFamily="66" charset="0"/>
              </a:rPr>
              <a:t> и др.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8558" y="2835350"/>
            <a:ext cx="4787117" cy="32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753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741" y="523880"/>
            <a:ext cx="63007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Офисные принтеры, как и фотопринтеры, оснащаются одной головкой на каждый цвет и имеют очень хорошую цветопередачу (особенно при постоянном использовании). Кроме того, по сравнению с матричными, офисные «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струйники</a:t>
            </a:r>
            <a:r>
              <a:rPr lang="ru-RU" sz="2400" b="1" dirty="0" smtClean="0">
                <a:latin typeface="Comic Sans MS" panose="030F0702030302020204" pitchFamily="66" charset="0"/>
              </a:rPr>
              <a:t>» работают достаточно тихо.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Но качество печати может быть высоким только при условии использования бумаги со специальным покрытием – на обычной офисной края букв или рисунка могут «лохматиться».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721" y="627797"/>
            <a:ext cx="5516279" cy="551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4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0709" y="610515"/>
            <a:ext cx="55910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Скорость печати превзошла матричные принтеры всего на несколько секунд. При этом отпечатки подвержены воздействию воды, выцветают, размазываются (правда, многое зависит и от качества чернил).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Помимо этого, устройство довольно капризно: бесперебойная работа возможна только при условии регулярного печатания всеми картриджами (при длительном застое краска на головке просто засыхает).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1889" y="610515"/>
            <a:ext cx="4887890" cy="48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1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104" y="3468414"/>
            <a:ext cx="96580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Но главный недостаток – это высокая стоимость обслуживания. Краска в картриджах заканчивается довольно быстро, и их требуется периодически менять, а это обходится недешево.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Эту проблему отчасти решила СНПЧ – система непрерывной подачи чернил.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900" y="0"/>
            <a:ext cx="9242474" cy="32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3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251" y="168812"/>
            <a:ext cx="104429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Система непрерывной подачи чернил</a:t>
            </a:r>
          </a:p>
          <a:p>
            <a:pPr algn="ctr"/>
            <a:endParaRPr lang="ru-RU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СНПЧ - это такая система, которая с успехом заменяет картриджи. Суть ее работы проста – чернила подаются автоматически по специальным трубочкам.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684" y="2589040"/>
            <a:ext cx="5491383" cy="33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409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52" y="236026"/>
            <a:ext cx="10070386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Comic Sans MS" panose="030F0702030302020204" pitchFamily="66" charset="0"/>
              </a:rPr>
              <a:t>К печатному оборудованию </a:t>
            </a:r>
          </a:p>
          <a:p>
            <a:r>
              <a:rPr lang="ru-RU" sz="5400" b="1" dirty="0" smtClean="0">
                <a:latin typeface="Comic Sans MS" panose="030F0702030302020204" pitchFamily="66" charset="0"/>
              </a:rPr>
              <a:t>относятся:</a:t>
            </a:r>
          </a:p>
          <a:p>
            <a:r>
              <a:rPr lang="ru-RU" sz="5400" b="1" dirty="0" smtClean="0">
                <a:latin typeface="Comic Sans MS" panose="030F0702030302020204" pitchFamily="66" charset="0"/>
              </a:rPr>
              <a:t>-принтеры;</a:t>
            </a:r>
          </a:p>
          <a:p>
            <a:pPr marL="685800" indent="-685800">
              <a:buFontTx/>
              <a:buChar char="-"/>
            </a:pPr>
            <a:r>
              <a:rPr lang="ru-RU" sz="5400" b="1" dirty="0" smtClean="0">
                <a:latin typeface="Comic Sans MS" panose="030F0702030302020204" pitchFamily="66" charset="0"/>
              </a:rPr>
              <a:t>плоттеры;</a:t>
            </a:r>
          </a:p>
          <a:p>
            <a:pPr marL="685800" indent="-685800">
              <a:buFontTx/>
              <a:buChar char="-"/>
            </a:pPr>
            <a:r>
              <a:rPr lang="ru-RU" sz="5400" b="1" dirty="0" err="1" smtClean="0">
                <a:latin typeface="Comic Sans MS" panose="030F0702030302020204" pitchFamily="66" charset="0"/>
              </a:rPr>
              <a:t>ризографы</a:t>
            </a:r>
            <a:r>
              <a:rPr lang="ru-RU" sz="5400" b="1" dirty="0" smtClean="0">
                <a:latin typeface="Comic Sans MS" panose="030F0702030302020204" pitchFamily="66" charset="0"/>
              </a:rPr>
              <a:t>.</a:t>
            </a:r>
          </a:p>
          <a:p>
            <a:endParaRPr lang="ru-RU" sz="5400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1464" y="1519142"/>
            <a:ext cx="4763354" cy="47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4455" y="608318"/>
            <a:ext cx="10316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Качество печати при этом значительно улучшается, а деньги в Вашем кошельке сохраняются. Вам лишь потребуется периодически покупать краску и заливать в специальные контейнеры, а это намного дешевле, чем менять картриджи. Да и хватает чернил надолго.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8331" y="2757853"/>
            <a:ext cx="7868555" cy="31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2723" y="911272"/>
            <a:ext cx="51952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Заправка СНПЧ может осуществляться самим пользователем – для этого не нужна помощь специалиста.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Если раньше установить такую систему можно было только специально (дополнительно), то сейчас в продаже уже есть принтеры со встроенной СНПЧ.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Первые модели появились еще осенью 2011 года, и это были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Epson</a:t>
            </a:r>
            <a:r>
              <a:rPr lang="ru-RU" sz="2400" b="1" dirty="0" smtClean="0">
                <a:latin typeface="Comic Sans MS" panose="030F0702030302020204" pitchFamily="66" charset="0"/>
              </a:rPr>
              <a:t> L100 и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Epson</a:t>
            </a:r>
            <a:r>
              <a:rPr lang="ru-RU" sz="2400" b="1" dirty="0" smtClean="0">
                <a:latin typeface="Comic Sans MS" panose="030F0702030302020204" pitchFamily="66" charset="0"/>
              </a:rPr>
              <a:t> L800.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834" y="1307057"/>
            <a:ext cx="5463166" cy="42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65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176" y="132140"/>
            <a:ext cx="104359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Лазерный принтер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Лазерная технология (а если быть точными, – электрографическая технология) появилась еще в 1938 году. Этот способ печати, называемый сначала электрографией, потом – ксерографией, а сегодня более известный как лазерная печать, отличается скоростью, экономичностью и высоким качеством отпечатка.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3827" y="3270444"/>
            <a:ext cx="4824998" cy="33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8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79" y="787232"/>
            <a:ext cx="4785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Главной деталью устройства является так называемый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фотобарабан</a:t>
            </a:r>
            <a:r>
              <a:rPr lang="ru-RU" sz="2400" b="1" dirty="0" smtClean="0">
                <a:latin typeface="Comic Sans MS" panose="030F0702030302020204" pitchFamily="66" charset="0"/>
              </a:rPr>
              <a:t>, который сохраняет на поверхности электрический заряд, причем он «свой» у каждой точки.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Лазерный луч, попадая на барабан, «засвечивает» отдельные точки барабана, снимая с них заряд. Управляя лучом, можно «рисовать» на барабане заряженными и незаряженными участками.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600" y="914400"/>
            <a:ext cx="6306400" cy="51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2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1527" y="916126"/>
            <a:ext cx="10681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Частицы специального состава (тонер) просыпаются на барабан и прилипают только к заряженным точкам, формируя тем самым изображение. Оно и переносится на бумагу, «</a:t>
            </a:r>
            <a:r>
              <a:rPr lang="ru-RU" sz="2400" b="1" dirty="0" err="1" smtClean="0">
                <a:latin typeface="Comic Sans MS" panose="030F0702030302020204" pitchFamily="66" charset="0"/>
              </a:rPr>
              <a:t>вплавляясь</a:t>
            </a:r>
            <a:r>
              <a:rPr lang="ru-RU" sz="2400" b="1" dirty="0" smtClean="0">
                <a:latin typeface="Comic Sans MS" panose="030F0702030302020204" pitchFamily="66" charset="0"/>
              </a:rPr>
              <a:t>» в нее под действием высокой температуры и давления.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7972" y="2624990"/>
            <a:ext cx="5948254" cy="33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39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47" y="586513"/>
            <a:ext cx="45128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Такая технология дает очень хороший результат: скорость печати значительно выше, чем в струйном принтере (даже в персональном лазерном принтере – 10-20 страниц в минуту).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Качество печати тоже очень высокое, кроме того, отпечаток устойчив к трению и влаге и хорошо держит цвет, чем не могут похвастаться предыдущие устройства.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788" y="364003"/>
            <a:ext cx="6023212" cy="574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9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2846" y="606272"/>
            <a:ext cx="100811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Плюсом лазерного принтера является и его способность печатать практически на любой бумаге, не теряя при этом в качестве отпечатка.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201" y="1924335"/>
            <a:ext cx="7902897" cy="49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86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0961" y="592119"/>
            <a:ext cx="5631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Но, безусловно, и это устройство не идеально. Среди минусов – высокая стоимость (хотя вопрос спорный: лазерный принтер дороже струйного при покупке, но намного дешевле в обслуживании) и не всегда качественное воспроизведение цвета.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Как недостаток выделяют и краевые искажения – изменение формы букв или рисунка по краю листа (например, овальная точка). Однако эта проблема сегодня решается при помощи линз специальной формы.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8471" y="1376742"/>
            <a:ext cx="5185216" cy="36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66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130" y="145787"/>
            <a:ext cx="99446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Светодиодная печать (LED)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Ответвлением лазерной технологии является светодиодная печать. Их отличие – в источнике света. Вместо одиночного лазерного луча – целая линейка светодиодов. Каждой точке в линии соответствует свой светодиод, поэтому источник света не движется, в отличие от лазерной технологии.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3686" y="2994830"/>
            <a:ext cx="4955914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9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8389" y="579358"/>
            <a:ext cx="45401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В этом – первое преимущество: меньше механики – выше уровень надежности. Второе преимущество – высокая скорость (от 40 страниц в минуту). Помимо этого, качество печати выше, чем у лазерного принтера, поскольку краевые искажения отсутствуют.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Однако есть у светодиодного принтера один существенный минус – высокая стоимость.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8545" y="1091821"/>
            <a:ext cx="6503455" cy="44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79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7063" y="1018063"/>
            <a:ext cx="49495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latin typeface="Comic Sans MS" panose="030F0702030302020204" pitchFamily="66" charset="0"/>
              </a:rPr>
              <a:t>Принтер</a:t>
            </a:r>
            <a:r>
              <a:rPr lang="ru-RU" sz="2800" b="1" dirty="0" smtClean="0">
                <a:latin typeface="Comic Sans MS" panose="030F0702030302020204" pitchFamily="66" charset="0"/>
              </a:rPr>
              <a:t> – это устройство, предназначенное для печати информации из компьютера на бумагу, т.е. на твердый носитель. При этом сам процесс переноса информации называется вывод на печать, а полученный документ – распечатка.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6093" y="700552"/>
            <a:ext cx="7587018" cy="589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2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370" y="157414"/>
            <a:ext cx="9753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Другие виды принтеров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Существует множество других технологий, по каким-либо причинам не прижившихся, или тех, которые используются только в определенных сферах. Так, сублимационные принтеры как альтернатива струйным все-таки не получили распространения в офисной печати, но успешно применяются, например, в полиграфии. Они имеют очень высокий уровень цветопередачи и качества картинки.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543" y="3573734"/>
            <a:ext cx="4379021" cy="32842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7272" y="3504998"/>
            <a:ext cx="3476412" cy="34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0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780" y="500629"/>
            <a:ext cx="1055881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Барабанные принтеры тоже уже вышли из употребления, хотя скорость их работы была и остается самой высокой среди всех существующих печатающих устройств.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Название свое он получил благодаря главному элементу – барабану, равному ширине листа, с рельефным изображением букв и цифр.</a:t>
            </a:r>
          </a:p>
          <a:p>
            <a:pPr algn="ctr"/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213" y="3248167"/>
            <a:ext cx="5011342" cy="360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3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609" y="586559"/>
            <a:ext cx="9767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Барабан вращался, и в момент прохождения над листом нужного символа специальный молоточек ударял по бумаге, отпечатывая букву или цифру через красящую ленту. Распечатки такого принтера узнаваемы: их шрифт похож на шрифт пишущей машинки, со «скачущими» буквами.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330" y="2525551"/>
            <a:ext cx="4191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7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233" y="705345"/>
            <a:ext cx="4594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Лепестковые (или ромашковые) принтеры по принципу работы схожи с барабанными, только набор букв располагался на гибких лепестках диска, который вращался.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Нужный лепесток прижимался к красящей ленте и бумаге, оставляя отпечаток. Получить цветной отпечаток можно было, поставив ленту другого цвета.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442" y="1583518"/>
            <a:ext cx="6434101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413" y="527286"/>
            <a:ext cx="44218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За историю своего развития принтеры были не только барабанными и ромашковыми, но и шаровыми, гусеничными, цепными. Отличались они принципом действия, но, как видно, ни один из них не стал широко распространен. Свои первые места в рейтинге популярности на сегодняшний день занимают более «умные» устройства: струйные и лазерные.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8987" y="558238"/>
            <a:ext cx="5149472" cy="59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96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176" y="132140"/>
            <a:ext cx="104359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Плоттеры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плоттер – это устройство, предназначенное для вычерчивания с максимальной точностью схем, чертежей, карт и любой другой графики.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0314" y="3302239"/>
            <a:ext cx="38100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6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423" y="842554"/>
            <a:ext cx="957797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49363" algn="just"/>
            <a:r>
              <a:rPr lang="ru-RU" sz="2400" b="1" dirty="0">
                <a:latin typeface="Comic Sans MS" panose="030F0702030302020204" pitchFamily="66" charset="0"/>
              </a:rPr>
              <a:t>Плоттеры способны работать с бумагой большого формата, начиная с A0.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indent="1249363" algn="just"/>
            <a:r>
              <a:rPr lang="ru-RU" sz="2400" b="1" dirty="0" smtClean="0"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latin typeface="Comic Sans MS" panose="030F0702030302020204" pitchFamily="66" charset="0"/>
              </a:rPr>
              <a:t>принципу работы устройство плоттера несколько отличается от </a:t>
            </a:r>
            <a:r>
              <a:rPr lang="ru-RU" sz="2400" b="1" dirty="0" smtClean="0">
                <a:latin typeface="Comic Sans MS" panose="030F0702030302020204" pitchFamily="66" charset="0"/>
              </a:rPr>
              <a:t>принтера, так как в </a:t>
            </a:r>
            <a:r>
              <a:rPr lang="ru-RU" sz="2400" b="1" dirty="0">
                <a:latin typeface="Comic Sans MS" panose="030F0702030302020204" pitchFamily="66" charset="0"/>
              </a:rPr>
              <a:t>стандартных принтерах красящий элемент остаётся неподвижным, а печать происходит за счёт передвижения бумаги. Система плоттера представляет собой перо, которое движется по поверхности бумаги согласно заданной программой траектории. Благодаря такой особенности некоторые отдельные модификации </a:t>
            </a:r>
            <a:r>
              <a:rPr lang="ru-RU" sz="2400" b="1" dirty="0" err="1">
                <a:latin typeface="Comic Sans MS" panose="030F0702030302020204" pitchFamily="66" charset="0"/>
              </a:rPr>
              <a:t>плоттерных</a:t>
            </a:r>
            <a:r>
              <a:rPr lang="ru-RU" sz="2400" b="1" dirty="0">
                <a:latin typeface="Comic Sans MS" panose="030F0702030302020204" pitchFamily="66" charset="0"/>
              </a:rPr>
              <a:t> устройств позволяют наносить графику не только на бумагу, но и на винил, ткань, плёнку и другие подобные материалы. 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indent="1249363" algn="just"/>
            <a:r>
              <a:rPr lang="ru-RU" sz="2400" b="1" dirty="0" smtClean="0">
                <a:latin typeface="Comic Sans MS" panose="030F0702030302020204" pitchFamily="66" charset="0"/>
              </a:rPr>
              <a:t>По </a:t>
            </a:r>
            <a:r>
              <a:rPr lang="ru-RU" sz="2400" b="1" dirty="0">
                <a:latin typeface="Comic Sans MS" panose="030F0702030302020204" pitchFamily="66" charset="0"/>
              </a:rPr>
              <a:t>своей функциональности и особенностям устройства плоттеры могут быть разных видов.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0155413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176" y="132140"/>
            <a:ext cx="104359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Comic Sans MS" panose="030F0702030302020204" pitchFamily="66" charset="0"/>
              </a:rPr>
              <a:t>Ризографы</a:t>
            </a:r>
            <a:endParaRPr lang="ru-RU" sz="3200" b="1" dirty="0" smtClean="0">
              <a:latin typeface="Comic Sans MS" panose="030F0702030302020204" pitchFamily="66" charset="0"/>
            </a:endParaRP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Это аппарат, который в состоянии растиражировать разные документы вроде листовок, визиток и другой подобной продукции. </a:t>
            </a:r>
            <a:r>
              <a:rPr lang="ru-RU" sz="2400" b="1" dirty="0" err="1" smtClean="0">
                <a:latin typeface="Comic Sans MS" panose="030F0702030302020204" pitchFamily="66" charset="0"/>
              </a:rPr>
              <a:t>Ризограф</a:t>
            </a:r>
            <a:r>
              <a:rPr lang="ru-RU" sz="2400" b="1" dirty="0" smtClean="0">
                <a:latin typeface="Comic Sans MS" panose="030F0702030302020204" pitchFamily="66" charset="0"/>
              </a:rPr>
              <a:t> – это сложное </a:t>
            </a:r>
            <a:r>
              <a:rPr lang="ru-RU" sz="2400" b="1" dirty="0">
                <a:latin typeface="Comic Sans MS" panose="030F0702030302020204" pitchFamily="66" charset="0"/>
              </a:rPr>
              <a:t>оборудование, </a:t>
            </a:r>
            <a:r>
              <a:rPr lang="ru-RU" sz="2400" b="1" dirty="0" smtClean="0">
                <a:latin typeface="Comic Sans MS" panose="030F0702030302020204" pitchFamily="66" charset="0"/>
              </a:rPr>
              <a:t>которое  </a:t>
            </a:r>
            <a:r>
              <a:rPr lang="ru-RU" sz="2400" b="1" dirty="0">
                <a:latin typeface="Comic Sans MS" panose="030F0702030302020204" pitchFamily="66" charset="0"/>
              </a:rPr>
              <a:t>может легко тиражировать огромное количество </a:t>
            </a:r>
            <a:r>
              <a:rPr lang="ru-RU" sz="2400" b="1" dirty="0" smtClean="0">
                <a:latin typeface="Comic Sans MS" panose="030F0702030302020204" pitchFamily="66" charset="0"/>
              </a:rPr>
              <a:t>копий, в отличие от ксерокса – который только копирует документ.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95756" l="429" r="95000">
                        <a14:foregroundMark x1="32571" y1="9284" x2="32571" y2="9284"/>
                        <a14:foregroundMark x1="61429" y1="11406" x2="61429" y2="11406"/>
                        <a14:foregroundMark x1="50714" y1="9549" x2="50714" y2="9549"/>
                        <a14:foregroundMark x1="53143" y1="8488" x2="53143" y2="8488"/>
                        <a14:foregroundMark x1="7429" y1="43501" x2="7429" y2="43501"/>
                        <a14:foregroundMark x1="18714" y1="19894" x2="18714" y2="19894"/>
                        <a14:foregroundMark x1="95000" y1="80902" x2="95000" y2="809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97" y="3115124"/>
            <a:ext cx="6666667" cy="3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8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176" y="132140"/>
            <a:ext cx="1056814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Список использованных источников:</a:t>
            </a:r>
          </a:p>
          <a:p>
            <a:pPr algn="ctr"/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Comic Sans MS" panose="030F0702030302020204" pitchFamily="66" charset="0"/>
              </a:rPr>
              <a:t>1</a:t>
            </a:r>
            <a:r>
              <a:rPr lang="en-US" sz="2400" b="1" dirty="0" smtClean="0">
                <a:latin typeface="Comic Sans MS" panose="030F0702030302020204" pitchFamily="66" charset="0"/>
              </a:rPr>
              <a:t>http</a:t>
            </a:r>
            <a:r>
              <a:rPr lang="en-US" sz="2400" b="1" dirty="0">
                <a:latin typeface="Comic Sans MS" panose="030F0702030302020204" pitchFamily="66" charset="0"/>
              </a:rPr>
              <a:t>://fb.ru/article/280804/rizograf---</a:t>
            </a:r>
            <a:r>
              <a:rPr lang="en-US" sz="2400" b="1" dirty="0" smtClean="0">
                <a:latin typeface="Comic Sans MS" panose="030F0702030302020204" pitchFamily="66" charset="0"/>
              </a:rPr>
              <a:t>chto-eto-takoe-materialyi-i-tehnologiya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Comic Sans MS" panose="030F0702030302020204" pitchFamily="66" charset="0"/>
              </a:rPr>
              <a:t>2</a:t>
            </a:r>
            <a:r>
              <a:rPr lang="en-US" sz="2400" b="1" dirty="0" smtClean="0">
                <a:latin typeface="Comic Sans MS" panose="030F0702030302020204" pitchFamily="66" charset="0"/>
              </a:rPr>
              <a:t>http</a:t>
            </a:r>
            <a:r>
              <a:rPr lang="en-US" sz="2400" b="1" dirty="0">
                <a:latin typeface="Comic Sans MS" panose="030F0702030302020204" pitchFamily="66" charset="0"/>
              </a:rPr>
              <a:t>://drukarstvo.com/ru/poligraficheskoe-oborudovanie</a:t>
            </a:r>
            <a:r>
              <a:rPr lang="en-US" sz="2400" b="1" dirty="0" smtClean="0">
                <a:latin typeface="Comic Sans MS" panose="030F0702030302020204" pitchFamily="66" charset="0"/>
                <a:hlinkClick r:id="rId2"/>
              </a:rPr>
              <a:t>/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Comic Sans MS" panose="030F0702030302020204" pitchFamily="66" charset="0"/>
              </a:rPr>
              <a:t>3</a:t>
            </a:r>
            <a:r>
              <a:rPr lang="en-US" sz="2400" b="1" dirty="0" smtClean="0">
                <a:latin typeface="Comic Sans MS" panose="030F0702030302020204" pitchFamily="66" charset="0"/>
              </a:rPr>
              <a:t>http</a:t>
            </a:r>
            <a:r>
              <a:rPr lang="en-US" sz="2400" b="1" dirty="0">
                <a:latin typeface="Comic Sans MS" panose="030F0702030302020204" pitchFamily="66" charset="0"/>
              </a:rPr>
              <a:t>://</a:t>
            </a:r>
            <a:r>
              <a:rPr lang="en-US" sz="2400" b="1" dirty="0" smtClean="0">
                <a:latin typeface="Comic Sans MS" panose="030F0702030302020204" pitchFamily="66" charset="0"/>
              </a:rPr>
              <a:t>fb.ru/article/40978/chto-takoe-printer-suschestvuyuschie-raznovidnosti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latin typeface="Comic Sans MS" panose="030F0702030302020204" pitchFamily="66" charset="0"/>
              </a:rPr>
              <a:t>https://</a:t>
            </a:r>
            <a:r>
              <a:rPr lang="en-US" sz="2400" b="1" dirty="0" smtClean="0">
                <a:latin typeface="Comic Sans MS" panose="030F0702030302020204" pitchFamily="66" charset="0"/>
              </a:rPr>
              <a:t>ru.wikipedia.org/wiki</a:t>
            </a:r>
            <a:r>
              <a:rPr lang="ru-RU" sz="2400" b="1" dirty="0" smtClean="0">
                <a:latin typeface="Comic Sans MS" panose="030F0702030302020204" pitchFamily="66" charset="0"/>
              </a:rPr>
              <a:t>/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Comic Sans MS" panose="030F0702030302020204" pitchFamily="66" charset="0"/>
              </a:rPr>
              <a:t>5</a:t>
            </a:r>
            <a:r>
              <a:rPr lang="en-US" sz="2400" b="1" dirty="0">
                <a:latin typeface="Comic Sans MS" panose="030F0702030302020204" pitchFamily="66" charset="0"/>
              </a:rPr>
              <a:t>http://www.neumeka.ru/printer.html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/>
            <a:endParaRPr lang="ru-RU" sz="2400" b="1" dirty="0" smtClean="0">
              <a:latin typeface="Comic Sans MS" panose="030F0702030302020204" pitchFamily="66" charset="0"/>
            </a:endParaRPr>
          </a:p>
          <a:p>
            <a:pPr algn="just"/>
            <a:endParaRPr lang="ru-RU" sz="24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755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4608" y="804923"/>
            <a:ext cx="51952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Наименований принтеров сегодня уже сотни, а может, и тысячи. Они различаются по принципу работы, по количеству цветов, по типу чернил и печатаемого материала, по назначению – в общем, всего и не перечесть. </a:t>
            </a:r>
            <a:r>
              <a:rPr lang="ru-RU" sz="2800" b="1" dirty="0">
                <a:latin typeface="Comic Sans MS" panose="030F0702030302020204" pitchFamily="66" charset="0"/>
              </a:rPr>
              <a:t>К</a:t>
            </a:r>
            <a:r>
              <a:rPr lang="ru-RU" sz="2800" b="1" dirty="0" smtClean="0">
                <a:latin typeface="Comic Sans MS" panose="030F0702030302020204" pitchFamily="66" charset="0"/>
              </a:rPr>
              <a:t>аждый из этих </a:t>
            </a:r>
            <a:r>
              <a:rPr lang="ru-RU" sz="2800" b="1" smtClean="0">
                <a:latin typeface="Comic Sans MS" panose="030F0702030302020204" pitchFamily="66" charset="0"/>
              </a:rPr>
              <a:t>видов может </a:t>
            </a:r>
            <a:r>
              <a:rPr lang="ru-RU" sz="2800" b="1" dirty="0" smtClean="0">
                <a:latin typeface="Comic Sans MS" panose="030F0702030302020204" pitchFamily="66" charset="0"/>
              </a:rPr>
              <a:t>иметь свои особенности и дополнительные функции.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9096" y="471985"/>
            <a:ext cx="4163704" cy="55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8982" y="337361"/>
            <a:ext cx="53062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Comic Sans MS" panose="030F0702030302020204" pitchFamily="66" charset="0"/>
              </a:rPr>
              <a:t>Матричный принтер</a:t>
            </a:r>
            <a:endParaRPr lang="ru-RU" sz="40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513" y="1244544"/>
            <a:ext cx="111551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Механизм матричного принтера (старейшего из применяемых сегодня типов печатающих устройств) был изобретен японцами еще в 1964 году.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753" y="2828836"/>
            <a:ext cx="4280493" cy="32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93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496" y="1019243"/>
            <a:ext cx="34483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Принцип его работы, в общем-то, прост. Изображение на листе создается с помощью печатающей головки, состоящей из набора иголок (матрицы), которые приводятся в движение электромагнитами.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9616" y="855647"/>
            <a:ext cx="5941618" cy="472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0413" y="715455"/>
            <a:ext cx="1019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Головка перемещается построчно вдоль листа бумаги, а иголки ударяют по нему через красящую ленту, оставляя отпечаток – точечное изображение.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0413" y="2262858"/>
            <a:ext cx="5672682" cy="3555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74340" y="2332462"/>
            <a:ext cx="4253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anose="030F0702030302020204" pitchFamily="66" charset="0"/>
              </a:rPr>
              <a:t>В разных устройствах печатающая головка может состоять из 9, 12, 14, 18 или 24 иголок. Конечно, качество лучше там, где большее количество иголок: точек больше – изображение четче.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3223" y="508716"/>
            <a:ext cx="93168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anose="030F0702030302020204" pitchFamily="66" charset="0"/>
              </a:rPr>
              <a:t>Матричные принтеры, хотя уже и вытеснены из офисной сферы более современными устройствами, все же используются в отдельных областях. Так, печать товарных чеков основана именно на таком принципе работы.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6185" y="2755485"/>
            <a:ext cx="3050948" cy="32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15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3665" y="70130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Низкое качество, сродни работе печатной машинки, уже не позволяет использовать матричные устройства в иных сферах. Кроме того, среди минусов данных принтеров – низкая скорость печати и шумная работа.</a:t>
            </a:r>
          </a:p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Хотя и преимуществ раритетное устройство не лишено. Например, оно может работать практически в любых условиях и с любыми форматами бумаги, а «игольчатые» отпечатки не только устойчивы к трению и влаге, но и значительно усложняют подделку документов.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9664" y="1470049"/>
            <a:ext cx="4972433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112</TotalTime>
  <Words>1816</Words>
  <Application>Microsoft Office PowerPoint</Application>
  <PresentationFormat>Произвольный</PresentationFormat>
  <Paragraphs>109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maslova</cp:lastModifiedBy>
  <cp:revision>23</cp:revision>
  <dcterms:created xsi:type="dcterms:W3CDTF">2017-03-15T19:25:00Z</dcterms:created>
  <dcterms:modified xsi:type="dcterms:W3CDTF">2017-12-11T07:20:57Z</dcterms:modified>
</cp:coreProperties>
</file>