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92" autoAdjust="0"/>
    <p:restoredTop sz="94660"/>
  </p:normalViewPr>
  <p:slideViewPr>
    <p:cSldViewPr>
      <p:cViewPr varScale="1">
        <p:scale>
          <a:sx n="109" d="100"/>
          <a:sy n="109" d="100"/>
        </p:scale>
        <p:origin x="-1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556792"/>
            <a:ext cx="8229600" cy="221967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Состав и содержание форм бухгалтерской отчетности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1461726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4664"/>
            <a:ext cx="9144000" cy="526297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57200"/>
            <a:r>
              <a:rPr lang="ru-RU" sz="2400" dirty="0">
                <a:solidFill>
                  <a:schemeClr val="tx1"/>
                </a:solidFill>
              </a:rPr>
              <a:t>Документом, определяющим состав, содержание и методические основы формирования бухгалтерской отчетности организаций (кроме кредитных организаций, страховых организаций и бюджетных организаций), является Положение по бухгалтерскому учету "Бухгалтерская отчетность организации" (ПБУ 4/99), утвержденное приказом Минфина России от 06.07.99 г. №43н.</a:t>
            </a:r>
          </a:p>
          <a:p>
            <a:pPr indent="457200"/>
            <a:r>
              <a:rPr lang="ru-RU" sz="2400" dirty="0">
                <a:solidFill>
                  <a:schemeClr val="tx1"/>
                </a:solidFill>
              </a:rPr>
              <a:t>Состав промежуточной и годовой бухгалтерской отчетности различен. Промежуточная бухгалтерская отчетность включает:</a:t>
            </a:r>
          </a:p>
          <a:p>
            <a:pPr indent="457200"/>
            <a:r>
              <a:rPr lang="ru-RU" sz="2400" dirty="0">
                <a:solidFill>
                  <a:schemeClr val="tx1"/>
                </a:solidFill>
              </a:rPr>
              <a:t>- Бухгалтерский баланс (форма №1);</a:t>
            </a:r>
          </a:p>
          <a:p>
            <a:pPr indent="457200"/>
            <a:r>
              <a:rPr lang="ru-RU" sz="2400" dirty="0">
                <a:solidFill>
                  <a:schemeClr val="tx1"/>
                </a:solidFill>
              </a:rPr>
              <a:t>- Отчет о прибылях и убытках (форма №2).</a:t>
            </a:r>
          </a:p>
          <a:p>
            <a:pPr indent="457200"/>
            <a:r>
              <a:rPr lang="ru-RU" sz="2400" dirty="0">
                <a:solidFill>
                  <a:schemeClr val="tx1"/>
                </a:solidFill>
              </a:rPr>
              <a:t>Организация может представлять в составе промежуточной бухгалтерской отчетности кроме вышеперечисленных и иные отчетные показатели: Отчет о движении денежных средств (форма №4) и др., а также пояснительную записку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0105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400" b="1" u="sng" dirty="0"/>
              <a:t>Годовая бухгалтерская отчетность включает:</a:t>
            </a:r>
          </a:p>
          <a:p>
            <a:pPr indent="457200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Бухгалтерский баланс (форма №1);</a:t>
            </a:r>
          </a:p>
          <a:p>
            <a:pPr indent="457200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Отчет о прибылях и убытках (форма №2);</a:t>
            </a:r>
          </a:p>
          <a:p>
            <a:pPr indent="457200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Отчет об изменениях капитала (форма №3);</a:t>
            </a:r>
          </a:p>
          <a:p>
            <a:pPr indent="457200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Отчет о движении денежных средств (форма №4);</a:t>
            </a:r>
          </a:p>
          <a:p>
            <a:pPr indent="457200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Приложение к бухгалтерскому балансу (форма №5);</a:t>
            </a:r>
          </a:p>
          <a:p>
            <a:pPr indent="457200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Пояснительная записка;</a:t>
            </a:r>
          </a:p>
          <a:p>
            <a:pPr indent="457200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Аудиторское заключение, подтверждающее достоверность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 организации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если она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подлежит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обязательному аудиту.</a:t>
            </a:r>
          </a:p>
          <a:p>
            <a:pPr indent="457200"/>
            <a:r>
              <a:rPr lang="ru-RU" b="1" dirty="0"/>
              <a:t>Некоторые организации могут составлять годовую бухгалтерскую отчетность не в полном составе. К ним относятся</a:t>
            </a:r>
            <a:r>
              <a:rPr lang="ru-RU" b="1" dirty="0" smtClean="0"/>
              <a:t>: </a:t>
            </a:r>
            <a:r>
              <a:rPr lang="ru-RU" b="1" dirty="0"/>
              <a:t>малые </a:t>
            </a:r>
            <a:r>
              <a:rPr lang="ru-RU" b="1" dirty="0" smtClean="0"/>
              <a:t>предприятия</a:t>
            </a:r>
            <a:r>
              <a:rPr lang="ru-RU" b="1" dirty="0"/>
              <a:t> </a:t>
            </a:r>
            <a:r>
              <a:rPr lang="ru-RU" b="1" dirty="0" smtClean="0"/>
              <a:t>и </a:t>
            </a:r>
            <a:r>
              <a:rPr lang="ru-RU" b="1" dirty="0"/>
              <a:t>некоммерческие организации.</a:t>
            </a:r>
          </a:p>
          <a:p>
            <a:pPr indent="457200"/>
            <a:r>
              <a:rPr lang="ru-RU" b="1" dirty="0"/>
              <a:t>Состав годовой </a:t>
            </a:r>
            <a:r>
              <a:rPr lang="ru-RU" b="1" dirty="0" smtClean="0"/>
              <a:t>БО малых </a:t>
            </a:r>
            <a:r>
              <a:rPr lang="ru-RU" b="1" dirty="0"/>
              <a:t>предприятий зависит от того, подлежит ли их деятельность обязательному аудиту. Если организация не обязана проводить аудит </a:t>
            </a:r>
            <a:r>
              <a:rPr lang="ru-RU" b="1" dirty="0" smtClean="0"/>
              <a:t>БО, </a:t>
            </a:r>
            <a:r>
              <a:rPr lang="ru-RU" b="1" dirty="0"/>
              <a:t>то в состав годовой </a:t>
            </a:r>
            <a:r>
              <a:rPr lang="ru-RU" b="1" dirty="0" smtClean="0"/>
              <a:t>БО можно </a:t>
            </a:r>
            <a:r>
              <a:rPr lang="ru-RU" b="1" dirty="0"/>
              <a:t>представить только </a:t>
            </a:r>
            <a:r>
              <a:rPr lang="ru-RU" b="1" i="1" dirty="0"/>
              <a:t>Бухгалтерский баланс</a:t>
            </a:r>
            <a:r>
              <a:rPr lang="ru-RU" b="1" dirty="0"/>
              <a:t> и </a:t>
            </a:r>
            <a:r>
              <a:rPr lang="ru-RU" b="1" i="1" dirty="0"/>
              <a:t>Отчет о прибылях и убытках</a:t>
            </a:r>
            <a:r>
              <a:rPr lang="ru-RU" b="1" dirty="0"/>
              <a:t>. Если же организация обязана проводить аудит, то помимо </a:t>
            </a:r>
            <a:r>
              <a:rPr lang="ru-RU" b="1" i="1" dirty="0"/>
              <a:t>Бухгалтерского баланса и Отчета о прибылях и убытках</a:t>
            </a:r>
            <a:r>
              <a:rPr lang="ru-RU" b="1" dirty="0"/>
              <a:t> представьте приложения к ним (по которым имеются данные) и Пояснительную записку.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6136" y="5301208"/>
            <a:ext cx="3347864" cy="155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01430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96" y="692696"/>
            <a:ext cx="9144000" cy="5355312"/>
          </a:xfrm>
          <a:prstGeom prst="rect">
            <a:avLst/>
          </a:prstGeom>
          <a:gradFill>
            <a:gsLst>
              <a:gs pos="0">
                <a:schemeClr val="accent2">
                  <a:tint val="9000"/>
                  <a:alpha val="67000"/>
                </a:schemeClr>
              </a:gs>
              <a:gs pos="100000">
                <a:schemeClr val="accent2">
                  <a:tint val="70000"/>
                  <a:satMod val="10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/>
            <a:r>
              <a:rPr lang="ru-RU" dirty="0" smtClean="0">
                <a:solidFill>
                  <a:schemeClr val="bg1"/>
                </a:solidFill>
              </a:rPr>
              <a:t>Каждая </a:t>
            </a:r>
            <a:r>
              <a:rPr lang="ru-RU" dirty="0">
                <a:solidFill>
                  <a:schemeClr val="bg1"/>
                </a:solidFill>
              </a:rPr>
              <a:t>составляющая часть </a:t>
            </a:r>
            <a:r>
              <a:rPr lang="ru-RU" dirty="0" smtClean="0">
                <a:solidFill>
                  <a:schemeClr val="bg1"/>
                </a:solidFill>
              </a:rPr>
              <a:t>БО должна </a:t>
            </a:r>
            <a:r>
              <a:rPr lang="ru-RU" dirty="0">
                <a:solidFill>
                  <a:schemeClr val="bg1"/>
                </a:solidFill>
              </a:rPr>
              <a:t>содержать следующие данные:</a:t>
            </a:r>
          </a:p>
          <a:p>
            <a:pPr indent="457200"/>
            <a:r>
              <a:rPr lang="ru-RU" dirty="0">
                <a:solidFill>
                  <a:schemeClr val="bg1"/>
                </a:solidFill>
              </a:rPr>
              <a:t>- наименование составляющей части;</a:t>
            </a:r>
          </a:p>
          <a:p>
            <a:pPr indent="457200"/>
            <a:r>
              <a:rPr lang="ru-RU" dirty="0">
                <a:solidFill>
                  <a:schemeClr val="bg1"/>
                </a:solidFill>
              </a:rPr>
              <a:t>- отчетная дата или отчетный период, за который составлена бухгалтерская отчетность;</a:t>
            </a:r>
          </a:p>
          <a:p>
            <a:pPr indent="457200"/>
            <a:r>
              <a:rPr lang="ru-RU" dirty="0">
                <a:solidFill>
                  <a:schemeClr val="bg1"/>
                </a:solidFill>
              </a:rPr>
              <a:t>- наименование организации, включая </a:t>
            </a:r>
            <a:r>
              <a:rPr lang="ru-RU" dirty="0" smtClean="0">
                <a:solidFill>
                  <a:schemeClr val="bg1"/>
                </a:solidFill>
              </a:rPr>
              <a:t>указание ее организационно-правовой формы;</a:t>
            </a:r>
            <a:endParaRPr lang="ru-RU" dirty="0">
              <a:solidFill>
                <a:schemeClr val="bg1"/>
              </a:solidFill>
            </a:endParaRPr>
          </a:p>
          <a:p>
            <a:pPr indent="457200"/>
            <a:r>
              <a:rPr lang="ru-RU" dirty="0">
                <a:solidFill>
                  <a:schemeClr val="bg1"/>
                </a:solidFill>
              </a:rPr>
              <a:t>- формат представления числовых показателей бухгалтерского отчета.</a:t>
            </a:r>
          </a:p>
          <a:p>
            <a:pPr indent="457200"/>
            <a:r>
              <a:rPr lang="ru-RU" dirty="0">
                <a:solidFill>
                  <a:schemeClr val="bg1"/>
                </a:solidFill>
              </a:rPr>
              <a:t>Бухгалтерский баланс - основная форма бухгалтерской отчетности. Он характеризует имущественное и финансовое состояние организации на отчетную .</a:t>
            </a:r>
          </a:p>
          <a:p>
            <a:pPr indent="457200"/>
            <a:r>
              <a:rPr lang="ru-RU" dirty="0">
                <a:solidFill>
                  <a:schemeClr val="bg1"/>
                </a:solidFill>
              </a:rPr>
              <a:t>В балансе отражаются остатки по всем счетам бухгалтерского учета на отчетную дату. Эти показатели приводятся в бухгалтерском балансе в определенной группировке.</a:t>
            </a:r>
          </a:p>
          <a:p>
            <a:pPr indent="457200"/>
            <a:r>
              <a:rPr lang="ru-RU" dirty="0">
                <a:solidFill>
                  <a:schemeClr val="bg1"/>
                </a:solidFill>
              </a:rPr>
              <a:t>Бухгалтерский баланс делится на две части: актив и пассив. Сумма активов баланса всегда равна сумме пассивов баланса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indent="457200"/>
            <a:r>
              <a:rPr lang="ru-RU" i="1" dirty="0">
                <a:solidFill>
                  <a:srgbClr val="FF0000"/>
                </a:solidFill>
              </a:rPr>
              <a:t>В актив баланса включены два раздела:   </a:t>
            </a:r>
            <a:r>
              <a:rPr lang="ru-RU" i="1" dirty="0" smtClean="0">
                <a:solidFill>
                  <a:srgbClr val="FF0000"/>
                </a:solidFill>
              </a:rPr>
              <a:t>          </a:t>
            </a:r>
            <a:r>
              <a:rPr lang="ru-RU" i="1" dirty="0">
                <a:solidFill>
                  <a:srgbClr val="FF0000"/>
                </a:solidFill>
              </a:rPr>
              <a:t>В пассиве баланса три раздела</a:t>
            </a:r>
            <a:r>
              <a:rPr lang="ru-RU" i="1" dirty="0" smtClean="0">
                <a:solidFill>
                  <a:srgbClr val="FF0000"/>
                </a:solidFill>
              </a:rPr>
              <a:t>:</a:t>
            </a:r>
          </a:p>
          <a:p>
            <a:pPr indent="457200"/>
            <a:r>
              <a:rPr lang="ru-RU" i="1" dirty="0" smtClean="0">
                <a:solidFill>
                  <a:srgbClr val="FF0000"/>
                </a:solidFill>
              </a:rPr>
              <a:t>I - "Внеоборотные активы";                                </a:t>
            </a:r>
            <a:r>
              <a:rPr lang="en-US" i="1" dirty="0" smtClean="0">
                <a:solidFill>
                  <a:srgbClr val="FF0000"/>
                </a:solidFill>
              </a:rPr>
              <a:t>III </a:t>
            </a:r>
            <a:r>
              <a:rPr lang="en-US" i="1" dirty="0">
                <a:solidFill>
                  <a:srgbClr val="FF0000"/>
                </a:solidFill>
              </a:rPr>
              <a:t>- "</a:t>
            </a:r>
            <a:r>
              <a:rPr lang="ru-RU" i="1" dirty="0">
                <a:solidFill>
                  <a:srgbClr val="FF0000"/>
                </a:solidFill>
              </a:rPr>
              <a:t>Капитал и резервы"; </a:t>
            </a:r>
            <a:endParaRPr lang="ru-RU" i="1" dirty="0" smtClean="0">
              <a:solidFill>
                <a:srgbClr val="FF0000"/>
              </a:solidFill>
            </a:endParaRPr>
          </a:p>
          <a:p>
            <a:pPr indent="457200"/>
            <a:r>
              <a:rPr lang="ru-RU" i="1" dirty="0" smtClean="0">
                <a:solidFill>
                  <a:srgbClr val="FF0000"/>
                </a:solidFill>
              </a:rPr>
              <a:t>II </a:t>
            </a:r>
            <a:r>
              <a:rPr lang="ru-RU" i="1" dirty="0">
                <a:solidFill>
                  <a:srgbClr val="FF0000"/>
                </a:solidFill>
              </a:rPr>
              <a:t>- "Оборотные активы</a:t>
            </a:r>
            <a:r>
              <a:rPr lang="ru-RU" i="1" dirty="0" smtClean="0">
                <a:solidFill>
                  <a:srgbClr val="FF0000"/>
                </a:solidFill>
              </a:rPr>
              <a:t>".                                    </a:t>
            </a:r>
            <a:r>
              <a:rPr lang="en-US" i="1" dirty="0" smtClean="0">
                <a:solidFill>
                  <a:srgbClr val="FF0000"/>
                </a:solidFill>
              </a:rPr>
              <a:t>IV </a:t>
            </a:r>
            <a:r>
              <a:rPr lang="en-US" i="1" dirty="0">
                <a:solidFill>
                  <a:srgbClr val="FF0000"/>
                </a:solidFill>
              </a:rPr>
              <a:t>- "</a:t>
            </a:r>
            <a:r>
              <a:rPr lang="ru-RU" i="1" dirty="0">
                <a:solidFill>
                  <a:srgbClr val="FF0000"/>
                </a:solidFill>
              </a:rPr>
              <a:t>Долгосрочные обязательства";</a:t>
            </a:r>
          </a:p>
          <a:p>
            <a:pPr indent="457200"/>
            <a:r>
              <a:rPr lang="ru-RU" i="1" dirty="0" smtClean="0">
                <a:solidFill>
                  <a:srgbClr val="FF0000"/>
                </a:solidFill>
              </a:rPr>
              <a:t>                                                                                </a:t>
            </a:r>
            <a:r>
              <a:rPr lang="en-US" i="1" dirty="0" smtClean="0">
                <a:solidFill>
                  <a:srgbClr val="FF0000"/>
                </a:solidFill>
              </a:rPr>
              <a:t>V </a:t>
            </a:r>
            <a:r>
              <a:rPr lang="en-US" i="1" dirty="0">
                <a:solidFill>
                  <a:srgbClr val="FF0000"/>
                </a:solidFill>
              </a:rPr>
              <a:t>- "</a:t>
            </a:r>
            <a:r>
              <a:rPr lang="ru-RU" i="1" dirty="0">
                <a:solidFill>
                  <a:srgbClr val="FF0000"/>
                </a:solidFill>
              </a:rPr>
              <a:t>Краткосрочные обязательства".</a:t>
            </a:r>
          </a:p>
          <a:p>
            <a:pPr indent="457200"/>
            <a:r>
              <a:rPr lang="ru-RU" i="1" dirty="0" smtClean="0">
                <a:solidFill>
                  <a:srgbClr val="FFFF00"/>
                </a:solidFill>
              </a:rPr>
              <a:t> </a:t>
            </a:r>
            <a:endParaRPr lang="ru-RU" i="1" dirty="0">
              <a:solidFill>
                <a:srgbClr val="FFFF00"/>
              </a:solidFill>
            </a:endParaRPr>
          </a:p>
          <a:p>
            <a:pPr indent="457200"/>
            <a:r>
              <a:rPr lang="ru-RU" dirty="0" smtClean="0">
                <a:solidFill>
                  <a:schemeClr val="bg1"/>
                </a:solidFill>
              </a:rPr>
              <a:t>                                                                  </a:t>
            </a:r>
            <a:endParaRPr lang="ru-RU" dirty="0">
              <a:solidFill>
                <a:schemeClr val="bg1"/>
              </a:solidFill>
            </a:endParaRPr>
          </a:p>
          <a:p>
            <a:pPr indent="457200"/>
            <a:endParaRPr lang="ru-RU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8869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tint val="9000"/>
                <a:alpha val="53000"/>
              </a:schemeClr>
            </a:gs>
            <a:gs pos="100000">
              <a:schemeClr val="accent2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 smtClean="0">
                <a:solidFill>
                  <a:schemeClr val="bg1"/>
                </a:solidFill>
              </a:rPr>
              <a:t>Каждый </a:t>
            </a:r>
            <a:r>
              <a:rPr lang="ru-RU" dirty="0">
                <a:solidFill>
                  <a:schemeClr val="bg1"/>
                </a:solidFill>
              </a:rPr>
              <a:t>из разделов баланса состоит из подразделов (групп статей), в которых отражаются виды активов и обязательств организации. Подразделы включают в себя отдельные статьи - строки, предназначенные для расшифровки показателей баланса.</a:t>
            </a:r>
          </a:p>
          <a:p>
            <a:pPr indent="457200"/>
            <a:r>
              <a:rPr lang="ru-RU" dirty="0" smtClean="0">
                <a:solidFill>
                  <a:schemeClr val="bg1"/>
                </a:solidFill>
              </a:rPr>
              <a:t>Отчет </a:t>
            </a:r>
            <a:r>
              <a:rPr lang="ru-RU" dirty="0">
                <a:solidFill>
                  <a:schemeClr val="bg1"/>
                </a:solidFill>
              </a:rPr>
              <a:t>о прибылях и убытках, является вторым по значению (но не по важности) в годовой </a:t>
            </a:r>
            <a:r>
              <a:rPr lang="ru-RU" dirty="0" smtClean="0">
                <a:solidFill>
                  <a:schemeClr val="bg1"/>
                </a:solidFill>
              </a:rPr>
              <a:t>БО , </a:t>
            </a:r>
            <a:r>
              <a:rPr lang="ru-RU" dirty="0">
                <a:solidFill>
                  <a:schemeClr val="bg1"/>
                </a:solidFill>
              </a:rPr>
              <a:t>и представляет финансовые результаты деятельности предприятия за отчетный период и аналогичный период предыдущего года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indent="457200"/>
            <a:r>
              <a:rPr lang="ru-RU" dirty="0">
                <a:solidFill>
                  <a:schemeClr val="bg1"/>
                </a:solidFill>
              </a:rPr>
              <a:t>В отчете указываются:</a:t>
            </a:r>
          </a:p>
          <a:p>
            <a:pPr indent="457200"/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доходы и расходы по обычным видам деятельности;</a:t>
            </a:r>
          </a:p>
          <a:p>
            <a:pPr indent="457200"/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прочие доходы и расходы;</a:t>
            </a:r>
          </a:p>
          <a:p>
            <a:pPr indent="457200"/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прибыль (убыток) до налогообложения;</a:t>
            </a:r>
          </a:p>
          <a:p>
            <a:pPr indent="457200"/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чистая прибыль (убыток) отчетного периода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indent="457200"/>
            <a:r>
              <a:rPr lang="ru-RU" dirty="0" smtClean="0">
                <a:solidFill>
                  <a:schemeClr val="bg1"/>
                </a:solidFill>
              </a:rPr>
              <a:t>Этот </a:t>
            </a:r>
            <a:r>
              <a:rPr lang="ru-RU" dirty="0">
                <a:solidFill>
                  <a:schemeClr val="bg1"/>
                </a:solidFill>
              </a:rPr>
              <a:t>отчет служит связующим звеном между балансовыми отчетами различных учетных периодов и показывает, за счет чего произошли изменения в текущем балансе по сравнению с предыдущим. Э</a:t>
            </a:r>
            <a:r>
              <a:rPr lang="ru-RU" dirty="0" smtClean="0">
                <a:solidFill>
                  <a:schemeClr val="bg1"/>
                </a:solidFill>
              </a:rPr>
              <a:t>тот </a:t>
            </a:r>
            <a:r>
              <a:rPr lang="ru-RU" dirty="0">
                <a:solidFill>
                  <a:schemeClr val="bg1"/>
                </a:solidFill>
              </a:rPr>
              <a:t>документ показывает всем заинтересованным лицам </a:t>
            </a:r>
            <a:r>
              <a:rPr lang="ru-RU" dirty="0" smtClean="0">
                <a:solidFill>
                  <a:schemeClr val="bg1"/>
                </a:solidFill>
              </a:rPr>
              <a:t>не </a:t>
            </a:r>
            <a:r>
              <a:rPr lang="ru-RU" dirty="0">
                <a:solidFill>
                  <a:schemeClr val="bg1"/>
                </a:solidFill>
              </a:rPr>
              <a:t>материально-финансовое положение организации, а то, насколько успешно она осуществляет свою хозяйственную деятельность в отчетном периоде.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4544291"/>
            <a:ext cx="3238052" cy="231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1965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76672"/>
            <a:ext cx="9144000" cy="56323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/>
            <a:r>
              <a:rPr lang="ru-RU" dirty="0">
                <a:solidFill>
                  <a:schemeClr val="bg1"/>
                </a:solidFill>
              </a:rPr>
              <a:t>Отчет об изменении капитала раскрывает информацию о движении уставного (складочного) капитала (счет 80), резервного капитала (счет 82), добавочного капитала (счет 83), а также об изменениях величины нераспределенной прибыли (непокрытого убытка) организации (счет 84). Кроме того, в этой форме указываются суммы резервов, которые были сформированы и (или) использованы организацией.</a:t>
            </a:r>
          </a:p>
          <a:p>
            <a:pPr indent="457200"/>
            <a:r>
              <a:rPr lang="ru-RU" dirty="0" smtClean="0">
                <a:solidFill>
                  <a:schemeClr val="bg1"/>
                </a:solidFill>
              </a:rPr>
              <a:t>Отчет </a:t>
            </a:r>
            <a:r>
              <a:rPr lang="ru-RU" dirty="0">
                <a:solidFill>
                  <a:schemeClr val="bg1"/>
                </a:solidFill>
              </a:rPr>
              <a:t>о движении денежных средств характеризует изменения в финансовом положении организации в разрезе текущей, инвестиционной и финансовой деятельности. Эта форма годовой бухгалтерской отчетности раскрывает перед пользователями картину обеспеченности организации наличными деньгами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  <a:p>
            <a:pPr indent="457200"/>
            <a:r>
              <a:rPr lang="ru-RU" b="1" i="1" dirty="0" smtClean="0">
                <a:solidFill>
                  <a:schemeClr val="bg1"/>
                </a:solidFill>
              </a:rPr>
              <a:t>Текущая деятельность </a:t>
            </a:r>
            <a:r>
              <a:rPr lang="ru-RU" dirty="0" smtClean="0">
                <a:solidFill>
                  <a:schemeClr val="bg1"/>
                </a:solidFill>
              </a:rPr>
              <a:t>- это производство </a:t>
            </a:r>
            <a:r>
              <a:rPr lang="ru-RU" dirty="0">
                <a:solidFill>
                  <a:schemeClr val="bg1"/>
                </a:solidFill>
              </a:rPr>
              <a:t>продукции, выполнение работ, оказание услуг, продажа товаров, сдача имущества в аренду и др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pPr indent="457200"/>
            <a:r>
              <a:rPr lang="ru-RU" b="1" i="1" dirty="0">
                <a:solidFill>
                  <a:schemeClr val="bg1"/>
                </a:solidFill>
              </a:rPr>
              <a:t>Инвестиционная деятельность </a:t>
            </a:r>
            <a:r>
              <a:rPr lang="ru-RU" dirty="0">
                <a:solidFill>
                  <a:schemeClr val="bg1"/>
                </a:solidFill>
              </a:rPr>
              <a:t>- это приобретение и продажа земельных участков, объектов недвижимости, оборудовании, нематериальных активов и других внеоборотных активов; предоставление другим организациям займов и осуществление прочих финансовых вложений .</a:t>
            </a:r>
          </a:p>
          <a:p>
            <a:pPr indent="457200"/>
            <a:r>
              <a:rPr lang="ru-RU" b="1" i="1" dirty="0">
                <a:solidFill>
                  <a:schemeClr val="bg1"/>
                </a:solidFill>
              </a:rPr>
              <a:t>Финансовой деятельностью </a:t>
            </a:r>
            <a:r>
              <a:rPr lang="ru-RU" dirty="0">
                <a:solidFill>
                  <a:schemeClr val="bg1"/>
                </a:solidFill>
              </a:rPr>
              <a:t>считается деятельность предприятия, связанная с осуществлением краткосрочных финансовых вложений, выпуском облигаций и иных ценных бумаг краткосрочного характера, выбытием ранее приобретенных на срок до 12 месяцев акций, облигаций.</a:t>
            </a:r>
          </a:p>
          <a:p>
            <a:pPr indent="457200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034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b="1" dirty="0" smtClean="0"/>
              <a:t>В </a:t>
            </a:r>
            <a:r>
              <a:rPr lang="ru-RU" b="1" dirty="0"/>
              <a:t>данной форме отчета отражаются данные о фактическом поступлении и расходовании денежных средств по счетам 50 "Касса" (за исключением </a:t>
            </a:r>
            <a:r>
              <a:rPr lang="ru-RU" b="1" dirty="0" err="1"/>
              <a:t>субсчета</a:t>
            </a:r>
            <a:r>
              <a:rPr lang="ru-RU" b="1" dirty="0"/>
              <a:t> "Денежные документы"), 51 "Расчетные счета", 52 "Валютные счета", 55 "Специальные счета в банках" и 57 "Переводы в пути".</a:t>
            </a:r>
          </a:p>
          <a:p>
            <a:pPr indent="457200"/>
            <a:r>
              <a:rPr lang="ru-RU" b="1" dirty="0"/>
              <a:t>В приложении к бухгалтерскому балансу раскрывается информация об имуществе, обязательствах и капиталах организации, стоимость которых отражена в форме №1. Отчет состоит из 10 разделов</a:t>
            </a:r>
            <a:r>
              <a:rPr lang="ru-RU" b="1" dirty="0" smtClean="0"/>
              <a:t>:</a:t>
            </a:r>
          </a:p>
          <a:p>
            <a:pPr indent="457200"/>
            <a:endParaRPr lang="ru-RU" b="1" dirty="0"/>
          </a:p>
          <a:p>
            <a:pPr indent="457200"/>
            <a:r>
              <a:rPr lang="ru-RU" b="1" i="1" dirty="0"/>
              <a:t>- Нематериальные активы;</a:t>
            </a:r>
          </a:p>
          <a:p>
            <a:pPr indent="457200"/>
            <a:r>
              <a:rPr lang="ru-RU" b="1" i="1" dirty="0"/>
              <a:t>- Основные средства;</a:t>
            </a:r>
          </a:p>
          <a:p>
            <a:pPr indent="457200"/>
            <a:r>
              <a:rPr lang="ru-RU" b="1" i="1" dirty="0"/>
              <a:t>- Доходные вложения в материальные ценности;</a:t>
            </a:r>
          </a:p>
          <a:p>
            <a:pPr indent="457200"/>
            <a:r>
              <a:rPr lang="ru-RU" b="1" i="1" dirty="0"/>
              <a:t>- Расходы на н</a:t>
            </a:r>
            <a:r>
              <a:rPr lang="ru-RU" b="1" i="1" dirty="0" smtClean="0"/>
              <a:t>аучно-исследовательские </a:t>
            </a:r>
            <a:r>
              <a:rPr lang="ru-RU" b="1" i="1" dirty="0"/>
              <a:t>и опытно-конструкторские работы);</a:t>
            </a:r>
          </a:p>
          <a:p>
            <a:pPr indent="457200"/>
            <a:r>
              <a:rPr lang="ru-RU" b="1" i="1" dirty="0"/>
              <a:t>- Расходы на освоение природных ресурсов;</a:t>
            </a:r>
          </a:p>
          <a:p>
            <a:pPr indent="457200"/>
            <a:r>
              <a:rPr lang="ru-RU" b="1" i="1" dirty="0"/>
              <a:t>- Финансовые вложения;</a:t>
            </a:r>
          </a:p>
          <a:p>
            <a:pPr indent="457200"/>
            <a:r>
              <a:rPr lang="ru-RU" b="1" i="1" dirty="0"/>
              <a:t>- Дебиторская и кредиторская задолженность;</a:t>
            </a:r>
          </a:p>
          <a:p>
            <a:pPr indent="457200"/>
            <a:r>
              <a:rPr lang="ru-RU" b="1" i="1" dirty="0"/>
              <a:t>- Расходы по обычным видам деятельности (по элементам затрат);</a:t>
            </a:r>
          </a:p>
          <a:p>
            <a:pPr indent="457200"/>
            <a:r>
              <a:rPr lang="ru-RU" b="1" i="1" dirty="0"/>
              <a:t>- Обеспечения;</a:t>
            </a:r>
          </a:p>
          <a:p>
            <a:pPr indent="457200">
              <a:buFontTx/>
              <a:buChar char="-"/>
            </a:pPr>
            <a:r>
              <a:rPr lang="ru-RU" b="1" i="1" dirty="0" smtClean="0"/>
              <a:t>Государственная </a:t>
            </a:r>
            <a:r>
              <a:rPr lang="ru-RU" b="1" i="1" dirty="0"/>
              <a:t>помощь</a:t>
            </a:r>
            <a:r>
              <a:rPr lang="ru-RU" b="1" i="1" dirty="0" smtClean="0"/>
              <a:t>.</a:t>
            </a:r>
          </a:p>
          <a:p>
            <a:pPr indent="457200"/>
            <a:endParaRPr lang="ru-RU" b="1" i="1" dirty="0">
              <a:solidFill>
                <a:srgbClr val="FFFF00"/>
              </a:solidFill>
            </a:endParaRPr>
          </a:p>
          <a:p>
            <a:pPr indent="457200"/>
            <a:r>
              <a:rPr lang="ru-RU" b="1" dirty="0"/>
              <a:t>Если в качестве приложения к балансу будет использоваться типовая форма, то незаполненные строки из нее удаляются.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09014" y="5661248"/>
            <a:ext cx="1781435" cy="119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993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52736"/>
            <a:ext cx="9144000" cy="5078313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57200" algn="just"/>
            <a:endParaRPr lang="ru-RU" b="1" dirty="0" smtClean="0">
              <a:solidFill>
                <a:schemeClr val="tx1"/>
              </a:solidFill>
            </a:endParaRPr>
          </a:p>
          <a:p>
            <a:pPr indent="457200" algn="just"/>
            <a:endParaRPr lang="ru-RU" b="1" dirty="0" smtClean="0">
              <a:solidFill>
                <a:schemeClr val="tx1"/>
              </a:solidFill>
            </a:endParaRPr>
          </a:p>
          <a:p>
            <a:pPr indent="457200" algn="just"/>
            <a:r>
              <a:rPr lang="ru-RU" b="1" dirty="0" smtClean="0">
                <a:solidFill>
                  <a:schemeClr val="tx1"/>
                </a:solidFill>
              </a:rPr>
              <a:t>В </a:t>
            </a:r>
            <a:r>
              <a:rPr lang="ru-RU" b="1" dirty="0">
                <a:solidFill>
                  <a:schemeClr val="tx1"/>
                </a:solidFill>
              </a:rPr>
              <a:t>пояснительной записке приводится дополнительная информация, необходимая для характеристики финансового состояния организации, и расшифровываются отдельные показатели форм бухгалтерской </a:t>
            </a:r>
            <a:r>
              <a:rPr lang="ru-RU" b="1" dirty="0" smtClean="0">
                <a:solidFill>
                  <a:schemeClr val="tx1"/>
                </a:solidFill>
              </a:rPr>
              <a:t>отчетности. Стандартизированной </a:t>
            </a:r>
            <a:r>
              <a:rPr lang="ru-RU" b="1" dirty="0">
                <a:solidFill>
                  <a:schemeClr val="tx1"/>
                </a:solidFill>
              </a:rPr>
              <a:t>формы или структуры пояснительной записки </a:t>
            </a:r>
            <a:r>
              <a:rPr lang="ru-RU" b="1" dirty="0" smtClean="0">
                <a:solidFill>
                  <a:schemeClr val="tx1"/>
                </a:solidFill>
              </a:rPr>
              <a:t>не </a:t>
            </a:r>
            <a:r>
              <a:rPr lang="ru-RU" b="1" dirty="0">
                <a:solidFill>
                  <a:schemeClr val="tx1"/>
                </a:solidFill>
              </a:rPr>
              <a:t>определено. </a:t>
            </a:r>
          </a:p>
          <a:p>
            <a:pPr indent="457200" algn="just"/>
            <a:r>
              <a:rPr lang="ru-RU" b="1" dirty="0" smtClean="0">
                <a:solidFill>
                  <a:schemeClr val="tx1"/>
                </a:solidFill>
              </a:rPr>
              <a:t>В </a:t>
            </a:r>
            <a:r>
              <a:rPr lang="ru-RU" b="1" dirty="0">
                <a:solidFill>
                  <a:schemeClr val="tx1"/>
                </a:solidFill>
              </a:rPr>
              <a:t>пояснительной записке должно сообщаться о фактах неприменения правил бухгалтерского учета в случаях, когда они не позволяют достоверно отразить имущественное состояние и финансовые результаты деятельности организации, с соответствующим обоснованием. </a:t>
            </a:r>
            <a:r>
              <a:rPr lang="ru-RU" b="1" dirty="0" smtClean="0">
                <a:solidFill>
                  <a:schemeClr val="tx1"/>
                </a:solidFill>
              </a:rPr>
              <a:t>В </a:t>
            </a:r>
            <a:r>
              <a:rPr lang="ru-RU" b="1" dirty="0">
                <a:solidFill>
                  <a:schemeClr val="tx1"/>
                </a:solidFill>
              </a:rPr>
              <a:t>пояснительной записке к </a:t>
            </a:r>
            <a:r>
              <a:rPr lang="ru-RU" b="1" dirty="0" smtClean="0">
                <a:solidFill>
                  <a:schemeClr val="tx1"/>
                </a:solidFill>
              </a:rPr>
              <a:t>БО организация </a:t>
            </a:r>
            <a:r>
              <a:rPr lang="ru-RU" b="1" dirty="0">
                <a:solidFill>
                  <a:schemeClr val="tx1"/>
                </a:solidFill>
              </a:rPr>
              <a:t>объявляет изменения в своей учетной политике на следующий отчетный год.</a:t>
            </a:r>
          </a:p>
          <a:p>
            <a:pPr indent="457200" algn="just"/>
            <a:r>
              <a:rPr lang="ru-RU" b="1" dirty="0">
                <a:solidFill>
                  <a:schemeClr val="tx1"/>
                </a:solidFill>
              </a:rPr>
              <a:t>Аудиторское заключение входит в состав бухгалтерской отчетности, которую организация должна представить в налоговую инспекцию. </a:t>
            </a:r>
            <a:r>
              <a:rPr lang="ru-RU" b="1" dirty="0" smtClean="0">
                <a:solidFill>
                  <a:schemeClr val="tx1"/>
                </a:solidFill>
              </a:rPr>
              <a:t>Обязательный </a:t>
            </a:r>
            <a:r>
              <a:rPr lang="ru-RU" b="1" dirty="0">
                <a:solidFill>
                  <a:schemeClr val="tx1"/>
                </a:solidFill>
              </a:rPr>
              <a:t>аудит в отношении </a:t>
            </a:r>
            <a:r>
              <a:rPr lang="ru-RU" b="1" dirty="0" smtClean="0">
                <a:solidFill>
                  <a:schemeClr val="tx1"/>
                </a:solidFill>
              </a:rPr>
              <a:t>организаций </a:t>
            </a:r>
            <a:r>
              <a:rPr lang="ru-RU" b="1" dirty="0">
                <a:solidFill>
                  <a:schemeClr val="tx1"/>
                </a:solidFill>
              </a:rPr>
              <a:t>или индивидуальных предпринимателей предусмотрен федеральным </a:t>
            </a:r>
            <a:r>
              <a:rPr lang="ru-RU" b="1" dirty="0" smtClean="0">
                <a:solidFill>
                  <a:schemeClr val="tx1"/>
                </a:solidFill>
              </a:rPr>
              <a:t>законом. Итоговая </a:t>
            </a:r>
            <a:r>
              <a:rPr lang="ru-RU" b="1" dirty="0">
                <a:solidFill>
                  <a:schemeClr val="tx1"/>
                </a:solidFill>
              </a:rPr>
              <a:t>часть аудиторского заключения, выданного по результатам обязательного аудита, должна прилагаться к бухгалтерской отчетности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 smtClean="0">
              <a:solidFill>
                <a:schemeClr val="tx1"/>
              </a:solidFill>
            </a:endParaRPr>
          </a:p>
          <a:p>
            <a:pPr indent="457200" algn="just"/>
            <a:endParaRPr lang="ru-RU" b="1" dirty="0">
              <a:solidFill>
                <a:schemeClr val="tx1"/>
              </a:solidFill>
            </a:endParaRPr>
          </a:p>
          <a:p>
            <a:pPr indent="457200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8005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b="1" dirty="0"/>
              <a:t>Разрабатывая формы бухгалтерской отчетности, Минфин России не мог учесть специфику деятельности каждой организации. Поэтому если содержание типовых образцов не отражает каких-то особенностей, бухгалтер вправе уточнить существующие бланки или разработать собственные формы отчетности. Они также должны отвечать общим принципам построения и быть приложены образцы в учетной политике</a:t>
            </a:r>
            <a:r>
              <a:rPr lang="ru-RU" b="1" dirty="0" smtClean="0"/>
              <a:t>.</a:t>
            </a:r>
          </a:p>
          <a:p>
            <a:pPr indent="457200" algn="just"/>
            <a:r>
              <a:rPr lang="ru-RU" b="1" dirty="0"/>
              <a:t>Для описания динамики функционирования предприятия, то есть для описания изменений величин, характеризующих состояние предприятия, наряду с балансом используются отчет о финансовых результатах, отчет о собственном капитале и отчет о движении денежных средств. Эти три отчета, в отличие от баланса, являющегося отчетом на дату, представляют собой отчеты за период.</a:t>
            </a:r>
          </a:p>
          <a:p>
            <a:pPr indent="457200" algn="just"/>
            <a:r>
              <a:rPr lang="ru-RU" b="1" dirty="0"/>
              <a:t>Существующие формы финансовой отчетности являются взаимодополняющими, и некорректно присваивать какой-либо одной из них статус "главной" или "основной" формы отчетности.</a:t>
            </a:r>
          </a:p>
          <a:p>
            <a:pPr indent="457200"/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4202238"/>
            <a:ext cx="2664296" cy="253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541868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</TotalTime>
  <Words>1200</Words>
  <Application>Microsoft Office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Состав и содержание форм бухгалтерской отчетности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 и содержание форм бухгалтерской отчетности</dc:title>
  <dc:creator>USER</dc:creator>
  <cp:lastModifiedBy>Lutceva</cp:lastModifiedBy>
  <cp:revision>6</cp:revision>
  <dcterms:created xsi:type="dcterms:W3CDTF">2016-11-26T20:20:43Z</dcterms:created>
  <dcterms:modified xsi:type="dcterms:W3CDTF">2016-12-02T12:30:28Z</dcterms:modified>
</cp:coreProperties>
</file>