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88641"/>
            <a:ext cx="756084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9" y="1900050"/>
            <a:ext cx="8136904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dirty="0" smtClean="0"/>
          </a:p>
          <a:p>
            <a:pPr algn="ctr"/>
            <a:r>
              <a:rPr lang="ru-RU" sz="2800" b="1" dirty="0" smtClean="0"/>
              <a:t>Дисциплина: </a:t>
            </a:r>
            <a:r>
              <a:rPr lang="ru-RU" sz="2800" b="1" dirty="0" smtClean="0"/>
              <a:t>«Основы экономики»</a:t>
            </a:r>
            <a:endParaRPr lang="ru-RU" sz="2800" b="1" dirty="0" smtClean="0"/>
          </a:p>
          <a:p>
            <a:pPr algn="ctr"/>
            <a:endParaRPr lang="ru-RU" sz="2800" b="1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Тема: </a:t>
            </a:r>
            <a:r>
              <a:rPr lang="ru-RU" sz="2800" b="1" dirty="0" smtClean="0"/>
              <a:t>«Организация труда и заработной платы»</a:t>
            </a:r>
            <a:endParaRPr 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Помимо форм различают системы заработной платы, повышающие заинтересованность работника в результатах труда. Наиболее распространены премиальные системы заработной платы.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Сдельно-премиальная -</a:t>
            </a:r>
            <a:r>
              <a:rPr lang="ru-RU" dirty="0" smtClean="0"/>
              <a:t> это такая система оплаты труда, когда рабочий получает не только сдельный заработок, но и премию. Премия обычно устанавливается за достижение определенных показателей: досрочное выполнение плана производства продукции, заданий по качеству продукции, по экономии материальных ресурсов и пр.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Сдельно-прогрессивная система</a:t>
            </a:r>
            <a:r>
              <a:rPr lang="ru-RU" dirty="0" smtClean="0"/>
              <a:t> оплаты труда расценки за перевыполнение задания выше, чем при обычной сдельной зарплате. Это стимулирует перевыполнение плана.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4180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Аккордная заработная плата</a:t>
            </a:r>
            <a:r>
              <a:rPr lang="ru-RU" dirty="0" smtClean="0"/>
              <a:t> применяется в тех случаях, когда оплачивается определенный, заданный объем работ. Если эту работу желательно выполнить с опережением сроков, может применяться аккордно-премиальная система оплаты. Наиболее часто аккордная система применяется в строительстве.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Повременно-премиальная</a:t>
            </a:r>
            <a:r>
              <a:rPr lang="ru-RU" dirty="0" smtClean="0"/>
              <a:t> - это такая оплата труда, когда рабочий получает не только заработок за количество отработанного времени, но и определенный процент премии к этому заработку.</a:t>
            </a:r>
          </a:p>
          <a:p>
            <a:pPr marL="0" indent="342900" algn="just"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180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РФ работникам на основе законодательных актов предусмотрены доплаты и надбавки.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Доплаты и надбавки зависят от характера и условий труда, особенностей выполняемых функций.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Используется значительное количество доплат и надбавок, дифференцированных по отраслям, регионам, профессиям.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Доплаты и надбавки - дополнительные выплаты сотрудникам, которые начисляются им помимо заработной платы и включаются в систему оплаты труда.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180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Под надбавками, как правило, понимают выплаты стимулирующего характера, которые начисляются за конкретные заслуги или характеристики работника. Назначение таких надбавок - вознаградить сотрудников за высокие профессиональные качества, вызвать у них желание совершенствоваться и дальше. Они призваны сократить текучесть кадров на работах с особыми условиями труда.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Доплата - это обычно выплата компенсационного характера. Ее начисляют за повышенную интенсивность труда или работу в условиях, отклоняющихся от нормальных.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4900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Доплаты и надбавки можно классифицировать следующим образом: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1. </a:t>
            </a:r>
            <a:r>
              <a:rPr lang="ru-RU" b="1" i="1" dirty="0" smtClean="0"/>
              <a:t>Региональные надбавки,</a:t>
            </a:r>
            <a:r>
              <a:rPr lang="ru-RU" dirty="0" smtClean="0"/>
              <a:t> связанные с работой и проживанием в местностях с неблагоприятными условиями. Это территории вблизи опасных объектов с неблагоприятными природно-климатическими условиями, значительно удаленные от центральных областей РФ. Исчисление заработной платы и социальных выплат в регионах с неблагоприятными условиями проживания осуществляется с повышающим коэффициентом (от 1,1 до 3).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2. </a:t>
            </a:r>
            <a:r>
              <a:rPr lang="ru-RU" b="1" i="1" dirty="0" smtClean="0"/>
              <a:t>Компенсирующие доплаты и надбавки</a:t>
            </a:r>
            <a:r>
              <a:rPr lang="ru-RU" dirty="0" smtClean="0"/>
              <a:t> используются при отклонении от нормальных условий труда. Это доплаты за работу в ночное время и в праздники; доплаты за разъездной характер работ; за вредность производственных условий; за опасность жизни и здоровью и пр. Перечень компенсирующих доплат и надбавок, порядок их использования регламентируется отраслевыми инструкциями и прочими законодательными актами.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3. </a:t>
            </a:r>
            <a:r>
              <a:rPr lang="ru-RU" b="1" i="1" dirty="0" smtClean="0"/>
              <a:t>Стимулирующие доплаты и надбавки</a:t>
            </a:r>
            <a:r>
              <a:rPr lang="ru-RU" dirty="0" smtClean="0"/>
              <a:t> используются для стимулирования и оценки количества и качества труда, отличающегося от обычного. Сюда относятся доплаты и надбавки за сверхурочные работы; за совмещение профессий; за увеличенную зону обслуживания. Делаются доплаты бригадирам, не освобожденным от выполнения производственных функций. Что касается надбавок, стимулирующих рост качества труда и профессионализма, то к ним относятся доплаты за классность, категорию, профессиональное мастерство.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8568952" cy="50405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Организация труда и заработной платы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568952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360000" algn="just">
              <a:spcBef>
                <a:spcPts val="0"/>
              </a:spcBef>
            </a:pPr>
            <a:endParaRPr lang="ru-RU" b="1" i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indent="360000" algn="just">
              <a:spcBef>
                <a:spcPts val="0"/>
              </a:spcBef>
            </a:pPr>
            <a:endParaRPr lang="ru-RU" b="1" i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indent="360000" algn="just">
              <a:spcBef>
                <a:spcPts val="0"/>
              </a:spcBef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</a:rPr>
              <a:t>Заработная плата 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 это оплата труда наемных работников. Под заработной платой понимается то, что выплачивает работодатель работнику за определенное количество и качество труда. </a:t>
            </a:r>
          </a:p>
          <a:p>
            <a:pPr indent="360000" algn="just">
              <a:spcBef>
                <a:spcPts val="0"/>
              </a:spcBef>
            </a:pPr>
            <a:endParaRPr lang="ru-RU" b="1" i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indent="360000" algn="just">
              <a:spcBef>
                <a:spcPts val="0"/>
              </a:spcBef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</a:rPr>
              <a:t>Ставка заработной платы 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 цена, выплачиваемая за использование единицы труда в течение определенного времени либо за выполненный объем работ. </a:t>
            </a:r>
            <a:endParaRPr lang="ru-RU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12968" cy="52565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755576" y="836712"/>
            <a:ext cx="763284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Размер заработной платы определяется рядом факторов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5620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Различают </a:t>
            </a:r>
            <a:r>
              <a:rPr lang="ru-RU" b="1" i="1" dirty="0" smtClean="0">
                <a:solidFill>
                  <a:schemeClr val="tx1"/>
                </a:solidFill>
              </a:rPr>
              <a:t>основную</a:t>
            </a:r>
            <a:r>
              <a:rPr lang="ru-RU" dirty="0" smtClean="0">
                <a:solidFill>
                  <a:schemeClr val="tx1"/>
                </a:solidFill>
              </a:rPr>
              <a:t> и </a:t>
            </a:r>
            <a:r>
              <a:rPr lang="ru-RU" b="1" i="1" dirty="0" smtClean="0">
                <a:solidFill>
                  <a:schemeClr val="tx1"/>
                </a:solidFill>
              </a:rPr>
              <a:t>дополнительную</a:t>
            </a:r>
            <a:r>
              <a:rPr lang="ru-RU" dirty="0" smtClean="0">
                <a:solidFill>
                  <a:schemeClr val="tx1"/>
                </a:solidFill>
              </a:rPr>
              <a:t> оплату труда. 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Под основной заработной платой принято понимать выплаты за отработанное время, доплаты в связи с отклонениями от нормальных условий работы, оплата простоев, премии и др.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Дополнительная заработная плата включает выплаты за не проработанное время, предусмотренные законодательством о труде и коллективными договорами.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Существуют две основные формы заработной платы: </a:t>
            </a:r>
            <a:r>
              <a:rPr lang="ru-RU" b="1" i="1" dirty="0" smtClean="0">
                <a:solidFill>
                  <a:schemeClr val="tx1"/>
                </a:solidFill>
              </a:rPr>
              <a:t>повременная</a:t>
            </a:r>
            <a:r>
              <a:rPr lang="ru-RU" dirty="0" smtClean="0">
                <a:solidFill>
                  <a:schemeClr val="tx1"/>
                </a:solidFill>
              </a:rPr>
              <a:t> и </a:t>
            </a:r>
            <a:r>
              <a:rPr lang="ru-RU" b="1" i="1" dirty="0" smtClean="0">
                <a:solidFill>
                  <a:schemeClr val="tx1"/>
                </a:solidFill>
              </a:rPr>
              <a:t>сдельная.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При повременной заработной плате работник получает за отработанное время. 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err="1" smtClean="0">
                <a:solidFill>
                  <a:schemeClr val="tx1"/>
                </a:solidFill>
              </a:rPr>
              <a:t>Wп</a:t>
            </a:r>
            <a:r>
              <a:rPr lang="ru-RU" dirty="0" smtClean="0">
                <a:solidFill>
                  <a:schemeClr val="tx1"/>
                </a:solidFill>
              </a:rPr>
              <a:t> = </a:t>
            </a:r>
            <a:r>
              <a:rPr lang="ru-RU" b="1" i="1" dirty="0" err="1" smtClean="0">
                <a:solidFill>
                  <a:schemeClr val="tx1"/>
                </a:solidFill>
              </a:rPr>
              <a:t>Wа</a:t>
            </a:r>
            <a:r>
              <a:rPr lang="ru-RU" b="1" i="1" dirty="0" smtClean="0">
                <a:solidFill>
                  <a:schemeClr val="tx1"/>
                </a:solidFill>
              </a:rPr>
              <a:t>∙</a:t>
            </a:r>
            <a:r>
              <a:rPr lang="ru-RU" b="1" i="1" dirty="0" err="1" smtClean="0">
                <a:solidFill>
                  <a:schemeClr val="tx1"/>
                </a:solidFill>
              </a:rPr>
              <a:t>t</a:t>
            </a:r>
            <a:r>
              <a:rPr lang="ru-RU" dirty="0" smtClean="0">
                <a:solidFill>
                  <a:schemeClr val="tx1"/>
                </a:solidFill>
              </a:rPr>
              <a:t> (где </a:t>
            </a:r>
            <a:r>
              <a:rPr lang="ru-RU" dirty="0" err="1" smtClean="0">
                <a:solidFill>
                  <a:schemeClr val="tx1"/>
                </a:solidFill>
              </a:rPr>
              <a:t>t</a:t>
            </a:r>
            <a:r>
              <a:rPr lang="ru-RU" dirty="0" smtClean="0">
                <a:solidFill>
                  <a:schemeClr val="tx1"/>
                </a:solidFill>
              </a:rPr>
              <a:t> - отработанное время, а </a:t>
            </a:r>
            <a:r>
              <a:rPr lang="ru-RU" b="1" i="1" dirty="0" err="1" smtClean="0">
                <a:solidFill>
                  <a:schemeClr val="tx1"/>
                </a:solidFill>
              </a:rPr>
              <a:t>Wа</a:t>
            </a:r>
            <a:r>
              <a:rPr lang="ru-RU" b="1" i="1" dirty="0" smtClean="0">
                <a:solidFill>
                  <a:schemeClr val="tx1"/>
                </a:solidFill>
              </a:rPr>
              <a:t> -</a:t>
            </a:r>
            <a:r>
              <a:rPr lang="ru-RU" dirty="0" smtClean="0">
                <a:solidFill>
                  <a:schemeClr val="tx1"/>
                </a:solidFill>
              </a:rPr>
              <a:t> цена одного часа рабочего времени).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Повременная заработная плата применяется в тех случаях, когда темп, условия труда заданы технологическим процессом, не зависят от работника (труд инженера, слесаря-наладчика, оператора, работника конвейера и пр.).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При повременной заработной плате работник заинтересован в том, чтобы отработать больше времени.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4900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При сдельной заработной плате работник получает за выполненный объем работы. 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err="1" smtClean="0"/>
              <a:t>Wп</a:t>
            </a:r>
            <a:r>
              <a:rPr lang="ru-RU" dirty="0" smtClean="0"/>
              <a:t> = </a:t>
            </a:r>
            <a:r>
              <a:rPr lang="ru-RU" b="1" i="1" dirty="0" err="1" smtClean="0"/>
              <a:t>Wа</a:t>
            </a:r>
            <a:r>
              <a:rPr lang="ru-RU" dirty="0" smtClean="0"/>
              <a:t>•</a:t>
            </a:r>
            <a:r>
              <a:rPr lang="ru-RU" b="1" i="1" dirty="0" smtClean="0"/>
              <a:t>Q</a:t>
            </a:r>
            <a:r>
              <a:rPr lang="ru-RU" dirty="0" smtClean="0"/>
              <a:t> (где </a:t>
            </a:r>
            <a:r>
              <a:rPr lang="ru-RU" b="1" i="1" dirty="0" smtClean="0"/>
              <a:t>Q</a:t>
            </a:r>
            <a:r>
              <a:rPr lang="ru-RU" dirty="0" smtClean="0"/>
              <a:t>- объем работы, выполненный в течение определенного времени, а </a:t>
            </a:r>
            <a:r>
              <a:rPr lang="ru-RU" b="1" i="1" dirty="0" err="1" smtClean="0"/>
              <a:t>Wа</a:t>
            </a:r>
            <a:r>
              <a:rPr lang="ru-RU" b="1" i="1" dirty="0" smtClean="0"/>
              <a:t> -</a:t>
            </a:r>
            <a:r>
              <a:rPr lang="ru-RU" dirty="0" smtClean="0"/>
              <a:t>расценки за единицу произведенной продукции).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Сдельная заработная плата применима там, где объем произведенного легко определить (зарплата швеи, маляра, сборщика урожая, каменщика и пр.). Применение сдельной заработной платы стимулирует наращивание объема выполненной работы.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620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Целесообразность применения сдельной или повременной системы оплаты труда зависит от многих факторов, которые сложились на предприятии.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Повременную систему оплаты труда можно применять даже в производственном процессе, в основном производстве. Наиболее выгодно ее применять, если: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на предприятии функционируют поточные и конвейерные линии со строго заданным ритмом;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функции рабочего сводятся к наблюдению и контролю за оборудованием, ходом технологического процесса;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затраты на определение планового и учет произведенного количества продукции относительно велики: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количественный результат труда не может быть измерен и не является определяющим;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качество труда важнее его количества;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работа является опасной;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работа неоднородна по своему характеру и нерегулярна по нагрузке;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на данный момент увеличение выпуска продукции (работ, услуг) на том или ином рабочем месте является нецелесообразным для предприятия;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- увеличение выпуска продукции может привести к браку или снижению ее качества.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Сдельную систему оплаты труда на предприятии наиболее целесообразно применять в следующих случаях: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- имеются значительные заказы на производимую продукцию, а численность рабочих ограничена;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- структурное подразделение является "узким" местом, т. е. сдерживает выпуск продукции в других технологически взаимосвязанных подразделениях;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- применение этой системы отрицательно не отразится на качестве продукции;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- существует острая необходимость в увеличении выпуска продукции в целом по предприятию.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4180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/>
              <a:t>Организация труда и заработной платы</a:t>
            </a:r>
            <a:endParaRPr lang="ru-RU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92696"/>
            <a:ext cx="8640960" cy="576064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</TotalTime>
  <Words>514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Слайд 1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  <vt:lpstr>Организация труда и заработной платы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труда и заработной платы</dc:title>
  <dc:creator>Шевелева Юлия Александровна</dc:creator>
  <cp:lastModifiedBy>Londarenko</cp:lastModifiedBy>
  <cp:revision>9</cp:revision>
  <dcterms:created xsi:type="dcterms:W3CDTF">2019-04-03T09:06:03Z</dcterms:created>
  <dcterms:modified xsi:type="dcterms:W3CDTF">2019-10-17T13:59:53Z</dcterms:modified>
</cp:coreProperties>
</file>