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8" r:id="rId4"/>
    <p:sldId id="269" r:id="rId5"/>
    <p:sldId id="257" r:id="rId6"/>
    <p:sldId id="258" r:id="rId7"/>
    <p:sldId id="259" r:id="rId8"/>
    <p:sldId id="260" r:id="rId9"/>
    <p:sldId id="270" r:id="rId10"/>
    <p:sldId id="261" r:id="rId11"/>
    <p:sldId id="262" r:id="rId12"/>
    <p:sldId id="271" r:id="rId13"/>
    <p:sldId id="263" r:id="rId14"/>
    <p:sldId id="265" r:id="rId15"/>
    <p:sldId id="272" r:id="rId16"/>
    <p:sldId id="266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95A667-01B1-4A8E-8A17-AA6C92994C64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044D47-DBE1-4EE2-AC07-29E15AEBEF7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ГЕОМЕТРИЧЕСКИЕ ТЕЛА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Презентация по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Инженерной графике</a:t>
            </a:r>
            <a:endParaRPr lang="ru-RU" sz="24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Преподавателя ИГ </a:t>
            </a:r>
            <a:r>
              <a:rPr lang="ru-RU" sz="2400" dirty="0" err="1" smtClean="0">
                <a:solidFill>
                  <a:schemeClr val="tx1"/>
                </a:solidFill>
                <a:latin typeface="Georgia" pitchFamily="18" charset="0"/>
              </a:rPr>
              <a:t>Гомозовой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 Л.Н.</a:t>
            </a:r>
            <a:endParaRPr lang="ru-RU" sz="24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61206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Пирамидой называется многогранник, одна грань которого – многоугольник со сколь угодно большим числом сторон (не менее трех), а остальные грани являются треугольниками с общей вершиной.</a:t>
            </a:r>
            <a:endParaRPr lang="ru-RU" sz="2400" dirty="0">
              <a:latin typeface="Georgia" pitchFamily="18" charset="0"/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528" y="3212976"/>
            <a:ext cx="5400600" cy="3456384"/>
          </a:xfrm>
          <a:prstGeom prst="rect">
            <a:avLst/>
          </a:prstGeom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903640" y="980728"/>
            <a:ext cx="3060848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0648"/>
            <a:ext cx="7920880" cy="2167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dirty="0" smtClean="0"/>
              <a:t> Поверхности, которые образуются вращением образующей вокруг неподвижной оси, называются </a:t>
            </a:r>
            <a:r>
              <a:rPr lang="ru-RU" sz="2400" b="1" dirty="0" smtClean="0">
                <a:solidFill>
                  <a:schemeClr val="tx2"/>
                </a:solidFill>
              </a:rPr>
              <a:t>поверхностями вращения.</a:t>
            </a:r>
            <a:r>
              <a:rPr lang="ru-RU" sz="2400" dirty="0" smtClean="0"/>
              <a:t> </a:t>
            </a:r>
          </a:p>
          <a:p>
            <a:pPr>
              <a:lnSpc>
                <a:spcPct val="80000"/>
              </a:lnSpc>
            </a:pPr>
            <a:endParaRPr lang="ru-RU" sz="2400" dirty="0" smtClean="0"/>
          </a:p>
          <a:p>
            <a:pPr>
              <a:lnSpc>
                <a:spcPct val="80000"/>
              </a:lnSpc>
            </a:pPr>
            <a:r>
              <a:rPr lang="ru-RU" sz="2400" dirty="0" smtClean="0"/>
              <a:t>Поверхности вращения делятся на </a:t>
            </a:r>
            <a:r>
              <a:rPr lang="ru-RU" sz="2400" b="1" dirty="0" smtClean="0">
                <a:solidFill>
                  <a:schemeClr val="tx2"/>
                </a:solidFill>
              </a:rPr>
              <a:t>развертываемые</a:t>
            </a:r>
            <a:r>
              <a:rPr lang="ru-RU" sz="2400" dirty="0" smtClean="0"/>
              <a:t> и </a:t>
            </a:r>
            <a:r>
              <a:rPr lang="ru-RU" sz="2400" b="1" dirty="0" err="1" smtClean="0">
                <a:solidFill>
                  <a:schemeClr val="tx2"/>
                </a:solidFill>
              </a:rPr>
              <a:t>неразвертываемые</a:t>
            </a:r>
            <a:r>
              <a:rPr lang="ru-RU" sz="2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 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8568952" cy="472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12776"/>
            <a:ext cx="7560840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dirty="0" smtClean="0"/>
              <a:t>К развертываемым поверхностям относятся такие поверхности вращения, как </a:t>
            </a:r>
            <a:r>
              <a:rPr lang="ru-RU" sz="2800" b="1" dirty="0" smtClean="0">
                <a:solidFill>
                  <a:schemeClr val="tx2"/>
                </a:solidFill>
              </a:rPr>
              <a:t>цилиндр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chemeClr val="tx2"/>
                </a:solidFill>
              </a:rPr>
              <a:t>конус</a:t>
            </a:r>
            <a:r>
              <a:rPr lang="ru-RU" sz="2800" dirty="0" smtClean="0"/>
              <a:t>, где образующие — прямые линии. </a:t>
            </a:r>
          </a:p>
          <a:p>
            <a:pPr>
              <a:lnSpc>
                <a:spcPct val="80000"/>
              </a:lnSpc>
            </a:pPr>
            <a:endParaRPr lang="ru-RU" sz="2800" dirty="0" smtClean="0"/>
          </a:p>
          <a:p>
            <a:pPr>
              <a:lnSpc>
                <a:spcPct val="80000"/>
              </a:lnSpc>
            </a:pPr>
            <a:r>
              <a:rPr lang="ru-RU" sz="2800" dirty="0" smtClean="0"/>
              <a:t>К </a:t>
            </a:r>
            <a:r>
              <a:rPr lang="ru-RU" sz="2800" dirty="0" err="1" smtClean="0"/>
              <a:t>неразвертываемым</a:t>
            </a:r>
            <a:r>
              <a:rPr lang="ru-RU" sz="2800" dirty="0" smtClean="0"/>
              <a:t> поверхностям относятся поверхности вращения, образованные кривыми линиями, например </a:t>
            </a:r>
            <a:r>
              <a:rPr lang="ru-RU" sz="2800" b="1" dirty="0" smtClean="0">
                <a:solidFill>
                  <a:schemeClr val="tx2"/>
                </a:solidFill>
              </a:rPr>
              <a:t>тор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chemeClr val="tx2"/>
                </a:solidFill>
              </a:rPr>
              <a:t>шар</a:t>
            </a:r>
            <a:r>
              <a:rPr lang="ru-RU" sz="2800" dirty="0" smtClean="0"/>
              <a:t>.  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9512" y="836712"/>
            <a:ext cx="4896543" cy="3816251"/>
          </a:xfrm>
          <a:prstGeom prst="rect">
            <a:avLst/>
          </a:prstGeom>
          <a:noFill/>
        </p:spPr>
      </p:pic>
      <p:pic>
        <p:nvPicPr>
          <p:cNvPr id="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580063" y="1113501"/>
            <a:ext cx="2592337" cy="346762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3528" y="4869160"/>
            <a:ext cx="8208912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latin typeface="Georgia" pitchFamily="18" charset="0"/>
                <a:cs typeface="Aharoni" pitchFamily="2" charset="-79"/>
              </a:rPr>
              <a:t>Если все боковые грани имеют форму треугольников с одной общей вершиной, то такая пирамида называется </a:t>
            </a:r>
            <a:r>
              <a:rPr lang="ru-RU" b="1" dirty="0" smtClean="0">
                <a:solidFill>
                  <a:schemeClr val="tx2"/>
                </a:solidFill>
                <a:latin typeface="Georgia" pitchFamily="18" charset="0"/>
                <a:cs typeface="Aharoni" pitchFamily="2" charset="-79"/>
              </a:rPr>
              <a:t>полной пирамидой</a:t>
            </a:r>
            <a:r>
              <a:rPr lang="ru-RU" dirty="0" smtClean="0">
                <a:latin typeface="Georgia" pitchFamily="18" charset="0"/>
                <a:cs typeface="Aharoni" pitchFamily="2" charset="-79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latin typeface="Georgia" pitchFamily="18" charset="0"/>
                <a:cs typeface="Aharoni" pitchFamily="2" charset="-79"/>
              </a:rPr>
              <a:t>Если в основании пирамиды лежит правильный многоугольник и ее высота проходит через центр основания, то такая пирамида называется </a:t>
            </a:r>
            <a:r>
              <a:rPr lang="ru-RU" b="1" dirty="0" smtClean="0">
                <a:solidFill>
                  <a:schemeClr val="tx2"/>
                </a:solidFill>
                <a:latin typeface="Georgia" pitchFamily="18" charset="0"/>
                <a:cs typeface="Aharoni" pitchFamily="2" charset="-79"/>
              </a:rPr>
              <a:t>правильной пирамидой</a:t>
            </a:r>
            <a:r>
              <a:rPr lang="ru-RU" dirty="0" smtClean="0">
                <a:latin typeface="Georgia" pitchFamily="18" charset="0"/>
                <a:cs typeface="Aharoni" pitchFamily="2" charset="-79"/>
              </a:rPr>
              <a:t> (рис. </a:t>
            </a:r>
            <a:r>
              <a:rPr lang="ru-RU" i="1" dirty="0" smtClean="0">
                <a:latin typeface="Georgia" pitchFamily="18" charset="0"/>
                <a:cs typeface="Aharoni" pitchFamily="2" charset="-79"/>
              </a:rPr>
              <a:t>а</a:t>
            </a:r>
            <a:r>
              <a:rPr lang="ru-RU" dirty="0" smtClean="0">
                <a:latin typeface="Georgia" pitchFamily="18" charset="0"/>
                <a:cs typeface="Aharoni" pitchFamily="2" charset="-79"/>
              </a:rPr>
              <a:t>)</a:t>
            </a:r>
            <a:r>
              <a:rPr lang="ru-RU" i="1" dirty="0" smtClean="0">
                <a:latin typeface="Georgia" pitchFamily="18" charset="0"/>
                <a:cs typeface="Aharoni" pitchFamily="2" charset="-79"/>
              </a:rPr>
              <a:t>.</a:t>
            </a:r>
            <a:endParaRPr lang="ru-RU" dirty="0" smtClean="0">
              <a:latin typeface="Georgia" pitchFamily="18" charset="0"/>
              <a:cs typeface="Aharoni" pitchFamily="2" charset="-79"/>
            </a:endParaRPr>
          </a:p>
          <a:p>
            <a:pPr>
              <a:lnSpc>
                <a:spcPct val="80000"/>
              </a:lnSpc>
            </a:pPr>
            <a:r>
              <a:rPr lang="ru-RU" dirty="0" smtClean="0">
                <a:latin typeface="Georgia" pitchFamily="18" charset="0"/>
                <a:cs typeface="Aharoni" pitchFamily="2" charset="-79"/>
              </a:rPr>
              <a:t>Во всех остальных случаях пирамида называется </a:t>
            </a:r>
            <a:r>
              <a:rPr lang="ru-RU" b="1" dirty="0" smtClean="0">
                <a:solidFill>
                  <a:schemeClr val="tx2"/>
                </a:solidFill>
                <a:latin typeface="Georgia" pitchFamily="18" charset="0"/>
                <a:cs typeface="Aharoni" pitchFamily="2" charset="-79"/>
              </a:rPr>
              <a:t>неправильной пирамидой</a:t>
            </a:r>
            <a:r>
              <a:rPr lang="ru-RU" dirty="0" smtClean="0">
                <a:latin typeface="Georgia" pitchFamily="18" charset="0"/>
                <a:cs typeface="Aharoni" pitchFamily="2" charset="-79"/>
              </a:rPr>
              <a:t> (рис. б и в).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536" y="260648"/>
            <a:ext cx="8496944" cy="439248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4725144"/>
            <a:ext cx="8424936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tx2"/>
                </a:solidFill>
              </a:rPr>
              <a:t>Цилиндр</a:t>
            </a:r>
            <a:r>
              <a:rPr lang="ru-RU" sz="2800" dirty="0" smtClean="0"/>
              <a:t> — геометрическое тело, ограниченное цилиндрической поверхностью и двумя плоскостями.</a:t>
            </a:r>
          </a:p>
          <a:p>
            <a:pPr>
              <a:lnSpc>
                <a:spcPct val="80000"/>
              </a:lnSpc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dirty="0" smtClean="0"/>
              <a:t>Цилиндрическая поверхность вращения образуется при вращении прямой линии (образующей) вокруг неподвижной оси, параллельной образующей (рис. </a:t>
            </a:r>
            <a:r>
              <a:rPr lang="ru-RU" sz="2800" i="1" dirty="0" smtClean="0"/>
              <a:t>а </a:t>
            </a:r>
            <a:r>
              <a:rPr lang="ru-RU" sz="2800" dirty="0" smtClean="0"/>
              <a:t>и б).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Если часть цилиндрической поверхности отсечь двумя перпендикулярными к оси вращения плоскостями (рис. </a:t>
            </a:r>
            <a:r>
              <a:rPr lang="ru-RU" sz="2800" i="1" dirty="0" smtClean="0"/>
              <a:t>в), </a:t>
            </a:r>
            <a:r>
              <a:rPr lang="ru-RU" sz="2800" dirty="0" smtClean="0"/>
              <a:t>то отсеченная часть цилиндрической поверхности будет </a:t>
            </a:r>
            <a:r>
              <a:rPr lang="ru-RU" sz="2800" b="1" dirty="0" smtClean="0">
                <a:solidFill>
                  <a:schemeClr val="tx2"/>
                </a:solidFill>
              </a:rPr>
              <a:t>боковой поверхностью цилиндра</a:t>
            </a:r>
            <a:r>
              <a:rPr lang="ru-RU" sz="2800" dirty="0" smtClean="0"/>
              <a:t>, а круги, расположенные в секущих плоскостях,— </a:t>
            </a:r>
            <a:r>
              <a:rPr lang="ru-RU" sz="2800" b="1" dirty="0" smtClean="0">
                <a:solidFill>
                  <a:schemeClr val="tx2"/>
                </a:solidFill>
              </a:rPr>
              <a:t>верхним и нижним основаниями цилиндра</a:t>
            </a:r>
            <a:r>
              <a:rPr lang="ru-RU" sz="2800" dirty="0" smtClean="0"/>
              <a:t>. Полученное таким образом геометрическое тело называется </a:t>
            </a:r>
            <a:r>
              <a:rPr lang="ru-RU" sz="2800" b="1" dirty="0" smtClean="0">
                <a:solidFill>
                  <a:schemeClr val="tx2"/>
                </a:solidFill>
              </a:rPr>
              <a:t>полным прямым круговым цилиндром</a:t>
            </a:r>
            <a:r>
              <a:rPr lang="ru-RU" sz="2800" dirty="0" smtClean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528" y="188641"/>
            <a:ext cx="8568952" cy="36004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3717031"/>
            <a:ext cx="8208912" cy="2858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tx2"/>
                </a:solidFill>
              </a:rPr>
              <a:t>Конус</a:t>
            </a:r>
            <a:r>
              <a:rPr lang="ru-RU" sz="2800" dirty="0" smtClean="0"/>
              <a:t> —геометрическое тело, ограниченное конической поверхностью и плоскостью.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Коническая поверхность вращения образуется вращением вокруг оси прямой линии (</a:t>
            </a:r>
            <a:r>
              <a:rPr lang="ru-RU" sz="2800" b="1" dirty="0" smtClean="0">
                <a:solidFill>
                  <a:schemeClr val="tx2"/>
                </a:solidFill>
              </a:rPr>
              <a:t>образующей</a:t>
            </a:r>
            <a:r>
              <a:rPr lang="ru-RU" sz="2800" dirty="0" smtClean="0"/>
              <a:t>), которая пересекает эту ось. Точка пересечения образующей и оси вращения называется</a:t>
            </a:r>
            <a:r>
              <a:rPr lang="ru-RU" sz="2800" b="1" dirty="0" smtClean="0">
                <a:solidFill>
                  <a:schemeClr val="tx2"/>
                </a:solidFill>
              </a:rPr>
              <a:t> вершиной</a:t>
            </a:r>
            <a:r>
              <a:rPr lang="ru-RU" sz="2800" dirty="0" smtClean="0"/>
              <a:t> конической поверхности (рис. </a:t>
            </a:r>
            <a:r>
              <a:rPr lang="ru-RU" sz="2800" i="1" dirty="0" smtClean="0"/>
              <a:t>а </a:t>
            </a:r>
            <a:r>
              <a:rPr lang="ru-RU" sz="2800" dirty="0" smtClean="0"/>
              <a:t>и </a:t>
            </a:r>
            <a:r>
              <a:rPr lang="ru-RU" sz="2800" i="1" dirty="0" smtClean="0"/>
              <a:t>б).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820891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dirty="0" smtClean="0"/>
              <a:t>Если часть конической поверхности отсечь плоскостью, перпендикулярной оси вращения, то отсеченная часть конической поверхности будет </a:t>
            </a:r>
            <a:r>
              <a:rPr lang="ru-RU" sz="2800" b="1" dirty="0" smtClean="0">
                <a:solidFill>
                  <a:schemeClr val="tx2"/>
                </a:solidFill>
              </a:rPr>
              <a:t>боковой поверхностью полного прямого кругового конуса</a:t>
            </a:r>
            <a:r>
              <a:rPr lang="ru-RU" sz="2800" dirty="0" smtClean="0"/>
              <a:t> (рис. </a:t>
            </a:r>
            <a:r>
              <a:rPr lang="ru-RU" sz="2800" i="1" dirty="0" smtClean="0"/>
              <a:t>в</a:t>
            </a:r>
            <a:r>
              <a:rPr lang="ru-RU" sz="2800" dirty="0" smtClean="0"/>
              <a:t>)</a:t>
            </a:r>
            <a:r>
              <a:rPr lang="ru-RU" sz="2800" i="1" dirty="0" smtClean="0"/>
              <a:t>, </a:t>
            </a:r>
            <a:r>
              <a:rPr lang="ru-RU" sz="2800" dirty="0" smtClean="0"/>
              <a:t>а круг, расположенный в секущей плоскости,— </a:t>
            </a:r>
            <a:r>
              <a:rPr lang="ru-RU" sz="2800" b="1" dirty="0" smtClean="0">
                <a:solidFill>
                  <a:schemeClr val="tx2"/>
                </a:solidFill>
              </a:rPr>
              <a:t>основанием конуса</a:t>
            </a:r>
            <a:r>
              <a:rPr lang="ru-RU" sz="2800" dirty="0" smtClean="0"/>
              <a:t>. Перпендикуляр, опущенный из вершины 5 на основание, будет </a:t>
            </a:r>
            <a:r>
              <a:rPr lang="ru-RU" sz="2800" b="1" dirty="0" smtClean="0">
                <a:solidFill>
                  <a:schemeClr val="tx2"/>
                </a:solidFill>
              </a:rPr>
              <a:t>высотой конуса</a:t>
            </a:r>
            <a:r>
              <a:rPr lang="ru-RU" sz="2800" dirty="0" smtClean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Georgia" pitchFamily="18" charset="0"/>
              </a:rPr>
              <a:t>Геометрическим телом</a:t>
            </a:r>
            <a:r>
              <a:rPr lang="ru-RU" sz="2800" dirty="0" smtClean="0">
                <a:latin typeface="Georgia" pitchFamily="18" charset="0"/>
              </a:rPr>
              <a:t> называется замкнутая часть пространства, ограниченная плоскостями или кривыми поверхностями.</a:t>
            </a:r>
          </a:p>
        </p:txBody>
      </p:sp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288" y="2349500"/>
            <a:ext cx="2304504" cy="2087612"/>
          </a:xfrm>
          <a:prstGeom prst="rect">
            <a:avLst/>
          </a:prstGeom>
        </p:spPr>
      </p:pic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509120"/>
            <a:ext cx="304564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779912" y="1844824"/>
            <a:ext cx="4104456" cy="2232645"/>
          </a:xfrm>
          <a:prstGeom prst="rect">
            <a:avLst/>
          </a:prstGeom>
        </p:spPr>
      </p:pic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4293096"/>
            <a:ext cx="273630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omozova\Pictures\img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7620000" cy="5715000"/>
          </a:xfrm>
          <a:prstGeom prst="rect">
            <a:avLst/>
          </a:prstGeom>
          <a:ln w="190500" cap="sq">
            <a:solidFill>
              <a:srgbClr val="0070C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omozova\Pictures\изо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7620000" cy="57150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</p:pic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640961" cy="6115198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0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Georgia" pitchFamily="18" charset="0"/>
              </a:rPr>
              <a:t>Одним из видов пространственных форм являются многогранники.</a:t>
            </a:r>
          </a:p>
          <a:p>
            <a:r>
              <a:rPr lang="ru-RU" sz="2400" dirty="0">
                <a:latin typeface="Georgia" pitchFamily="18" charset="0"/>
              </a:rPr>
              <a:t>Многогранником называется совокупность таких плоских </a:t>
            </a:r>
            <a:r>
              <a:rPr lang="ru-RU" sz="2400" dirty="0" smtClean="0">
                <a:latin typeface="Georgia" pitchFamily="18" charset="0"/>
              </a:rPr>
              <a:t>многоугольников</a:t>
            </a:r>
            <a:r>
              <a:rPr lang="ru-RU" sz="2400" dirty="0">
                <a:latin typeface="Georgia" pitchFamily="18" charset="0"/>
              </a:rPr>
              <a:t>, у которых каждая сторона одного является одновременно </a:t>
            </a:r>
            <a:r>
              <a:rPr lang="ru-RU" sz="2400" dirty="0" smtClean="0">
                <a:latin typeface="Georgia" pitchFamily="18" charset="0"/>
              </a:rPr>
              <a:t>стороной другого</a:t>
            </a:r>
            <a:r>
              <a:rPr lang="ru-RU" sz="2400" dirty="0">
                <a:latin typeface="Georgia" pitchFamily="18" charset="0"/>
              </a:rPr>
              <a:t>. Вершины и стороны многоугольников являются вершинами </a:t>
            </a:r>
            <a:r>
              <a:rPr lang="ru-RU" sz="2400" dirty="0" smtClean="0">
                <a:latin typeface="Georgia" pitchFamily="18" charset="0"/>
              </a:rPr>
              <a:t>и ребрами </a:t>
            </a:r>
            <a:r>
              <a:rPr lang="ru-RU" sz="2400" dirty="0">
                <a:latin typeface="Georgia" pitchFamily="18" charset="0"/>
              </a:rPr>
              <a:t>многогранников, а сами многоугольники – гранями.</a:t>
            </a:r>
          </a:p>
        </p:txBody>
      </p:sp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55576" y="3140968"/>
            <a:ext cx="7848872" cy="3528392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880" y="3645024"/>
            <a:ext cx="54726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Georgia" pitchFamily="18" charset="0"/>
              </a:rPr>
              <a:t>Призмой называется многогранник, две грани которого представляют</a:t>
            </a:r>
          </a:p>
          <a:p>
            <a:r>
              <a:rPr lang="ru-RU" sz="2400" dirty="0">
                <a:latin typeface="Georgia" pitchFamily="18" charset="0"/>
              </a:rPr>
              <a:t>собой равные многоугольники с взаимно параллельными сторонами – </a:t>
            </a:r>
            <a:r>
              <a:rPr lang="ru-RU" sz="2400" dirty="0" smtClean="0">
                <a:latin typeface="Georgia" pitchFamily="18" charset="0"/>
              </a:rPr>
              <a:t>основаниями</a:t>
            </a:r>
            <a:r>
              <a:rPr lang="ru-RU" sz="2400" dirty="0">
                <a:latin typeface="Georgia" pitchFamily="18" charset="0"/>
              </a:rPr>
              <a:t>. Ребра, не принадлежащие основаниям и параллельные </a:t>
            </a:r>
            <a:r>
              <a:rPr lang="ru-RU" sz="2400" dirty="0" smtClean="0">
                <a:latin typeface="Georgia" pitchFamily="18" charset="0"/>
              </a:rPr>
              <a:t>между собой</a:t>
            </a:r>
            <a:r>
              <a:rPr lang="ru-RU" sz="2400" dirty="0">
                <a:latin typeface="Georgia" pitchFamily="18" charset="0"/>
              </a:rPr>
              <a:t>, называют боковыми ребрами. </a:t>
            </a:r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41614" y="404664"/>
            <a:ext cx="3122274" cy="5832648"/>
          </a:xfrm>
          <a:prstGeom prst="rect">
            <a:avLst/>
          </a:prstGeom>
        </p:spPr>
      </p:pic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88641"/>
            <a:ext cx="3383981" cy="345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87624" y="260648"/>
            <a:ext cx="6552728" cy="36004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3933056"/>
            <a:ext cx="8280920" cy="275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dirty="0" smtClean="0"/>
              <a:t>Если основаниями призмы являются правильные многоугольники, то такая призма называется </a:t>
            </a:r>
            <a:r>
              <a:rPr lang="ru-RU" sz="2400" b="1" dirty="0" smtClean="0">
                <a:solidFill>
                  <a:schemeClr val="tx2"/>
                </a:solidFill>
              </a:rPr>
              <a:t>правильной.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 Если основаниями призмы являются неправильные многоугольники, то такая призма называется </a:t>
            </a:r>
            <a:r>
              <a:rPr lang="ru-RU" sz="2400" b="1" dirty="0" smtClean="0">
                <a:solidFill>
                  <a:schemeClr val="tx2"/>
                </a:solidFill>
              </a:rPr>
              <a:t>неправильной</a:t>
            </a:r>
            <a:r>
              <a:rPr lang="ru-RU" sz="2400" dirty="0" smtClean="0"/>
              <a:t>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Если все боковые ребра и грани призмы одинаковой высоты, а основания параллельны, то призма называется </a:t>
            </a:r>
            <a:r>
              <a:rPr lang="ru-RU" sz="2400" b="1" dirty="0" smtClean="0">
                <a:solidFill>
                  <a:schemeClr val="tx2"/>
                </a:solidFill>
              </a:rPr>
              <a:t>полной.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861048"/>
            <a:ext cx="8568952" cy="2858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dirty="0" smtClean="0"/>
              <a:t> Если боковые ребра призмы перпендикулярны к основаниям, то призма называется </a:t>
            </a:r>
            <a:r>
              <a:rPr lang="ru-RU" sz="2800" b="1" dirty="0" smtClean="0">
                <a:solidFill>
                  <a:schemeClr val="tx2"/>
                </a:solidFill>
              </a:rPr>
              <a:t>прямой</a:t>
            </a:r>
            <a:r>
              <a:rPr lang="ru-RU" sz="2800" dirty="0" smtClean="0"/>
              <a:t> (рис. а, </a:t>
            </a:r>
            <a:r>
              <a:rPr lang="ru-RU" sz="2800" i="1" dirty="0" smtClean="0"/>
              <a:t>б, г).</a:t>
            </a:r>
          </a:p>
          <a:p>
            <a:pPr>
              <a:lnSpc>
                <a:spcPct val="80000"/>
              </a:lnSpc>
            </a:pPr>
            <a:r>
              <a:rPr lang="ru-RU" sz="2800" i="1" dirty="0" smtClean="0"/>
              <a:t> </a:t>
            </a:r>
            <a:r>
              <a:rPr lang="ru-RU" sz="2800" dirty="0" smtClean="0"/>
              <a:t>Если ребра наклонены к основанию, то призма называется </a:t>
            </a:r>
            <a:r>
              <a:rPr lang="ru-RU" sz="2800" b="1" dirty="0" smtClean="0">
                <a:solidFill>
                  <a:schemeClr val="tx2"/>
                </a:solidFill>
              </a:rPr>
              <a:t>наклонной</a:t>
            </a:r>
            <a:r>
              <a:rPr lang="ru-RU" sz="2800" dirty="0" smtClean="0"/>
              <a:t> (рис. </a:t>
            </a:r>
            <a:r>
              <a:rPr lang="ru-RU" sz="2800" i="1" dirty="0" smtClean="0"/>
              <a:t>в).</a:t>
            </a:r>
          </a:p>
          <a:p>
            <a:pPr>
              <a:lnSpc>
                <a:spcPct val="80000"/>
              </a:lnSpc>
            </a:pPr>
            <a:r>
              <a:rPr lang="ru-RU" sz="2800" i="1" dirty="0" smtClean="0"/>
              <a:t> </a:t>
            </a:r>
            <a:r>
              <a:rPr lang="ru-RU" sz="2800" dirty="0" smtClean="0"/>
              <a:t>Если основаниями призмы являются прямоугольники, то такая призма называется </a:t>
            </a:r>
            <a:r>
              <a:rPr lang="ru-RU" sz="2800" b="1" dirty="0" smtClean="0">
                <a:solidFill>
                  <a:schemeClr val="tx2"/>
                </a:solidFill>
              </a:rPr>
              <a:t>параллелепипедом</a:t>
            </a:r>
            <a:r>
              <a:rPr lang="ru-RU" sz="2800" dirty="0" smtClean="0"/>
              <a:t> (рис. </a:t>
            </a:r>
            <a:r>
              <a:rPr lang="ru-RU" sz="2800" i="1" dirty="0" smtClean="0"/>
              <a:t>г),</a:t>
            </a:r>
          </a:p>
        </p:txBody>
      </p:sp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404664"/>
            <a:ext cx="5688632" cy="331236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402</TotalTime>
  <Words>529</Words>
  <Application>Microsoft Office PowerPoint</Application>
  <PresentationFormat>Экран (4:3)</PresentationFormat>
  <Paragraphs>31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ГЕОМЕТРИЧЕСКИЕ ТЕЛА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ГЕОМЕТРИЧЕСКИЕ ТЕЛА</dc:title>
  <dc:creator>Gomozova</dc:creator>
  <cp:lastModifiedBy>Gomozova</cp:lastModifiedBy>
  <cp:revision>39</cp:revision>
  <dcterms:created xsi:type="dcterms:W3CDTF">2016-11-07T08:11:21Z</dcterms:created>
  <dcterms:modified xsi:type="dcterms:W3CDTF">2019-10-17T08:04:54Z</dcterms:modified>
</cp:coreProperties>
</file>