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6" r:id="rId2"/>
    <p:sldId id="290" r:id="rId3"/>
    <p:sldId id="257" r:id="rId4"/>
    <p:sldId id="258" r:id="rId5"/>
    <p:sldId id="259" r:id="rId6"/>
    <p:sldId id="260" r:id="rId7"/>
    <p:sldId id="29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1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093"/>
    <a:srgbClr val="332319"/>
    <a:srgbClr val="173A8D"/>
    <a:srgbClr val="003374"/>
    <a:srgbClr val="F1F1F1"/>
    <a:srgbClr val="385592"/>
    <a:srgbClr val="3A5896"/>
    <a:srgbClr val="1D3C7A"/>
    <a:srgbClr val="213969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1765"/>
          <a:stretch/>
        </p:blipFill>
        <p:spPr>
          <a:xfrm>
            <a:off x="4858326" y="5298141"/>
            <a:ext cx="4285673" cy="15598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6862" b="41765"/>
          <a:stretch/>
        </p:blipFill>
        <p:spPr>
          <a:xfrm>
            <a:off x="0" y="5298141"/>
            <a:ext cx="4975412" cy="1559859"/>
          </a:xfrm>
          <a:prstGeom prst="rect">
            <a:avLst/>
          </a:prstGeom>
        </p:spPr>
      </p:pic>
      <p:sp>
        <p:nvSpPr>
          <p:cNvPr id="18" name="Прямоугольник 17"/>
          <p:cNvSpPr/>
          <p:nvPr userDrawn="1"/>
        </p:nvSpPr>
        <p:spPr>
          <a:xfrm>
            <a:off x="0" y="0"/>
            <a:ext cx="9144000" cy="5298141"/>
          </a:xfrm>
          <a:prstGeom prst="rect">
            <a:avLst/>
          </a:prstGeom>
          <a:gradFill>
            <a:gsLst>
              <a:gs pos="0">
                <a:srgbClr val="C9A093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 flipH="1" flipV="1">
            <a:off x="0" y="5298142"/>
            <a:ext cx="9144000" cy="103542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156346" y="5194928"/>
            <a:ext cx="4831307" cy="78833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Искусство Древнего Египта</a:t>
            </a:r>
            <a:endParaRPr lang="en-US" b="1" spc="5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5868" y="5582459"/>
            <a:ext cx="4831307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50" normalizeH="0" baseline="0" noProof="0" dirty="0" smtClean="0">
                <a:ln w="11430"/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Преподаватель: Болохова Д.В.</a:t>
            </a:r>
            <a:endParaRPr kumimoji="0" lang="en-US" sz="1600" b="1" i="0" u="none" strike="noStrike" kern="1200" cap="none" spc="50" normalizeH="0" baseline="0" noProof="0" dirty="0">
              <a:ln w="11430"/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а) Древнее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280454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Сфинкс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ÐÐ°ÑÑÐ¸Ð½ÐºÐ¸ Ð¿Ð¾ Ð·Ð°Ð¿ÑÐ¾ÑÑ ÑÑÐ¸Ð½ÐºÑ ÐµÐ³Ð¸Ð¿Ðµ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3398" y="1475002"/>
            <a:ext cx="4837205" cy="3627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8781" y="394964"/>
            <a:ext cx="7839635" cy="13377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а) Древнее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82316" y="1540476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Статуя вельможи </a:t>
            </a:r>
            <a:r>
              <a:rPr lang="ru-RU" sz="2000" dirty="0" err="1" smtClean="0">
                <a:solidFill>
                  <a:schemeClr val="bg1"/>
                </a:solidFill>
              </a:rPr>
              <a:t>Ранофера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ÐÐ°ÑÑÐ¸Ð½ÐºÐ¸ Ð¿Ð¾ Ð·Ð°Ð¿ÑÐ¾ÑÑ ÑÑÐ°ÑÑÑ Ð²ÐµÐ»ÑÐ¼Ð¾Ð¶Ð¸ ÑÐ°Ð½Ð¾ÑÐµ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00" y="617613"/>
            <a:ext cx="2661765" cy="5566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а) Древнее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560546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Статуя писца </a:t>
            </a:r>
            <a:r>
              <a:rPr lang="ru-RU" sz="2000" dirty="0" err="1" smtClean="0">
                <a:solidFill>
                  <a:schemeClr val="bg1"/>
                </a:solidFill>
              </a:rPr>
              <a:t>Каи</a:t>
            </a:r>
            <a:r>
              <a:rPr lang="ru-RU" sz="2000" dirty="0" smtClean="0">
                <a:solidFill>
                  <a:schemeClr val="bg1"/>
                </a:solidFill>
              </a:rPr>
              <a:t> из гробницы в </a:t>
            </a:r>
            <a:r>
              <a:rPr lang="ru-RU" sz="2000" dirty="0" err="1" smtClean="0">
                <a:solidFill>
                  <a:schemeClr val="bg1"/>
                </a:solidFill>
              </a:rPr>
              <a:t>Саккаре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4580" name="Picture 4" descr="ÐÐ°ÑÑÐ¸Ð½ÐºÐ¸ Ð¿Ð¾ Ð·Ð°Ð¿ÑÐ¾ÑÑ ÑÑÐ°ÑÑÑ Ð¿Ð¸ÑÑÐ° ÐÐ°Ð¸ Ð¸Ð· Ð³ÑÐ¾Ð±Ð½Ð¸ÑÑ Ð² Ð¡Ð°ÐºÐºÐ°Ñ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062" y="1054442"/>
            <a:ext cx="3562747" cy="4399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а) Древнее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560546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Скульптура из дерева «Сельский староста»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ÐÐ°ÑÑÐ¸Ð½ÐºÐ¸ Ð¿Ð¾ Ð·Ð°Ð¿ÑÐ¾ÑÑ ÑÐºÑÐ»ÑÐ¿ÑÑÑÐ° Ð¸Ð· Ð´ÐµÑÐµÐ²Ð° ÑÐµÐ»ÑÑÐºÐ¸Ð¹ ÑÑÐ°ÑÐ¾ÑÑ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88" y="1235676"/>
            <a:ext cx="1475925" cy="4109438"/>
          </a:xfrm>
          <a:prstGeom prst="rect">
            <a:avLst/>
          </a:prstGeom>
          <a:noFill/>
        </p:spPr>
      </p:pic>
      <p:pic>
        <p:nvPicPr>
          <p:cNvPr id="25604" name="Picture 4" descr="ÐÐ°ÑÑÐ¸Ð½ÐºÐ¸ Ð¿Ð¾ Ð·Ð°Ð¿ÑÐ¾ÑÑ ÑÐºÑÐ»ÑÐ¿ÑÑÑÐ° Ð¸Ð· Ð´ÐµÑÐµÐ²Ð° ÑÐµÐ»ÑÑÐºÐ¸Ð¹ ÑÑÐ°ÑÐ¾ÑÑ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085" y="1252150"/>
            <a:ext cx="3524485" cy="4085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а) Древнее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560546"/>
            <a:ext cx="531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Группа из статуй принца </a:t>
            </a:r>
            <a:r>
              <a:rPr lang="ru-RU" sz="2000" dirty="0" err="1" smtClean="0">
                <a:solidFill>
                  <a:schemeClr val="bg1"/>
                </a:solidFill>
              </a:rPr>
              <a:t>Рахотепа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и его жены </a:t>
            </a:r>
            <a:r>
              <a:rPr lang="ru-RU" sz="2000" dirty="0" err="1" smtClean="0">
                <a:solidFill>
                  <a:schemeClr val="bg1"/>
                </a:solidFill>
              </a:rPr>
              <a:t>Нофрет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ÐÐ°ÑÑÐ¸Ð½ÐºÐ¸ Ð¿Ð¾ Ð·Ð°Ð¿ÑÐ¾ÑÑ Ð³ÑÑÐ¿Ð¿Ð° ÑÑÐ°ÑÑÐ¸ Ð¿ÑÐ¸Ð½ÑÐ° ÑÐ°ÑÐ¾ÑÐµÐ¿Ð° Ð¸ ÐµÐ³Ð¾ Ð¶ÐµÐ½Ñ Ð½Ð¾ÑÑÐµ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251" y="957804"/>
            <a:ext cx="3477311" cy="4551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а) Древнее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560546"/>
            <a:ext cx="531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Скульптурная группа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«Карлик </a:t>
            </a:r>
            <a:r>
              <a:rPr lang="ru-RU" sz="2000" dirty="0" err="1" smtClean="0">
                <a:solidFill>
                  <a:schemeClr val="bg1"/>
                </a:solidFill>
              </a:rPr>
              <a:t>Сенеб</a:t>
            </a:r>
            <a:r>
              <a:rPr lang="ru-RU" sz="2000" dirty="0" smtClean="0">
                <a:solidFill>
                  <a:schemeClr val="bg1"/>
                </a:solidFill>
              </a:rPr>
              <a:t> и его семья»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ÐÐ°ÑÑÐ¸Ð½ÐºÐ¸ Ð¿Ð¾ Ð·Ð°Ð¿ÑÐ¾ÑÑ ÐºÐ°ÑÐ»Ð¸Ðº ÑÐµÐ½ÐµÐ± Ð¸ ÐµÐ³Ð¾ ÑÐµÐ¼Ñ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8245" y="1198005"/>
            <a:ext cx="30480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6531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б) Среднее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51929" y="3090129"/>
            <a:ext cx="3283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Храм </a:t>
            </a:r>
            <a:r>
              <a:rPr lang="ru-RU" sz="2000" dirty="0" err="1" smtClean="0">
                <a:solidFill>
                  <a:schemeClr val="bg1"/>
                </a:solidFill>
              </a:rPr>
              <a:t>Ментухотепа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Дейрэль-Бахри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 err="1" smtClean="0">
                <a:solidFill>
                  <a:schemeClr val="bg1"/>
                </a:solidFill>
              </a:rPr>
              <a:t>ок</a:t>
            </a:r>
            <a:r>
              <a:rPr lang="ru-RU" sz="2000" dirty="0" smtClean="0">
                <a:solidFill>
                  <a:schemeClr val="bg1"/>
                </a:solidFill>
              </a:rPr>
              <a:t>. 2060-2019 гг. до н. э.)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ÐÐ°ÑÑÐ¸Ð½ÐºÐ¸ Ð¿Ð¾ Ð·Ð°Ð¿ÑÐ¾ÑÑ ÑÑÐ°Ð¼ Ð¼ÐµÐ½ÑÑÑÐ¾ÑÐµÐ¿Ð° Ð² Ð´ÐµÐ¹Ñ-ÑÐ»Ñ-Ð±Ð°ÑÑ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06" y="2549142"/>
            <a:ext cx="4745204" cy="372762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7823" y="591199"/>
            <a:ext cx="80205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Возросло стремление к правдоподобию, снизился пафос монументальности, больше появилось жанровых «вольностей» в трактовке сюжета, в композиции, индивидуальных черт в портрете. </a:t>
            </a:r>
          </a:p>
          <a:p>
            <a:r>
              <a:rPr lang="ru-RU" sz="1600" dirty="0" smtClean="0"/>
              <a:t>В культовом и мемориальном зодчестве особое значение приобретает тип скальной гробницы, сменившей </a:t>
            </a:r>
            <a:r>
              <a:rPr lang="ru-RU" sz="1600" dirty="0" err="1" smtClean="0"/>
              <a:t>усыпальницу-мастабу</a:t>
            </a:r>
            <a:r>
              <a:rPr lang="ru-RU" sz="1600" dirty="0" smtClean="0"/>
              <a:t> и монументальную пирамиду. При этом поминальные храмы становятся богаче и больше по размеру, возрастает роль колоннады. 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б) Среднее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560546"/>
            <a:ext cx="531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Вход в гробницу </a:t>
            </a:r>
            <a:r>
              <a:rPr lang="ru-RU" sz="2000" dirty="0" err="1" smtClean="0">
                <a:solidFill>
                  <a:schemeClr val="bg1"/>
                </a:solidFill>
              </a:rPr>
              <a:t>Хнумхотепа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Бени-Гасане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(конец ХХ в. до н.э.)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s://upload.wikimedia.org/wikipedia/commons/f/f5/BeniHasanKhnumhot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294" y="1318053"/>
            <a:ext cx="5977743" cy="3960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б) Среднее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560546"/>
            <a:ext cx="53134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Храм царицы </a:t>
            </a:r>
            <a:r>
              <a:rPr lang="ru-RU" sz="2000" dirty="0" err="1" smtClean="0">
                <a:solidFill>
                  <a:schemeClr val="bg1"/>
                </a:solidFill>
              </a:rPr>
              <a:t>Хатшепсут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(время правления конец </a:t>
            </a:r>
            <a:r>
              <a:rPr lang="en-US" sz="1700" dirty="0" smtClean="0">
                <a:solidFill>
                  <a:schemeClr val="bg1"/>
                </a:solidFill>
              </a:rPr>
              <a:t>XVI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– </a:t>
            </a:r>
            <a:r>
              <a:rPr lang="ru-RU" sz="1700" dirty="0" smtClean="0">
                <a:solidFill>
                  <a:schemeClr val="bg1"/>
                </a:solidFill>
              </a:rPr>
              <a:t>начало </a:t>
            </a:r>
            <a:r>
              <a:rPr lang="en-US" sz="1700" dirty="0" smtClean="0">
                <a:solidFill>
                  <a:schemeClr val="bg1"/>
                </a:solidFill>
              </a:rPr>
              <a:t>XV</a:t>
            </a:r>
            <a:r>
              <a:rPr lang="ru-RU" sz="1700" dirty="0" smtClean="0">
                <a:solidFill>
                  <a:schemeClr val="bg1"/>
                </a:solidFill>
              </a:rPr>
              <a:t> в. до н.э.) 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1026" name="Picture 2" descr="ÐÐ°ÑÑÐ¸Ð½ÐºÐ¸ Ð¿Ð¾ Ð·Ð°Ð¿ÑÐ¾ÑÑ Ð¥ÑÐ°Ð¼ ÑÐ°ÑÐ¸ÑÑ Ð¥Ð°ÑÑÐµÐ¿ÑÑ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824" y="1380868"/>
            <a:ext cx="619125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б) Среднее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560546"/>
            <a:ext cx="531340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Храм царицы </a:t>
            </a:r>
            <a:r>
              <a:rPr lang="ru-RU" sz="2000" dirty="0" err="1" smtClean="0">
                <a:solidFill>
                  <a:schemeClr val="bg1"/>
                </a:solidFill>
              </a:rPr>
              <a:t>Хатшепсут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(время правления конец </a:t>
            </a:r>
            <a:r>
              <a:rPr lang="en-US" sz="1700" dirty="0" smtClean="0">
                <a:solidFill>
                  <a:schemeClr val="bg1"/>
                </a:solidFill>
              </a:rPr>
              <a:t>XVI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– </a:t>
            </a:r>
            <a:r>
              <a:rPr lang="ru-RU" sz="1700" dirty="0" smtClean="0">
                <a:solidFill>
                  <a:schemeClr val="bg1"/>
                </a:solidFill>
              </a:rPr>
              <a:t>начало </a:t>
            </a:r>
            <a:r>
              <a:rPr lang="en-US" sz="1700" dirty="0" smtClean="0">
                <a:solidFill>
                  <a:schemeClr val="bg1"/>
                </a:solidFill>
              </a:rPr>
              <a:t>XV</a:t>
            </a:r>
            <a:r>
              <a:rPr lang="ru-RU" sz="1700" dirty="0" smtClean="0">
                <a:solidFill>
                  <a:schemeClr val="bg1"/>
                </a:solidFill>
              </a:rPr>
              <a:t> в. до н.э.) 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ÐÐ°ÑÑÐ¸Ð½ÐºÐ¸ Ð¿Ð¾ Ð·Ð°Ð¿ÑÐ¾ÑÑ Ð¥ÑÐ°Ð¼ ÑÐ°ÑÐ¸ÑÑ Ð¥Ð°ÑÑÐµÐ¿ÑÑ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959" y="1289951"/>
            <a:ext cx="6096000" cy="372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Для дисциплины</a:t>
            </a:r>
          </a:p>
          <a:p>
            <a:pPr>
              <a:buNone/>
            </a:pPr>
            <a:r>
              <a:rPr lang="ru-RU" b="1" dirty="0" smtClean="0"/>
              <a:t>   «История изобразительного искусства»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pPr>
              <a:buNone/>
            </a:pPr>
            <a:r>
              <a:rPr lang="ru-RU" b="1" dirty="0" smtClean="0"/>
              <a:t>   сформировать представление об основных периодах в истории искусства древнего Египта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7184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8823" y="5476987"/>
            <a:ext cx="354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Храм Амона в Луксоре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5" name="Picture 2" descr="ÐÐ°ÑÑÐ¸Ð½ÐºÐ¸ Ð¿Ð¾ Ð·Ð°Ð¿ÑÐ¾ÑÑ Ð¥ÑÐ°Ð¼ ÐÐ¼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120" y="2584444"/>
            <a:ext cx="4978859" cy="3317943"/>
          </a:xfrm>
          <a:prstGeom prst="rect">
            <a:avLst/>
          </a:prstGeom>
          <a:noFill/>
        </p:spPr>
      </p:pic>
      <p:pic>
        <p:nvPicPr>
          <p:cNvPr id="32770" name="Picture 2" descr="ÐÐ°ÑÑÐ¸Ð½ÐºÐ¸ Ð¿Ð¾ Ð·Ð°Ð¿ÑÐ¾ÑÑ ÑÑÐ°Ð¼ Ð°Ð¼Ð¾Ð½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02" y="2450756"/>
            <a:ext cx="4389515" cy="297609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7823" y="591198"/>
            <a:ext cx="80205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В эпоху Нового царства процветал культ Амона-Ра, который именовался царем всех богов, ему приписывали военные победы, в его честь слагали гимны, возводили храмы. </a:t>
            </a:r>
          </a:p>
          <a:p>
            <a:r>
              <a:rPr lang="ru-RU" sz="1600" dirty="0" smtClean="0"/>
              <a:t>Образы стали более утонченными, тяготели к изяществу и декоративной пышности, эмоциональности. </a:t>
            </a:r>
          </a:p>
          <a:p>
            <a:r>
              <a:rPr lang="ru-RU" sz="1600" dirty="0" smtClean="0"/>
              <a:t>В эпоху Нового царства складываются основные типы храмовых архитектурных комплексов — наземные, полускальные и скальные, устанавливается определенная последовательность помещений в них.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346358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Луксорский</a:t>
            </a:r>
            <a:r>
              <a:rPr lang="ru-RU" sz="2000" dirty="0" smtClean="0">
                <a:solidFill>
                  <a:schemeClr val="bg1"/>
                </a:solidFill>
              </a:rPr>
              <a:t> храмовый комплекс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31748" name="Picture 4" descr="ÐÐ°ÑÑÐ¸Ð½ÐºÐ¸ Ð¿Ð¾ Ð·Ð°Ð¿ÑÐ¾ÑÑ Ð¥ÑÐ°Ð¼ ÐÐ¼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304" y="1845712"/>
            <a:ext cx="7233766" cy="278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346358"/>
            <a:ext cx="531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Сфинксы из </a:t>
            </a:r>
            <a:r>
              <a:rPr lang="ru-RU" sz="2000" dirty="0" err="1" smtClean="0">
                <a:solidFill>
                  <a:schemeClr val="bg1"/>
                </a:solidFill>
              </a:rPr>
              <a:t>Луксорского</a:t>
            </a:r>
            <a:r>
              <a:rPr lang="ru-RU" sz="2000" dirty="0" smtClean="0">
                <a:solidFill>
                  <a:schemeClr val="bg1"/>
                </a:solidFill>
              </a:rPr>
              <a:t> храма с ликом Аменхотепа </a:t>
            </a:r>
            <a:r>
              <a:rPr lang="en-US" sz="2000" dirty="0" smtClean="0">
                <a:solidFill>
                  <a:schemeClr val="bg1"/>
                </a:solidFill>
              </a:rPr>
              <a:t>III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33796" name="Picture 4" descr="ÐÐ°ÑÑÐ¸Ð½ÐºÐ¸ Ð¿Ð¾ Ð·Ð°Ð¿ÑÐ¾ÑÑ ÑÑÐ¸Ð½ÐºÑÑ Ð¸Ð· Ð»ÑÐºÑÐ¾ÑÑÐºÐ¾Ð³Ð¾ ÑÑÐ°Ð¼Ð° Ð°Ð¼ÐµÐ½ÑÐ¾ÑÐµÐ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192" y="1153297"/>
            <a:ext cx="5843164" cy="4090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346358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Сфинкс на Университетской набережной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34818" name="Picture 2" descr="ÐÐ°ÑÑÐ¸Ð½ÐºÐ¸ Ð¿Ð¾ Ð·Ð°Ð¿ÑÐ¾ÑÑ Ð¡ÑÐ¸Ð½ÐºÑÑ Ð½Ð° Ð£Ð½Ð¸Ð²ÐµÑÑÐ¸ÑÐµÑÑÐºÐ¾Ð¹ Ð½Ð°Ð±ÐµÑÐµÐ¶Ð½Ð¾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671" y="1186249"/>
            <a:ext cx="5890746" cy="3912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346358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Туалетная статуэтка жреца Аменхотепа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35842" name="Picture 2" descr="ÐÐ°ÑÑÐ¸Ð½ÐºÐ¸ Ð¿Ð¾ Ð·Ð°Ð¿ÑÐ¾ÑÑ Ð»Ð¾Ð¶ÐµÑÐºÐ° Ð² Ð²Ð¸Ð´Ðµ Ð¿Ð»ÑÐ²ÑÑÐµÐ¹ Ð¶ÐµÐ½ÑÐºÐ¾Ð¹ ÑÐ¸Ð³ÑÑÑÑ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265666"/>
            <a:ext cx="809625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00450"/>
            <a:ext cx="7839635" cy="70539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687284" y="4330144"/>
            <a:ext cx="2773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Роспись «Охота в нильских зарослях» из Фив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36866" name="Picture 2" descr="ÐÐ°ÑÑÐ¸Ð½ÐºÐ¸ Ð¿Ð¾ Ð·Ð°Ð¿ÑÐ¾ÑÑ Ð Ð¾ÑÐ¿Ð¸ÑÑ Â«ÐÑÐ¾ÑÐ° Ð² Ð½Ð¸Ð»ÑÑÐºÐ¸Ñ Ð·Ð°ÑÐ¾ÑÐ»ÑÑÂ» Ð¸Ð· Ð¤Ð¸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50" y="1816653"/>
            <a:ext cx="4676775" cy="435292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7823" y="898017"/>
            <a:ext cx="8020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В настенных росписях проявилась свобода движений и ракурсов, тонкость цветовых сочетаний, в композиции часто вводился пейзаж. </a:t>
            </a: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346358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Скульптурный портрет фараона Эхнатона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37890" name="Picture 2" descr="ÐÐ°ÑÑÐ¸Ð½ÐºÐ¸ Ð¿Ð¾ Ð·Ð°Ð¿ÑÐ¾ÑÑ ÑÐºÑÐ»ÑÐ¿ÑÑÑÐ½ÑÐµ Ð¿Ð¾ÑÑÑÐµÑÑ ÑÑÐ½Ð°Ñ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860" y="922637"/>
            <a:ext cx="3240560" cy="432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346358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Скульптурный портрет </a:t>
            </a:r>
            <a:r>
              <a:rPr lang="ru-RU" sz="2000" dirty="0" err="1" smtClean="0">
                <a:solidFill>
                  <a:schemeClr val="bg1"/>
                </a:solidFill>
              </a:rPr>
              <a:t>Нефертити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38914" name="Picture 2" descr="ÐÐ°ÑÑÐ¸Ð½ÐºÐ¸ Ð¿Ð¾ Ð·Ð°Ð¿ÑÐ¾ÑÑ ÑÐºÑÐ»ÑÐ¿ÑÑÑÐ½ÑÐµ Ð¿Ð¾ÑÑÑÐµÑÑ ÑÑÐ½Ð°Ñ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337" y="930876"/>
            <a:ext cx="2903472" cy="4366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346358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Скульптурный портрет </a:t>
            </a:r>
            <a:r>
              <a:rPr lang="ru-RU" sz="2000" dirty="0" err="1" smtClean="0">
                <a:solidFill>
                  <a:schemeClr val="bg1"/>
                </a:solidFill>
              </a:rPr>
              <a:t>Нефертити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ÐÐ°ÑÑÐ¸Ð½ÐºÐ¸ Ð¿Ð¾ Ð·Ð°Ð¿ÑÐ¾ÑÑ ÑÐºÑÐ»ÑÐ¿ÑÑÑÐ½ÑÐµ Ð¿Ð¾ÑÑÑÐµÑÑ Ð½ÐµÑÐµÑÑÐ¸Ñ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7671" y="1013254"/>
            <a:ext cx="3037752" cy="4113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346358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Фрагмент плиты «Плакальщицы»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0962" name="Picture 2" descr="ÐÐ¾ÑÐ¾ÑÐ¾Ð½Ñ ÑÐ°ÑÐ°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564" y="1124591"/>
            <a:ext cx="5734479" cy="3578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52253"/>
            <a:ext cx="7839635" cy="809896"/>
          </a:xfrm>
        </p:spPr>
        <p:txBody>
          <a:bodyPr/>
          <a:lstStyle/>
          <a:p>
            <a:pPr algn="ctr"/>
            <a:r>
              <a:rPr lang="ru-RU" dirty="0" smtClean="0"/>
              <a:t>Египетские боги</a:t>
            </a:r>
            <a:endParaRPr lang="ru-RU" dirty="0"/>
          </a:p>
        </p:txBody>
      </p:sp>
      <p:pic>
        <p:nvPicPr>
          <p:cNvPr id="1028" name="Picture 4" descr="ÐÐ°ÑÑÐ¸Ð½ÐºÐ¸ Ð¿Ð¾ Ð·Ð°Ð¿ÑÐ¾ÑÑ Ð°Ð½ÑÐ±Ð¸Ñ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646" y="1920355"/>
            <a:ext cx="1552575" cy="3324226"/>
          </a:xfrm>
          <a:prstGeom prst="rect">
            <a:avLst/>
          </a:prstGeom>
          <a:noFill/>
        </p:spPr>
      </p:pic>
      <p:pic>
        <p:nvPicPr>
          <p:cNvPr id="1030" name="Picture 6" descr="ÐÐ°ÑÑÐ¸Ð½ÐºÐ¸ Ð¿Ð¾ Ð·Ð°Ð¿ÑÐ¾ÑÑ ÑÐ¾Ñ Ð±Ð¾Ð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009" y="2400509"/>
            <a:ext cx="2038277" cy="3930477"/>
          </a:xfrm>
          <a:prstGeom prst="rect">
            <a:avLst/>
          </a:prstGeom>
          <a:noFill/>
        </p:spPr>
      </p:pic>
      <p:pic>
        <p:nvPicPr>
          <p:cNvPr id="1032" name="Picture 8" descr="ÐÐ°ÑÑÐ¸Ð½ÐºÐ¸ Ð¿Ð¾ Ð·Ð°Ð¿ÑÐ¾ÑÑ ÑÐµÑÐ¼ÐµÑ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5720" y="1819515"/>
            <a:ext cx="1646969" cy="36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43913" y="5374369"/>
            <a:ext cx="1210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Анубис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4226" y="1893057"/>
            <a:ext cx="7537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Тот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4345" y="5452628"/>
            <a:ext cx="1210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 smtClean="0">
                <a:solidFill>
                  <a:schemeClr val="bg1"/>
                </a:solidFill>
              </a:rPr>
              <a:t>Сехмет</a:t>
            </a:r>
            <a:endParaRPr lang="ru-RU" sz="2600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6803" y="653143"/>
            <a:ext cx="783963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r>
              <a:rPr lang="ru-RU" sz="4000" dirty="0" smtClean="0"/>
              <a:t>Тайна древнеегипетской религии — особое почитание звериных образов. Многие египетские боги были </a:t>
            </a:r>
            <a:r>
              <a:rPr lang="ru-RU" sz="4000" dirty="0" err="1" smtClean="0"/>
              <a:t>зверолики</a:t>
            </a:r>
            <a:r>
              <a:rPr lang="ru-RU" sz="4000" dirty="0" smtClean="0"/>
              <a:t>: покровитель умерших Анубис имел голову шакала, бог мудрости и письма Тот — голову павиана, богиня войны </a:t>
            </a:r>
            <a:r>
              <a:rPr lang="ru-RU" sz="4000" dirty="0" err="1" smtClean="0"/>
              <a:t>Сехмет</a:t>
            </a:r>
            <a:r>
              <a:rPr lang="ru-RU" sz="4000" dirty="0" smtClean="0"/>
              <a:t> — львиную голову.  </a:t>
            </a:r>
          </a:p>
          <a:p>
            <a:r>
              <a:rPr lang="ru-RU" sz="4000" dirty="0" smtClean="0"/>
              <a:t>Самое главное в системе египетских культов состоит в том, что для счастливой жизни в загробном мире покойнику нужно сохранить тело и душу.  </a:t>
            </a:r>
            <a:endParaRPr lang="ru-RU" sz="4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346358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Гробница Тутанхамона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1986" name="Picture 2" descr="ÐÐ°ÑÑÐ¸Ð½ÐºÐ¸ Ð¿Ð¾ Ð·Ð°Ð¿ÑÐ¾ÑÑ Ð³ÑÐ¾Ð±Ð½Ð¸ÑÐ° ÑÑÑÐ°Ð½ÑÐ°Ð¼Ð¾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731" y="1309815"/>
            <a:ext cx="666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346358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саркофаг Тутанхамона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30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292" y="1398126"/>
            <a:ext cx="64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544070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Гробница Тутмоса </a:t>
            </a:r>
            <a:r>
              <a:rPr lang="en-US" sz="2000" dirty="0" smtClean="0">
                <a:solidFill>
                  <a:schemeClr val="bg1"/>
                </a:solidFill>
              </a:rPr>
              <a:t>III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4034" name="Picture 2" descr="ÐÑÐ¾Ð±Ð½Ð¸ÑÐ° ÑÐ°ÑÐ°Ð¾Ð½Ð° Ð¢ÑÑÐ¼Ð¾ÑÐ° I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5737" y="1153298"/>
            <a:ext cx="3915477" cy="4315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544070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Гробница царицы </a:t>
            </a:r>
            <a:r>
              <a:rPr lang="ru-RU" sz="2000" dirty="0" err="1" smtClean="0">
                <a:solidFill>
                  <a:schemeClr val="bg1"/>
                </a:solidFill>
              </a:rPr>
              <a:t>Нефертари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5058" name="Picture 2" descr="ÐÐ°ÑÑÐ¸Ð½ÐºÐ¸ Ð¿Ð¾ Ð·Ð°Ð¿ÑÐ¾ÑÑ Ð³ÑÐ¾Ð±Ð½Ð¸ÑÐ° ÑÐ°ÑÐ¸ÑÑ Ð½ÐµÑÐµÑÑÐ°Ñ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203" y="1422356"/>
            <a:ext cx="6191250" cy="375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544070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Гробница царицы </a:t>
            </a:r>
            <a:r>
              <a:rPr lang="ru-RU" sz="2000" dirty="0" err="1" smtClean="0">
                <a:solidFill>
                  <a:schemeClr val="bg1"/>
                </a:solidFill>
              </a:rPr>
              <a:t>Нефертари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ÐÐ°ÑÑÐ¸Ð½ÐºÐ¸ Ð¿Ð¾ Ð·Ð°Ð¿ÑÐ¾ÑÑ Ð³ÑÐ¾Ð±Ð½Ð¸ÑÐ° ÑÐ°ÑÐ¸ÑÑ Ð½ÐµÑÐµÑÑÐ°Ñ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87" y="1817191"/>
            <a:ext cx="4067257" cy="3048542"/>
          </a:xfrm>
          <a:prstGeom prst="rect">
            <a:avLst/>
          </a:prstGeom>
          <a:noFill/>
        </p:spPr>
      </p:pic>
      <p:pic>
        <p:nvPicPr>
          <p:cNvPr id="46084" name="Picture 4" descr="ÐÐ°ÑÑÐ¸Ð½ÐºÐ¸ Ð¿Ð¾ Ð·Ð°Ð¿ÑÐ¾ÑÑ Ð³ÑÐ¾Ð±Ð½Ð¸ÑÐ° ÑÐ°ÑÐ¸ÑÑ Ð½ÐµÑÐµÑÑÐ°Ñ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184" y="1796566"/>
            <a:ext cx="3660140" cy="3079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544070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Храм Рамсеса </a:t>
            </a:r>
            <a:r>
              <a:rPr lang="en-US" sz="2000" dirty="0" smtClean="0">
                <a:solidFill>
                  <a:schemeClr val="bg1"/>
                </a:solidFill>
              </a:rPr>
              <a:t>II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Абу-Симбеле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7106" name="Picture 2" descr="ÐÐ°ÑÑÐ¸Ð½ÐºÐ¸ Ð¿Ð¾ Ð·Ð°Ð¿ÑÐ¾ÑÑ ÑÑÐ°Ð¼ ÑÐ°Ð¼ÑÐµÑÐ° ii Ð² Ð°Ð±Ñ ÑÐ¸Ð¼Ð±ÐµÐ»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184" y="1153297"/>
            <a:ext cx="5603618" cy="4202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в) Новое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19419" y="5544070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Храм Рамсеса </a:t>
            </a:r>
            <a:r>
              <a:rPr lang="en-US" sz="2000" dirty="0" smtClean="0">
                <a:solidFill>
                  <a:schemeClr val="bg1"/>
                </a:solidFill>
              </a:rPr>
              <a:t>II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Абу-Симбеле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4813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010" y="1045121"/>
            <a:ext cx="6383981" cy="418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характерно для искусства периода «Древнего Царства»?</a:t>
            </a:r>
          </a:p>
          <a:p>
            <a:r>
              <a:rPr lang="ru-RU" dirty="0" smtClean="0"/>
              <a:t>Что такое канон</a:t>
            </a:r>
            <a:r>
              <a:rPr lang="ru-RU" smtClean="0"/>
              <a:t>? </a:t>
            </a:r>
            <a:endParaRPr lang="ru-RU" dirty="0" smtClean="0"/>
          </a:p>
          <a:p>
            <a:r>
              <a:rPr lang="ru-RU" dirty="0" smtClean="0"/>
              <a:t>Какие отличия имеют между собой периоды «Среднего» и «Нового Царства».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История изобразительного искусства. Учебник</a:t>
            </a:r>
          </a:p>
          <a:p>
            <a:pPr>
              <a:buNone/>
            </a:pPr>
            <a:r>
              <a:rPr lang="ru-RU" dirty="0" smtClean="0"/>
              <a:t>Н. М. Сокольникова, Е. В. </a:t>
            </a:r>
            <a:r>
              <a:rPr lang="ru-RU" smtClean="0"/>
              <a:t>Сокольникова,</a:t>
            </a:r>
          </a:p>
          <a:p>
            <a:pPr>
              <a:buNone/>
            </a:pPr>
            <a:r>
              <a:rPr lang="ru-RU" smtClean="0"/>
              <a:t>2014г</a:t>
            </a:r>
            <a:r>
              <a:rPr lang="ru-RU" dirty="0" smtClean="0"/>
              <a:t>. -320с.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Египетские боги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44096" y="1561070"/>
            <a:ext cx="2047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Амон-Ра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17412" name="Picture 4" descr="ÐÐ°ÑÑÐ¸Ð½ÐºÐ¸ Ð¿Ð¾ Ð·Ð°Ð¿ÑÐ¾ÑÑ Ð°Ð¼Ð¾Ð½ 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005" y="2236508"/>
            <a:ext cx="1640714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9468" y="0"/>
            <a:ext cx="7839635" cy="1337732"/>
          </a:xfrm>
        </p:spPr>
        <p:txBody>
          <a:bodyPr/>
          <a:lstStyle/>
          <a:p>
            <a:pPr algn="ctr"/>
            <a:r>
              <a:rPr lang="ru-RU" dirty="0" smtClean="0"/>
              <a:t>Египетские боги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58496" y="1280982"/>
            <a:ext cx="20471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</a:rPr>
              <a:t>Исида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ÐÐ°ÑÑÐ¸Ð½ÐºÐ¸ Ð¿Ð¾ Ð·Ð°Ð¿ÑÐ¾ÑÑ Ð¸ÑÐ¸Ð´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705" y="682498"/>
            <a:ext cx="2801807" cy="5585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666205"/>
          </a:xfrm>
        </p:spPr>
        <p:txBody>
          <a:bodyPr/>
          <a:lstStyle/>
          <a:p>
            <a:pPr algn="ctr"/>
            <a:r>
              <a:rPr lang="en-US" dirty="0" smtClean="0"/>
              <a:t>1. </a:t>
            </a:r>
            <a:r>
              <a:rPr lang="ru-RU" dirty="0" err="1" smtClean="0"/>
              <a:t>Додинастический</a:t>
            </a:r>
            <a:r>
              <a:rPr lang="ru-RU" dirty="0" smtClean="0"/>
              <a:t> период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946667"/>
            <a:ext cx="531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Плита фараона </a:t>
            </a:r>
            <a:r>
              <a:rPr lang="ru-RU" sz="2000" dirty="0" err="1" smtClean="0">
                <a:solidFill>
                  <a:schemeClr val="bg1"/>
                </a:solidFill>
              </a:rPr>
              <a:t>Нармера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(прим. 3-е тыс. до н.э.)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9458" name="Picture 2" descr="ÐÐ°ÑÑÐ¸Ð½ÐºÐ¸ Ð¿Ð¾ Ð·Ð°Ð¿ÑÐ¾ÑÑ Ð¿Ð»Ð¸ÑÐ° ÑÐ°ÑÐ°Ð¾Ð½Ð° Ð½Ð°ÑÐ¼Ðµ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3285" y="2228679"/>
            <a:ext cx="2520450" cy="3573440"/>
          </a:xfrm>
          <a:prstGeom prst="rect">
            <a:avLst/>
          </a:prstGeom>
          <a:noFill/>
        </p:spPr>
      </p:pic>
      <p:pic>
        <p:nvPicPr>
          <p:cNvPr id="19460" name="Picture 4" descr="ÐÐ°ÑÑÐ¸Ð½ÐºÐ¸ Ð¿Ð¾ Ð·Ð°Ð¿ÑÐ¾ÑÑ Ð¿Ð»Ð¸ÑÐ° ÑÐ°ÑÐ°Ð¾Ð½Ð° Ð½Ð°ÑÐ¼ÐµÑ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178" y="2207623"/>
            <a:ext cx="2532553" cy="3584970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87823" y="501785"/>
            <a:ext cx="80205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500" dirty="0" smtClean="0"/>
              <a:t> Верхний и Нижний Египет постоянно воевали между собой, и только царю </a:t>
            </a:r>
            <a:r>
              <a:rPr lang="ru-RU" sz="1500" dirty="0" err="1" smtClean="0"/>
              <a:t>Нармеру</a:t>
            </a:r>
            <a:r>
              <a:rPr lang="ru-RU" sz="1500" dirty="0" smtClean="0"/>
              <a:t> удалось победой над северянами объединить обе части в единое государство. Это событие отражено на одном из самых древних египетских рельефов — плите фараона </a:t>
            </a:r>
            <a:r>
              <a:rPr lang="ru-RU" sz="1500" dirty="0" err="1" smtClean="0"/>
              <a:t>Нармера</a:t>
            </a:r>
            <a:r>
              <a:rPr lang="ru-RU" sz="1500" dirty="0" smtClean="0"/>
              <a:t> (примерно 3-е тыс. до н.э.). Целью художника, создавшего этот рельеф, было рассказать о величии фараона. </a:t>
            </a:r>
          </a:p>
          <a:p>
            <a:r>
              <a:rPr lang="ru-RU" sz="1600" b="1" dirty="0" smtClean="0"/>
              <a:t>Каноны</a:t>
            </a:r>
            <a:r>
              <a:rPr lang="ru-RU" sz="1600" dirty="0" smtClean="0"/>
              <a:t>, которые были использованы при создании плиты </a:t>
            </a:r>
            <a:r>
              <a:rPr lang="ru-RU" sz="1600" dirty="0" err="1" smtClean="0"/>
              <a:t>Нармера</a:t>
            </a:r>
            <a:r>
              <a:rPr lang="ru-RU" sz="1600" dirty="0" smtClean="0"/>
              <a:t>, еще многие столетия определяли нормы изображения не только в рельефе, но и в круглой скульптуре и живописи.</a:t>
            </a:r>
            <a:endParaRPr lang="ru-RU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755650">
              <a:buNone/>
            </a:pPr>
            <a:r>
              <a:rPr lang="ru-RU" b="1" i="1" dirty="0" smtClean="0"/>
              <a:t>Канон</a:t>
            </a:r>
            <a:r>
              <a:rPr lang="ru-RU" dirty="0" smtClean="0"/>
              <a:t> — свод художественных правил, которые способствуют выявлению характерных черт в изобразительном искусстве, присущих данной системе культуры. Применение отдельно взятых приемов еще не составляет канона.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1. </a:t>
            </a:r>
            <a:r>
              <a:rPr lang="ru-RU" dirty="0" err="1" smtClean="0"/>
              <a:t>Додинастический</a:t>
            </a:r>
            <a:r>
              <a:rPr lang="ru-RU" dirty="0" smtClean="0"/>
              <a:t> период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280454"/>
            <a:ext cx="531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Двойная корона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ÐÐ°ÑÑÐ¸Ð½ÐºÐ¸ Ð¿Ð¾ Ð·Ð°Ð¿ÑÐ¾ÑÑ Ð´Ð²Ð¾Ð¹Ð½Ð°Ñ ÐºÐ¾ÑÐ¾Ð½Ð° Ð½Ð° Ð³Ð¾Ð»Ð¾Ð²Ð°Ñ Ð±Ð¾Ð³Ð¾Ð² ÐµÐ³Ð¸Ð¿Ðµ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461" y="1666831"/>
            <a:ext cx="45720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-274322"/>
            <a:ext cx="7839635" cy="13377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а) Древнее царство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69991" y="5554777"/>
            <a:ext cx="531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Пирамида фараона </a:t>
            </a:r>
            <a:r>
              <a:rPr lang="ru-RU" sz="2000" dirty="0" err="1" smtClean="0">
                <a:solidFill>
                  <a:schemeClr val="bg1"/>
                </a:solidFill>
              </a:rPr>
              <a:t>Джосера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 err="1" smtClean="0">
                <a:solidFill>
                  <a:schemeClr val="bg1"/>
                </a:solidFill>
              </a:rPr>
              <a:t>ок</a:t>
            </a:r>
            <a:r>
              <a:rPr lang="ru-RU" sz="2000" dirty="0" smtClean="0">
                <a:solidFill>
                  <a:schemeClr val="bg1"/>
                </a:solidFill>
              </a:rPr>
              <a:t>. 2630 г. до н.э.)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ÐÐ°ÑÑÐ¸Ð½ÐºÐ¸ Ð¿Ð¾ Ð·Ð°Ð¿ÑÐ¾ÑÑ Ð¿Ð¸ÑÐ°Ð¼Ð¸Ð´Ð° ÑÐ°ÑÐ°Ð¾Ð½Ð° Ð´Ð¶Ð¾ÑÐµÑ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8582" y="2149026"/>
            <a:ext cx="5893885" cy="335432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7823" y="844005"/>
            <a:ext cx="8020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Искусство Древнего царства — это египетская классика. Его характерными чертами являются монументальность, торжественность, ритмичность и жизненная достоверность. </a:t>
            </a:r>
          </a:p>
          <a:p>
            <a:r>
              <a:rPr lang="ru-RU" sz="1600" dirty="0" smtClean="0"/>
              <a:t>Ведущая роль принадлежала архитектуре, тесно связанной с заупокойным культом (</a:t>
            </a:r>
            <a:r>
              <a:rPr lang="ru-RU" sz="1600" dirty="0" err="1" smtClean="0"/>
              <a:t>гробницы-мастаба</a:t>
            </a:r>
            <a:r>
              <a:rPr lang="ru-RU" sz="1600" dirty="0" smtClean="0"/>
              <a:t>, пирамиды). Большое развитие получил скульптурный портрет. </a:t>
            </a:r>
            <a:endParaRPr 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779</Words>
  <Application>Microsoft Office PowerPoint</Application>
  <PresentationFormat>Экран (4:3)</PresentationFormat>
  <Paragraphs>105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Искусство Древнего Египта</vt:lpstr>
      <vt:lpstr>Презентация подготовлена</vt:lpstr>
      <vt:lpstr>Египетские боги</vt:lpstr>
      <vt:lpstr>Египетские боги</vt:lpstr>
      <vt:lpstr>Египетские боги</vt:lpstr>
      <vt:lpstr>1. Додинастический период</vt:lpstr>
      <vt:lpstr>Слайд 7</vt:lpstr>
      <vt:lpstr>1. Додинастический период</vt:lpstr>
      <vt:lpstr>а) Древнее царство</vt:lpstr>
      <vt:lpstr>а) Древнее царство</vt:lpstr>
      <vt:lpstr>а) Древнее царство</vt:lpstr>
      <vt:lpstr>а) Древнее царство</vt:lpstr>
      <vt:lpstr>а) Древнее царство</vt:lpstr>
      <vt:lpstr>а) Древнее царство</vt:lpstr>
      <vt:lpstr>а) Древнее царство</vt:lpstr>
      <vt:lpstr>б) Среднее царство</vt:lpstr>
      <vt:lpstr>б) Среднее царство</vt:lpstr>
      <vt:lpstr>б) Среднее царство</vt:lpstr>
      <vt:lpstr>б) Среднее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в) Новое царство</vt:lpstr>
      <vt:lpstr>Контрольные вопросы:</vt:lpstr>
      <vt:lpstr>Основные источники: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bolohova</cp:lastModifiedBy>
  <cp:revision>97</cp:revision>
  <dcterms:created xsi:type="dcterms:W3CDTF">2016-11-18T14:12:19Z</dcterms:created>
  <dcterms:modified xsi:type="dcterms:W3CDTF">2019-10-17T14:32:20Z</dcterms:modified>
</cp:coreProperties>
</file>