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71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5" r:id="rId18"/>
    <p:sldId id="276" r:id="rId19"/>
    <p:sldId id="277" r:id="rId20"/>
    <p:sldId id="278" r:id="rId21"/>
    <p:sldId id="272" r:id="rId22"/>
    <p:sldId id="273" r:id="rId23"/>
    <p:sldId id="279" r:id="rId24"/>
    <p:sldId id="280" r:id="rId25"/>
    <p:sldId id="281" r:id="rId26"/>
    <p:sldId id="282" r:id="rId27"/>
    <p:sldId id="274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3" autoAdjust="0"/>
    <p:restoredTop sz="94660"/>
  </p:normalViewPr>
  <p:slideViewPr>
    <p:cSldViewPr>
      <p:cViewPr varScale="1">
        <p:scale>
          <a:sx n="76" d="100"/>
          <a:sy n="76" d="100"/>
        </p:scale>
        <p:origin x="-109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10" Type="http://schemas.openxmlformats.org/officeDocument/2006/relationships/slide" Target="slide2.xml"/><Relationship Id="rId4" Type="http://schemas.openxmlformats.org/officeDocument/2006/relationships/image" Target="../media/image10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692696"/>
            <a:ext cx="7572428" cy="1571636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ru-RU" b="1" i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Данная презентация полностью состоит из гиперссылок.</a:t>
            </a:r>
            <a:br>
              <a:rPr lang="ru-RU" b="1" i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Все действия осуществляются вспомогательными кнопками</a:t>
            </a:r>
            <a:br>
              <a:rPr lang="ru-RU" b="1" i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b="1" i="1" u="sng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(которые будут Вам предоставлены).</a:t>
            </a:r>
            <a:endParaRPr lang="ru-RU" dirty="0">
              <a:solidFill>
                <a:schemeClr val="bg2"/>
              </a:solidFill>
              <a:latin typeface="Monotype Corsiva" pitchFamily="66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7643834" y="6072206"/>
            <a:ext cx="114300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" action="ppaction://hlinkshowjump?jump=nextslide"/>
              </a:rPr>
              <a:t>Далее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108266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Тест «Типология зданий».</a:t>
            </a:r>
            <a:endParaRPr lang="ru-RU" sz="28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285860"/>
            <a:ext cx="7972452" cy="4625989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1.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Что понимается под архитектурой?</a:t>
            </a:r>
          </a:p>
          <a:p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200" b="1" dirty="0" smtClean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1000100" y="2714620"/>
            <a:ext cx="72152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Система художественных форм и образов, присущих различным архитектурным объектам.</a:t>
            </a:r>
          </a:p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1000100" y="3643314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Материальная пространственная среда, созданная искусственным путём для различных процессов жизнедеятельности людей.</a:t>
            </a:r>
          </a:p>
        </p:txBody>
      </p:sp>
      <p:sp>
        <p:nvSpPr>
          <p:cNvPr id="8" name="Скругленный прямоугольник 7">
            <a:hlinkClick r:id="rId2" action="ppaction://hlinksldjump"/>
          </p:cNvPr>
          <p:cNvSpPr/>
          <p:nvPr/>
        </p:nvSpPr>
        <p:spPr>
          <a:xfrm>
            <a:off x="1000100" y="4500570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Искусство проектировать и строить здания и сооружения.</a:t>
            </a:r>
          </a:p>
        </p:txBody>
      </p:sp>
      <p:pic>
        <p:nvPicPr>
          <p:cNvPr id="9" name="Рисунок 8" descr="Play1Pressed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43900" y="557214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928662" y="2143116"/>
            <a:ext cx="757242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Строительство жилья, промышленных предприятий и инженерных сооружений.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928662" y="3071810"/>
            <a:ext cx="757242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зданий и сооружений, представляющие памятники эпохи.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357166"/>
            <a:ext cx="8358246" cy="1500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ru-RU" sz="3000" b="1" i="1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2. Какие задачи ставятся перед архитектурой в современных условиях?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>
            <a:hlinkClick r:id="rId3" action="ppaction://hlinksldjump"/>
          </p:cNvPr>
          <p:cNvSpPr/>
          <p:nvPr/>
        </p:nvSpPr>
        <p:spPr>
          <a:xfrm>
            <a:off x="928662" y="4143380"/>
            <a:ext cx="757242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пространственной среды для комплекса процессов труда, отдыха и быта людей.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Play1Pressed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43900" y="5572140"/>
            <a:ext cx="723888" cy="7238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3. Чем определяется потребность в строительстве зданий?</a:t>
            </a:r>
            <a:endParaRPr lang="ru-RU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9" name="Содержимое 8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14380" cy="71438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1000100" y="1643050"/>
            <a:ext cx="714380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3" algn="ctr"/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Желанием архитектора.</a:t>
            </a:r>
            <a:endPara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1000100" y="2571744"/>
            <a:ext cx="714380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Социальным заказом (потребностью) общества.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>
            <a:hlinkClick r:id="rId3" action="ppaction://hlinksldjump"/>
          </p:cNvPr>
          <p:cNvSpPr/>
          <p:nvPr/>
        </p:nvSpPr>
        <p:spPr>
          <a:xfrm>
            <a:off x="1000100" y="3571876"/>
            <a:ext cx="714380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Наличием материалов, рабочей силы.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368412"/>
          </a:xfrm>
        </p:spPr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4. Каким главным требованиям должны отвечать архитектурные сооружения?</a:t>
            </a:r>
            <a:endParaRPr lang="ru-RU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53408" y="5572140"/>
            <a:ext cx="785818" cy="78581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1000100" y="2000240"/>
            <a:ext cx="714380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Функциональной целесообразности (польза).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1000100" y="2714620"/>
            <a:ext cx="714380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Иметь хороший внешний вид и быть прочным.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1000100" y="3429000"/>
            <a:ext cx="714380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Обеспечивать единство прочности, пользы и красоты.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2368544"/>
          </a:xfrm>
        </p:spPr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5. </a:t>
            </a:r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Кому принадлежит высказывание о том, что в архитектуре должны выступать в единстве польза, прочность, красота?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000" b="1" dirty="0">
              <a:solidFill>
                <a:schemeClr val="bg1"/>
              </a:solidFill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868" y="5572140"/>
            <a:ext cx="785818" cy="78581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1000100" y="2714620"/>
            <a:ext cx="71438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Древнеримскому архитектору Витрувию.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1000100" y="3429000"/>
            <a:ext cx="71438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Известному архитектору эпохи Возрождения Виньоле.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1000100" y="4143380"/>
            <a:ext cx="7143800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Советскому архитектору академику Желтовскому.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3225800"/>
          </a:xfrm>
        </p:spPr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6.Чем объясняется незначительное применение в современном строительстве классических архитектурных деталей и форм (ордерных систем, лепных украшений и т.п.)?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85818" cy="78581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3071810"/>
            <a:ext cx="721523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Отсутствием опытных мастеров.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3786190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Отсутствием необходимых отделочных материалов, а также их высокой стоимостью.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4857760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Противоречиями с современными методами типизации и унификации в строительстве.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725602"/>
          </a:xfrm>
        </p:spPr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7. </a:t>
            </a:r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В каком направлении следует развивать строительство, чтобы оно не создавало угрозы окружающей природной среде?</a:t>
            </a:r>
            <a:endParaRPr lang="ru-RU" sz="3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85818" cy="78581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357430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Оставлять условия существования окружающей среды без нарушения сложившегося в природе равновесия.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3214686"/>
            <a:ext cx="72152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Приостановить строительство, ограничиться зданиями и сооружениями, вписывающимися в природные условия и не создающими вредности.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4429132"/>
            <a:ext cx="7215238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строительстве и проектировании искусственной среды создавать системы безотходных производств, искусно вписывать её в окружающую среду.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8. Что называют сооружением?</a:t>
            </a:r>
            <a:endParaRPr lang="ru-RU" sz="3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15338" y="5572140"/>
            <a:ext cx="714380" cy="71438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1857364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Систему взаимосвязанных строительных частей и элементов (несущих и ограждающих).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928662" y="3071810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Инженерные конструкции и материалы, применяемые для строительства.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4286256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Систему взаимосвязанных зданий и архитектурных форм.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582726"/>
          </a:xfrm>
        </p:spPr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9. </a:t>
            </a:r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Какие сооружения относят к архитектурным?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23888" cy="72388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152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Мосты, железные дороги, подпорные стенки, плотины и т.д.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3000372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Жилые, общественные и промышленные здания и сооружения.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3929066"/>
            <a:ext cx="721523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Сооружения с искусственной средой, характеризующейся соответствующими параметрами (температурой, влажностью, освещённостью и т.д.).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511288"/>
          </a:xfrm>
        </p:spPr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10. </a:t>
            </a:r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Как классифицируются здания по назначению?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95326" cy="795326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1857364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Гражданские и общественные.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2857496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Жилые, общественные и производственные.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3786190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Гражданские, промышленные и сельскохозяйственные.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214422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Тест </a:t>
            </a:r>
            <a:r>
              <a:rPr lang="ru-RU" sz="4000" smtClean="0">
                <a:solidFill>
                  <a:schemeClr val="bg1"/>
                </a:solidFill>
                <a:latin typeface="Monotype Corsiva" pitchFamily="66" charset="0"/>
              </a:rPr>
              <a:t>по теме </a:t>
            </a:r>
            <a:r>
              <a:rPr lang="ru-RU" sz="4000" dirty="0" smtClean="0">
                <a:solidFill>
                  <a:schemeClr val="bg1"/>
                </a:solidFill>
                <a:latin typeface="Monotype Corsiva" pitchFamily="66" charset="0"/>
              </a:rPr>
              <a:t>«Типология зданий»</a:t>
            </a:r>
            <a:endParaRPr lang="ru-RU" sz="40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5" name="Горизонтальный свиток 4">
            <a:hlinkClick r:id="" action="ppaction://hlinkshowjump?jump=previousslide"/>
          </p:cNvPr>
          <p:cNvSpPr/>
          <p:nvPr/>
        </p:nvSpPr>
        <p:spPr>
          <a:xfrm>
            <a:off x="1785918" y="3000372"/>
            <a:ext cx="2143140" cy="1214446"/>
          </a:xfrm>
          <a:prstGeom prst="horizontalScroll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bg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bg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ru-RU" sz="4400" dirty="0" smtClean="0">
                <a:effectLst/>
                <a:latin typeface="Monotype Corsiva" pitchFamily="66" charset="0"/>
                <a:hlinkClick r:id="" action="ppaction://hlinkshowjump?jump=nextslide"/>
              </a:rPr>
              <a:t>Меню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11. При каком количестве этажей здания относят к многоэтажным?</a:t>
            </a: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15338" y="5572140"/>
            <a:ext cx="714380" cy="71438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1928802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3-х и более этажей.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928662" y="2928934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4–9 этажей.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928662" y="3857628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 количестве этажей более 20.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12. Что понимается под этажом в здании?</a:t>
            </a: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95326" cy="795326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1785926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Помещения, примыкающие к одной лестничной клетке.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2571744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Помещения, расположенные выше спланированного уровня земли.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3786190"/>
            <a:ext cx="721523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Часть здания с помещениями, расположенными в одном уровне.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582726"/>
          </a:xfrm>
        </p:spPr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13. </a:t>
            </a:r>
            <a:r>
              <a:rPr lang="ru-RU" sz="3300" b="1" i="1" dirty="0" smtClean="0">
                <a:solidFill>
                  <a:schemeClr val="bg1"/>
                </a:solidFill>
                <a:latin typeface="Segoe Script" pitchFamily="34" charset="0"/>
              </a:rPr>
              <a:t>Какие этажи называют подземными (подвальными)?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14380" cy="71438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отметкой пола не ниже уровня спланированной поверхности земли вокруг здания.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928662" y="3143248"/>
            <a:ext cx="72152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отметкой пола ниже спланированной поверхности земли более чем на половину высоты расположенного в нём помещения.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4429132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Спланированная поверхность земли вокруг здания выше отметки пола помещения, но не ниже отметки подоконника.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58204" cy="1368412"/>
          </a:xfrm>
        </p:spPr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14. Какой этаж называют мансардным?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15338" y="5572140"/>
            <a:ext cx="723888" cy="723888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152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Этаж, отметка пола которого выше уровня земли вокруг здания.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928662" y="3071810"/>
            <a:ext cx="72152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Этаж, расположенный в объёме чердачного пространства, при высоте помещения более 1,6 м.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4143380"/>
            <a:ext cx="728667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Этаж, для которого отметка пола помещения выше спланированной поверхности земли вокруг здания, но не ниже отметки подоконника.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797040"/>
          </a:xfrm>
        </p:spPr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15. Какие этажи учитываются при определении этажности здания?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643578"/>
            <a:ext cx="795326" cy="795326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8667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Только подземные и надземные этажи.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3071810"/>
            <a:ext cx="721523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Все этажи, включая подвал, если спланированная поверхность земли не ниже подоконника.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857224" y="4429132"/>
            <a:ext cx="7358114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Надземные, мансардные, цокольные этажи при низе перекрытия, находящегося выше спланированной поверхности земли более чем на два метра.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16. Какие задачи определяют функциональные требования, предъявляемые к зданиям?</a:t>
            </a: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928662" y="2000240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Обеспечение прочности и устойчивости здания.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2786058"/>
            <a:ext cx="721523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Обеспечение условий рациональной планировки, размеров помещений, удовлетворяющих нормальному функционированию технологических процессов.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2" action="ppaction://hlinksldjump"/>
          </p:cNvPr>
          <p:cNvSpPr/>
          <p:nvPr/>
        </p:nvSpPr>
        <p:spPr>
          <a:xfrm>
            <a:off x="928662" y="4214818"/>
            <a:ext cx="721523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Удовлетворение условиям нормального микроклимата, долговечности и огнестойкости.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pic>
        <p:nvPicPr>
          <p:cNvPr id="7" name="Рисунок 6" descr="Play1Pressed.pn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43900" y="5572140"/>
            <a:ext cx="795326" cy="7953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17. Почему в СНиП квартиры разделяются на 2 типа – “А” и “Б”?</a:t>
            </a: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643578"/>
            <a:ext cx="719134" cy="719134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152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связи с различным назначением квартир (городские или сельские).</a:t>
            </a: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3429000"/>
            <a:ext cx="728667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связи с различной численностью семей.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4500570"/>
            <a:ext cx="7286676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связи с различным возрастным составом, полом, численным составом и родственными отношениями в семье.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1868478"/>
          </a:xfrm>
        </p:spPr>
        <p:txBody>
          <a:bodyPr>
            <a:normAutofit fontScale="90000"/>
          </a:bodyPr>
          <a:lstStyle/>
          <a:p>
            <a:r>
              <a:rPr lang="ru-RU" sz="33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18. На какие группы возгораемости делятся строительные материалы, из которых строят здания?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14380" cy="71438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2000240"/>
            <a:ext cx="728667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Сгораемые, тлеющие, воспламеняющиеся.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3" action="ppaction://hlinksldjump"/>
          </p:cNvPr>
          <p:cNvSpPr/>
          <p:nvPr/>
        </p:nvSpPr>
        <p:spPr>
          <a:xfrm>
            <a:off x="928662" y="2928934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Несгораемые и сгораемые.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>
            <a:hlinkClick r:id="rId4" action="ppaction://hlinksldjump"/>
          </p:cNvPr>
          <p:cNvSpPr/>
          <p:nvPr/>
        </p:nvSpPr>
        <p:spPr>
          <a:xfrm>
            <a:off x="928662" y="4143380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Сгораемые, трудносгораемые, несгораемые.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19. Чем характеризуется степень долговечности здания?</a:t>
            </a: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pic>
        <p:nvPicPr>
          <p:cNvPr id="7" name="Содержимое 6" descr="Play1Pressed.png">
            <a:hlinkClick r:id="" action="ppaction://hlinkshowjump?jump=nextslide"/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43900" y="5572140"/>
            <a:ext cx="795350" cy="795350"/>
          </a:xfrm>
        </p:spPr>
      </p:pic>
      <p:sp>
        <p:nvSpPr>
          <p:cNvPr id="4" name="Скругленный прямоугольник 3">
            <a:hlinkClick r:id="rId3" action="ppaction://hlinksldjump"/>
          </p:cNvPr>
          <p:cNvSpPr/>
          <p:nvPr/>
        </p:nvSpPr>
        <p:spPr>
          <a:xfrm>
            <a:off x="928662" y="1928802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Морозостойкостью, прочностью, стойкостью против коррозии материалов несущих конструкций.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>
            <a:hlinkClick r:id="rId4" action="ppaction://hlinksldjump"/>
          </p:cNvPr>
          <p:cNvSpPr/>
          <p:nvPr/>
        </p:nvSpPr>
        <p:spPr>
          <a:xfrm>
            <a:off x="928662" y="3071810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Способностью здания обеспечивать потребительские качества в течение заданного срока эксплуатации.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928662" y="4143380"/>
            <a:ext cx="72152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Требованиями к прочности и огнестойкости материала в течение заданного срока эксплуатации.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357322"/>
          </a:xfrm>
        </p:spPr>
        <p:txBody>
          <a:bodyPr>
            <a:noAutofit/>
          </a:bodyPr>
          <a:lstStyle/>
          <a:p>
            <a: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20. Что понимается под функциональной схемой зданий?</a:t>
            </a:r>
            <a:br>
              <a:rPr lang="ru-RU" sz="3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</a:br>
            <a:endParaRPr lang="ru-RU" sz="3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928662" y="2000240"/>
            <a:ext cx="721523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Схема размещения помещений в пространстве этажа.</a:t>
            </a: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5" name="Скругленный прямоугольник 4">
            <a:hlinkClick r:id="rId2" action="ppaction://hlinksldjump"/>
          </p:cNvPr>
          <p:cNvSpPr/>
          <p:nvPr/>
        </p:nvSpPr>
        <p:spPr>
          <a:xfrm>
            <a:off x="928662" y="3000372"/>
            <a:ext cx="721523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Объёмно-пространственная композиция зданий.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  <a:hlinkClick r:id=""/>
            </a:endParaRPr>
          </a:p>
        </p:txBody>
      </p:sp>
      <p:sp>
        <p:nvSpPr>
          <p:cNvPr id="6" name="Скругленный прямоугольник 5">
            <a:hlinkClick r:id="rId3" action="ppaction://hlinksldjump"/>
          </p:cNvPr>
          <p:cNvSpPr/>
          <p:nvPr/>
        </p:nvSpPr>
        <p:spPr>
          <a:xfrm>
            <a:off x="928662" y="4143380"/>
            <a:ext cx="721523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Условная схема размещения помещений с обозначением их технологических взаимосвязей.</a:t>
            </a:r>
          </a:p>
          <a:p>
            <a:pPr algn="ctr"/>
            <a:endParaRPr lang="ru-RU" dirty="0" smtClean="0">
              <a:hlinkClick r:id=""/>
            </a:endParaRPr>
          </a:p>
        </p:txBody>
      </p:sp>
      <p:sp>
        <p:nvSpPr>
          <p:cNvPr id="7" name="Рамка 6">
            <a:hlinkClick r:id="" action="ppaction://hlinkshowjump?jump=lastslide"/>
          </p:cNvPr>
          <p:cNvSpPr/>
          <p:nvPr/>
        </p:nvSpPr>
        <p:spPr>
          <a:xfrm>
            <a:off x="7429520" y="5572140"/>
            <a:ext cx="1428760" cy="928694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"/>
              </a:rPr>
              <a:t>картинки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Меню:</a:t>
            </a:r>
            <a:endParaRPr lang="ru-RU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7" name="Управляющая кнопка: документ 6">
            <a:hlinkClick r:id="rId2" action="ppaction://hlinksldjump" highlightClick="1"/>
          </p:cNvPr>
          <p:cNvSpPr/>
          <p:nvPr/>
        </p:nvSpPr>
        <p:spPr>
          <a:xfrm>
            <a:off x="5580112" y="2000240"/>
            <a:ext cx="2563788" cy="2148840"/>
          </a:xfrm>
          <a:prstGeom prst="actionButtonDocumen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hlinkClick r:id="rId2" action="ppaction://hlinksldjump"/>
              </a:rPr>
              <a:t>Тест</a:t>
            </a:r>
            <a:endParaRPr lang="ru-RU" dirty="0" smtClean="0">
              <a:solidFill>
                <a:schemeClr val="tx1"/>
              </a:solidFill>
              <a:hlinkClick r:id="" action="ppaction://hlinkshowjump?jump=nextslide"/>
            </a:endParaRPr>
          </a:p>
        </p:txBody>
      </p:sp>
      <p:sp>
        <p:nvSpPr>
          <p:cNvPr id="8" name="Управляющая кнопка: справка 7">
            <a:hlinkClick r:id="" action="ppaction://hlinkshowjump?jump=nextslide" highlightClick="1"/>
          </p:cNvPr>
          <p:cNvSpPr/>
          <p:nvPr/>
        </p:nvSpPr>
        <p:spPr>
          <a:xfrm>
            <a:off x="1000100" y="2000240"/>
            <a:ext cx="2491780" cy="2148840"/>
          </a:xfrm>
          <a:prstGeom prst="actionButtonHelp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" action="ppaction://hlinkshowjump?jump=nextslide"/>
              </a:rPr>
              <a:t>Лекция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f9XSFeHKL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903455">
            <a:off x="383097" y="383380"/>
            <a:ext cx="2587845" cy="1940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216290_origina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1057501">
            <a:off x="3496980" y="383868"/>
            <a:ext cx="2312889" cy="19572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437396_90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0837184">
            <a:off x="189870" y="2531106"/>
            <a:ext cx="3107523" cy="20716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interesting_20120516040030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1043413">
            <a:off x="6598109" y="2067644"/>
            <a:ext cx="1905000" cy="2247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tumblr_mc839aSbbg1qaiwm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21048455">
            <a:off x="4051634" y="2284541"/>
            <a:ext cx="1978618" cy="25880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walter_building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rot="21206255">
            <a:off x="6803800" y="309574"/>
            <a:ext cx="1762235" cy="16525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x_96152cfb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20720106">
            <a:off x="1454541" y="4546454"/>
            <a:ext cx="2838401" cy="1697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DRA713-FR-RE-CO-LG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 rot="21135873">
            <a:off x="5771894" y="4464223"/>
            <a:ext cx="2786057" cy="2095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Управляющая кнопка: домой 11">
            <a:hlinkClick r:id="rId10" action="ppaction://hlinksldjump" highlightClick="1"/>
          </p:cNvPr>
          <p:cNvSpPr/>
          <p:nvPr/>
        </p:nvSpPr>
        <p:spPr>
          <a:xfrm>
            <a:off x="4572000" y="5572140"/>
            <a:ext cx="714380" cy="7143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ТИПЫ ЗДАНИЙ И СООРУЖЕНИЙ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Архитектурно-пространственная среда представляет собой единство нескольких основных компонентов: зданий и сооружений, пространства между ними и внутри них и элементов естественной природы, в той или иной степени включенных в среду. Важнейшим компонентом этого единства являются </a:t>
            </a:r>
            <a:r>
              <a:rPr lang="ru-RU" sz="2400" b="1" dirty="0" smtClean="0">
                <a:solidFill>
                  <a:schemeClr val="bg1"/>
                </a:solidFill>
                <a:latin typeface="Comic Sans MS" pitchFamily="66" charset="0"/>
              </a:rPr>
              <a:t>здания и сооружения</a:t>
            </a: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.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Функциональное назначение зданий главным образом и определяет их форму. А функциональное назначение в первую очередь определяется социальными запросами общества, которые зависят от присущего им характера производственных отношений. Поэтому и типология в архитектуре отражает характер производственных отношений общества.</a:t>
            </a:r>
          </a:p>
          <a:p>
            <a:endParaRPr lang="ru-RU" dirty="0"/>
          </a:p>
        </p:txBody>
      </p:sp>
      <p:pic>
        <p:nvPicPr>
          <p:cNvPr id="4" name="Рисунок 3" descr="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5214950"/>
            <a:ext cx="2388812" cy="1500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143900" y="6000768"/>
            <a:ext cx="714380" cy="642942"/>
          </a:xfrm>
          <a:prstGeom prst="actionButtonForwardNex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285720" y="6072206"/>
            <a:ext cx="714380" cy="642942"/>
          </a:xfrm>
          <a:prstGeom prst="actionButtonHome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28604"/>
            <a:ext cx="8401080" cy="621510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Процесс формирования типологической структуры очень сложен. Кроме четко выраженных типов зданий, существует множество переходных не определившихся форм. Это объясняется тем, что в процессе развития общества типы зданий постоянно видоизменяются. </a:t>
            </a:r>
            <a:b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Первичная типологическая классификация зданий и сооружений, существующих в настоящее время, включает четыре их основных группы, соответствующие основным видам человеческой деятельности: быту, труду и общественно-административной деятельности: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общественные здания и сооружения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жилые дома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промышленные здания и сооружения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 smtClean="0">
                <a:solidFill>
                  <a:schemeClr val="bg1"/>
                </a:solidFill>
                <a:latin typeface="Comic Sans MS" pitchFamily="66" charset="0"/>
              </a:rPr>
              <a:t>здания и сооружения, предназначенные для нужд сельского хозяйства</a:t>
            </a:r>
          </a:p>
          <a:p>
            <a:pPr>
              <a:buNone/>
            </a:pPr>
            <a:endParaRPr lang="ru-RU" sz="24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ru-RU" sz="3500" dirty="0" smtClean="0">
                <a:solidFill>
                  <a:schemeClr val="bg1"/>
                </a:solidFill>
                <a:latin typeface="Comic Sans MS" pitchFamily="66" charset="0"/>
              </a:rPr>
              <a:t>Каждая из этих групп имеет в свою очередь собственную типологическую структуру в зависимости от специфики этой группы. Основным признаком зданий, по которому определяют принадлежность его к той или иной группе, является его назначение как отражение потребности общества в здании определенного типа для определенной цели.</a:t>
            </a:r>
            <a:endParaRPr lang="ru-RU" sz="35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143900" y="6000768"/>
            <a:ext cx="714380" cy="714380"/>
          </a:xfrm>
          <a:prstGeom prst="actionButtonForwardNex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215206" y="6000768"/>
            <a:ext cx="714380" cy="714380"/>
          </a:xfrm>
          <a:prstGeom prst="actionButtonBackPrevious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357158" y="285750"/>
            <a:ext cx="8329642" cy="592933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Comic Sans MS" pitchFamily="66" charset="0"/>
              </a:rPr>
              <a:t>Например, общественные здания и сооружения классифицируются по областям культурно-бытового обслуживания населения: </a:t>
            </a:r>
            <a:br>
              <a:rPr lang="ru-RU" sz="20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2000" dirty="0" smtClean="0">
                <a:solidFill>
                  <a:schemeClr val="bg1"/>
                </a:solidFill>
                <a:latin typeface="Comic Sans MS" pitchFamily="66" charset="0"/>
              </a:rPr>
              <a:t> здравоохранение; наука, просвещение и обучение; воспитание и обучение: физкультура и спорт: массовый отдых; транспорт и связь; общественное питание; торговля: хозяйственно-бытовое обслуживание; </a:t>
            </a:r>
            <a:r>
              <a:rPr lang="ru-RU" sz="2000" dirty="0" err="1" smtClean="0">
                <a:solidFill>
                  <a:schemeClr val="bg1"/>
                </a:solidFill>
                <a:latin typeface="Comic Sans MS" pitchFamily="66" charset="0"/>
              </a:rPr>
              <a:t>управленческо</a:t>
            </a:r>
            <a:r>
              <a:rPr lang="ru-RU" sz="2000" dirty="0" smtClean="0">
                <a:solidFill>
                  <a:schemeClr val="bg1"/>
                </a:solidFill>
                <a:latin typeface="Comic Sans MS" pitchFamily="66" charset="0"/>
              </a:rPr>
              <a:t>- административная деятельность; коммунальные предприятия.</a:t>
            </a:r>
          </a:p>
          <a:p>
            <a:endParaRPr lang="ru-RU" sz="2000" dirty="0" smtClean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Comic Sans MS" pitchFamily="66" charset="0"/>
              </a:rPr>
              <a:t>Система организации полноценного культурно-бытового обслуживания населения должна удовлетворять всем запросам общества, в соответствии с чем она имеет разветвленную структуру учреждений и значительное количество типов зданий и сооружений.</a:t>
            </a:r>
          </a:p>
          <a:p>
            <a:endParaRPr lang="ru-RU" dirty="0"/>
          </a:p>
        </p:txBody>
      </p:sp>
      <p:pic>
        <p:nvPicPr>
          <p:cNvPr id="6" name="Рисунок 5" descr="x_96152cf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4714884"/>
            <a:ext cx="3286148" cy="1965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285720" y="5572140"/>
            <a:ext cx="714380" cy="714380"/>
          </a:xfrm>
          <a:prstGeom prst="actionButtonBackPrevious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215338" y="5572140"/>
            <a:ext cx="714380" cy="714380"/>
          </a:xfrm>
          <a:prstGeom prst="actionButtonForwardNex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25000" lnSpcReduction="20000"/>
          </a:bodyPr>
          <a:lstStyle/>
          <a:p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Кроме типологической классификации, т. е. классификации зданий по назначению, существует подразделение зданий на классы по значимости.</a:t>
            </a:r>
          </a:p>
          <a:p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Каждому классу зданий (их четыре) предъявляются определенные требования относительно капитальности (строительные материалы и конструкции, огнестойкость и т. д.), степени градостроительного и народнохозяйственного значения, характеристики эксплуатационных качеств.</a:t>
            </a:r>
          </a:p>
          <a:p>
            <a:r>
              <a:rPr lang="ru-RU" sz="7400" b="1" dirty="0" smtClean="0">
                <a:solidFill>
                  <a:schemeClr val="bg1"/>
                </a:solidFill>
                <a:latin typeface="Comic Sans MS" pitchFamily="66" charset="0"/>
              </a:rPr>
              <a:t>Здания I класса.</a:t>
            </a: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 </a:t>
            </a:r>
            <a:b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Жилые и общественные здания, отвечающие повышенным требованиям (общественные здания, играющие особо важную роль в композиции городов, жилые выше шести этажей и др.).</a:t>
            </a:r>
          </a:p>
          <a:p>
            <a:r>
              <a:rPr lang="ru-RU" sz="7400" b="1" dirty="0" smtClean="0">
                <a:solidFill>
                  <a:schemeClr val="bg1"/>
                </a:solidFill>
                <a:latin typeface="Comic Sans MS" pitchFamily="66" charset="0"/>
              </a:rPr>
              <a:t>Здания II класса.</a:t>
            </a: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 </a:t>
            </a:r>
            <a:b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Здания массового строительства, жилые дома в 4—5 этажей.</a:t>
            </a:r>
          </a:p>
          <a:p>
            <a:r>
              <a:rPr lang="ru-RU" sz="7400" b="1" dirty="0" smtClean="0">
                <a:solidFill>
                  <a:schemeClr val="bg1"/>
                </a:solidFill>
                <a:latin typeface="Comic Sans MS" pitchFamily="66" charset="0"/>
              </a:rPr>
              <a:t>Здания III класса.</a:t>
            </a: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 </a:t>
            </a:r>
            <a:b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Малоэтажные здания с небольшой вместимостью.</a:t>
            </a:r>
          </a:p>
          <a:p>
            <a:r>
              <a:rPr lang="ru-RU" sz="7400" b="1" dirty="0" smtClean="0">
                <a:solidFill>
                  <a:schemeClr val="bg1"/>
                </a:solidFill>
                <a:latin typeface="Comic Sans MS" pitchFamily="66" charset="0"/>
              </a:rPr>
              <a:t>Здания IV класса. </a:t>
            </a: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ru-RU" sz="7400" dirty="0" smtClean="0">
                <a:solidFill>
                  <a:schemeClr val="bg1"/>
                </a:solidFill>
                <a:latin typeface="Comic Sans MS" pitchFamily="66" charset="0"/>
              </a:rPr>
              <a:t>Здания, удовлетворяющие минимальным требованиям.</a:t>
            </a:r>
          </a:p>
          <a:p>
            <a:endParaRPr lang="ru-RU" dirty="0"/>
          </a:p>
        </p:txBody>
      </p:sp>
      <p:pic>
        <p:nvPicPr>
          <p:cNvPr id="4" name="Рисунок 3" descr="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4929198"/>
            <a:ext cx="3643338" cy="1799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285720" y="5572140"/>
            <a:ext cx="714380" cy="714380"/>
          </a:xfrm>
          <a:prstGeom prst="actionButtonBackPrevious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hlinkClick r:id="" action="ppaction://hlinkshowjump?jump=nextslide"/>
            </a:endParaRPr>
          </a:p>
        </p:txBody>
      </p:sp>
      <p:sp>
        <p:nvSpPr>
          <p:cNvPr id="7" name="Горизонтальный свиток 6">
            <a:hlinkClick r:id="rId3" action="ppaction://hlinksldjump"/>
          </p:cNvPr>
          <p:cNvSpPr/>
          <p:nvPr/>
        </p:nvSpPr>
        <p:spPr>
          <a:xfrm>
            <a:off x="7429520" y="5572140"/>
            <a:ext cx="1143008" cy="857256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otype Corsiva" pitchFamily="66" charset="0"/>
                <a:hlinkClick r:id="rId3" action="ppaction://hlinksldjump"/>
              </a:rPr>
              <a:t>Меню</a:t>
            </a:r>
            <a:endParaRPr lang="ru-RU" dirty="0" smtClean="0">
              <a:latin typeface="Monotype Corsiva" pitchFamily="66" charset="0"/>
              <a:hlinkClick r:id="" action="ppaction://hlinkshowjump?jump=nex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Segoe Script" pitchFamily="34" charset="0"/>
              </a:rPr>
              <a:t>Правильно!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7" name="Управляющая кнопка: далее 6">
            <a:hlinkClick r:id="" action="ppaction://hlinkshowjump?jump=lastslideviewed" highlightClick="1"/>
          </p:cNvPr>
          <p:cNvSpPr/>
          <p:nvPr/>
        </p:nvSpPr>
        <p:spPr>
          <a:xfrm>
            <a:off x="7572396" y="5643578"/>
            <a:ext cx="785818" cy="642942"/>
          </a:xfrm>
          <a:prstGeom prst="actionButtonForwardNex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hlinkClick r:id="" action="ppaction://hlinkshowjump?jump=nextslide"/>
            </a:endParaRP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1785926"/>
            <a:ext cx="2928958" cy="309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Segoe Script" pitchFamily="34" charset="0"/>
              </a:rPr>
              <a:t>Попробуй ещё раз!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  <a:latin typeface="Segoe Script" pitchFamily="34" charset="0"/>
            </a:endParaRPr>
          </a:p>
        </p:txBody>
      </p:sp>
      <p:sp>
        <p:nvSpPr>
          <p:cNvPr id="5" name="Круговая стрелка 4">
            <a:hlinkClick r:id="" action="ppaction://hlinkshowjump?jump=lastslideviewed"/>
          </p:cNvPr>
          <p:cNvSpPr/>
          <p:nvPr/>
        </p:nvSpPr>
        <p:spPr>
          <a:xfrm>
            <a:off x="7429520" y="5572140"/>
            <a:ext cx="714380" cy="1285860"/>
          </a:xfrm>
          <a:prstGeom prst="circular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hlinkClick r:id="" action="ppaction://hlinkshowjump?jump=nextslide"/>
            </a:endParaRPr>
          </a:p>
        </p:txBody>
      </p:sp>
      <p:pic>
        <p:nvPicPr>
          <p:cNvPr id="819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785926"/>
            <a:ext cx="3758387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hlinkClick xmlns:r="http://schemas.openxmlformats.org/officeDocument/2006/relationships" r:id="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978</Words>
  <Application>Microsoft Office PowerPoint</Application>
  <PresentationFormat>Экран (4:3)</PresentationFormat>
  <Paragraphs>120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Слайд 1</vt:lpstr>
      <vt:lpstr>Тест по теме «Типология зданий»</vt:lpstr>
      <vt:lpstr>Меню:</vt:lpstr>
      <vt:lpstr>ТИПЫ ЗДАНИЙ И СООРУЖЕНИЙ </vt:lpstr>
      <vt:lpstr>Слайд 5</vt:lpstr>
      <vt:lpstr>Слайд 6</vt:lpstr>
      <vt:lpstr>Слайд 7</vt:lpstr>
      <vt:lpstr>Правильно!</vt:lpstr>
      <vt:lpstr>Попробуй ещё раз!</vt:lpstr>
      <vt:lpstr>Тест «Типология зданий».</vt:lpstr>
      <vt:lpstr>Слайд 11</vt:lpstr>
      <vt:lpstr>3. Чем определяется потребность в строительстве зданий?</vt:lpstr>
      <vt:lpstr>4. Каким главным требованиям должны отвечать архитектурные сооружения?</vt:lpstr>
      <vt:lpstr>5. Кому принадлежит высказывание о том, что в архитектуре должны выступать в единстве польза, прочность, красота? </vt:lpstr>
      <vt:lpstr>6.Чем объясняется незначительное применение в современном строительстве классических архитектурных деталей и форм (ордерных систем, лепных украшений и т.п.)? </vt:lpstr>
      <vt:lpstr>7. В каком направлении следует развивать строительство, чтобы оно не создавало угрозы окружающей природной среде?</vt:lpstr>
      <vt:lpstr>8. Что называют сооружением?</vt:lpstr>
      <vt:lpstr>9. Какие сооружения относят к архитектурным? </vt:lpstr>
      <vt:lpstr>10. Как классифицируются здания по назначению? </vt:lpstr>
      <vt:lpstr>11. При каком количестве этажей здания относят к многоэтажным?</vt:lpstr>
      <vt:lpstr>12. Что понимается под этажом в здании?</vt:lpstr>
      <vt:lpstr>13. Какие этажи называют подземными (подвальными)? </vt:lpstr>
      <vt:lpstr>14. Какой этаж называют мансардным? </vt:lpstr>
      <vt:lpstr>15. Какие этажи учитываются при определении этажности здания? </vt:lpstr>
      <vt:lpstr>16. Какие задачи определяют функциональные требования, предъявляемые к зданиям?</vt:lpstr>
      <vt:lpstr>17. Почему в СНиП квартиры разделяются на 2 типа – “А” и “Б”?</vt:lpstr>
      <vt:lpstr>18. На какие группы возгораемости делятся строительные материалы, из которых строят здания? </vt:lpstr>
      <vt:lpstr>19. Чем характеризуется степень долговечности здания?</vt:lpstr>
      <vt:lpstr>20. Что понимается под функциональной схемой зданий? 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Базовый</dc:creator>
  <cp:lastModifiedBy>sokolskaya</cp:lastModifiedBy>
  <cp:revision>53</cp:revision>
  <dcterms:created xsi:type="dcterms:W3CDTF">2015-02-06T11:57:51Z</dcterms:created>
  <dcterms:modified xsi:type="dcterms:W3CDTF">2019-12-09T13:14:41Z</dcterms:modified>
</cp:coreProperties>
</file>