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0" r:id="rId2"/>
    <p:sldId id="281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96128A-E618-488A-85CA-058EC2A175B5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AE9765-08E9-45DD-B7B5-945D4399D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365104"/>
            <a:ext cx="8607432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Преподаватель: </a:t>
            </a:r>
            <a:r>
              <a:rPr lang="ru-RU" sz="1400" dirty="0" err="1" smtClean="0">
                <a:latin typeface="Arial Black" pitchFamily="34" charset="0"/>
              </a:rPr>
              <a:t>Черноярова</a:t>
            </a:r>
            <a:r>
              <a:rPr lang="ru-RU" sz="1400" dirty="0" smtClean="0">
                <a:latin typeface="Arial Black" pitchFamily="34" charset="0"/>
              </a:rPr>
              <a:t> М. Н.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16632"/>
            <a:ext cx="8710950" cy="3744416"/>
          </a:xfrm>
        </p:spPr>
        <p:txBody>
          <a:bodyPr>
            <a:normAutofit/>
          </a:bodyPr>
          <a:lstStyle/>
          <a:p>
            <a:pPr algn="ctr"/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kern="0" cap="all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b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Баухаус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040188" cy="838200"/>
          </a:xfrm>
        </p:spPr>
        <p:txBody>
          <a:bodyPr/>
          <a:lstStyle/>
          <a:p>
            <a:r>
              <a:rPr lang="ru-RU" dirty="0" smtClean="0"/>
              <a:t>2)</a:t>
            </a:r>
            <a:r>
              <a:rPr lang="ru-RU" dirty="0" err="1" smtClean="0"/>
              <a:t>Иоханнес</a:t>
            </a:r>
            <a:r>
              <a:rPr lang="ru-RU" dirty="0" smtClean="0"/>
              <a:t> </a:t>
            </a:r>
            <a:r>
              <a:rPr lang="ru-RU" dirty="0" err="1" smtClean="0"/>
              <a:t>Иттен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>«Искусство цвета»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0" y="3789040"/>
            <a:ext cx="4041775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3) Чайник</a:t>
            </a:r>
            <a:br>
              <a:rPr lang="ru-RU" dirty="0" smtClean="0"/>
            </a:br>
            <a:r>
              <a:rPr lang="ru-RU" b="0" i="1" dirty="0" smtClean="0"/>
              <a:t>Марианна Брандт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3968" y="188640"/>
            <a:ext cx="4644008" cy="357301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>
                <a:solidFill>
                  <a:schemeClr val="tx2"/>
                </a:solidFill>
              </a:rPr>
              <a:t>Книга, написанная преподавателем </a:t>
            </a:r>
            <a:r>
              <a:rPr lang="ru-RU" dirty="0" err="1" smtClean="0">
                <a:solidFill>
                  <a:schemeClr val="tx2"/>
                </a:solidFill>
              </a:rPr>
              <a:t>форкурса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Иоханнесом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Иттеном</a:t>
            </a:r>
            <a:r>
              <a:rPr lang="ru-RU" dirty="0" smtClean="0">
                <a:solidFill>
                  <a:schemeClr val="tx2"/>
                </a:solidFill>
              </a:rPr>
              <a:t>, в которой он подробно изложил свою теорию. В отличие от предшественников, он более детально изучил функции дополнительных цветов и цветовых контрастов и модернизировал сам цветовой круг.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3789040"/>
            <a:ext cx="4572000" cy="28529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Чайник является частью набора чайной посуды, созданной Марианной Брандт. В этом чайнике четко виден основной формообразующий принцип </a:t>
            </a:r>
            <a:r>
              <a:rPr lang="ru-RU" sz="2000" dirty="0" err="1" smtClean="0">
                <a:solidFill>
                  <a:schemeClr val="tx2"/>
                </a:solidFill>
              </a:rPr>
              <a:t>Баухауза</a:t>
            </a:r>
            <a:r>
              <a:rPr lang="ru-RU" sz="2000" dirty="0" smtClean="0">
                <a:solidFill>
                  <a:schemeClr val="tx2"/>
                </a:solidFill>
              </a:rPr>
              <a:t> — вся форма состоит из простейших геометрических фигур.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0QgSthUq5mQ8zVkj6Pn9DQ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1982468" cy="2349624"/>
          </a:xfrm>
          <a:prstGeom prst="rect">
            <a:avLst/>
          </a:prstGeom>
        </p:spPr>
      </p:pic>
      <p:pic>
        <p:nvPicPr>
          <p:cNvPr id="8" name="Рисунок 7" descr="WY3qz0PO6qHPqLBIHFAdUg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725144"/>
            <a:ext cx="223224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6120680" cy="1008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4) Кресло «Барселона» </a:t>
            </a:r>
            <a:br>
              <a:rPr lang="ru-RU" sz="2800" dirty="0" smtClean="0"/>
            </a:br>
            <a:r>
              <a:rPr lang="ru-RU" sz="2800" b="0" i="1" dirty="0" smtClean="0"/>
              <a:t>Людвиг </a:t>
            </a:r>
            <a:r>
              <a:rPr lang="ru-RU" sz="2800" b="0" i="1" dirty="0" err="1" smtClean="0"/>
              <a:t>Мис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ван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дер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Роэ</a:t>
            </a:r>
            <a:r>
              <a:rPr lang="ru-RU" sz="2800" b="0" i="1" dirty="0" smtClean="0"/>
              <a:t>, 1929 год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268760"/>
            <a:ext cx="4788024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Легендарное кресло, спроектированное </a:t>
            </a:r>
            <a:r>
              <a:rPr lang="ru-RU" dirty="0" err="1" smtClean="0">
                <a:solidFill>
                  <a:schemeClr val="tx2"/>
                </a:solidFill>
              </a:rPr>
              <a:t>Мисом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дер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Роэ</a:t>
            </a:r>
            <a:r>
              <a:rPr lang="ru-RU" dirty="0" smtClean="0">
                <a:solidFill>
                  <a:schemeClr val="tx2"/>
                </a:solidFill>
              </a:rPr>
              <a:t> специально для павильона Германии в Барселоне. Над этим предметом </a:t>
            </a:r>
            <a:r>
              <a:rPr lang="ru-RU" dirty="0" err="1" smtClean="0">
                <a:solidFill>
                  <a:schemeClr val="tx2"/>
                </a:solidFill>
              </a:rPr>
              <a:t>Мис</a:t>
            </a:r>
            <a:r>
              <a:rPr lang="ru-RU" dirty="0" smtClean="0">
                <a:solidFill>
                  <a:schemeClr val="tx2"/>
                </a:solidFill>
              </a:rPr>
              <a:t> работал совместно с немецким дизайнером Лили </a:t>
            </a:r>
            <a:r>
              <a:rPr lang="ru-RU" dirty="0" err="1" smtClean="0">
                <a:solidFill>
                  <a:schemeClr val="tx2"/>
                </a:solidFill>
              </a:rPr>
              <a:t>Райх</a:t>
            </a:r>
            <a:r>
              <a:rPr lang="ru-RU" dirty="0" smtClean="0">
                <a:solidFill>
                  <a:schemeClr val="tx2"/>
                </a:solidFill>
              </a:rPr>
              <a:t>. Кресло оказалось настолько удачным, что его запустили в производство. Кресло «Барселона» и по сей день выпускается многими фабриками.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n2jP3C2x0R-p_FKk8dnFSg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816424" cy="370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5256584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5) Кресло «Василий» </a:t>
            </a:r>
            <a:br>
              <a:rPr lang="ru-RU" sz="2800" dirty="0" smtClean="0"/>
            </a:br>
            <a:r>
              <a:rPr lang="ru-RU" sz="2800" b="0" dirty="0" smtClean="0"/>
              <a:t>Марсель </a:t>
            </a:r>
            <a:r>
              <a:rPr lang="ru-RU" sz="2800" b="0" dirty="0" err="1" smtClean="0"/>
              <a:t>Бройер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340768"/>
            <a:ext cx="4788024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Сначала кресло называлось </a:t>
            </a:r>
            <a:r>
              <a:rPr lang="ru-RU" dirty="0" err="1" smtClean="0">
                <a:solidFill>
                  <a:schemeClr val="tx2"/>
                </a:solidFill>
              </a:rPr>
              <a:t>Club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Chair</a:t>
            </a:r>
            <a:r>
              <a:rPr lang="ru-RU" dirty="0" smtClean="0">
                <a:solidFill>
                  <a:schemeClr val="tx2"/>
                </a:solidFill>
              </a:rPr>
              <a:t> B3, но позже было переименовано в «Василий». На создание этого кресла Марселя </a:t>
            </a:r>
            <a:r>
              <a:rPr lang="ru-RU" dirty="0" err="1" smtClean="0">
                <a:solidFill>
                  <a:schemeClr val="tx2"/>
                </a:solidFill>
              </a:rPr>
              <a:t>Бройера</a:t>
            </a:r>
            <a:r>
              <a:rPr lang="ru-RU" dirty="0" smtClean="0">
                <a:solidFill>
                  <a:schemeClr val="tx2"/>
                </a:solidFill>
              </a:rPr>
              <a:t> вдохновил художник Василий Кандинский. Это кресло являлось частью коллекции, созданной для интерьеров здания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в Дессау.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0vJT4a5oubN19iVw2Cghr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456384" cy="358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176464" cy="936104"/>
          </a:xfrm>
        </p:spPr>
        <p:txBody>
          <a:bodyPr/>
          <a:lstStyle/>
          <a:p>
            <a:r>
              <a:rPr lang="ru-RU" dirty="0" smtClean="0"/>
              <a:t>6) Графический дизайн </a:t>
            </a:r>
            <a:br>
              <a:rPr lang="ru-RU" dirty="0" smtClean="0"/>
            </a:br>
            <a:r>
              <a:rPr lang="ru-RU" b="0" i="1" dirty="0" smtClean="0"/>
              <a:t>Герберта Байера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79512" y="3429000"/>
            <a:ext cx="4248472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7) Шрифт </a:t>
            </a:r>
            <a:r>
              <a:rPr lang="en-US" dirty="0" err="1" smtClean="0"/>
              <a:t>Architype</a:t>
            </a:r>
            <a:r>
              <a:rPr lang="en-US" dirty="0" smtClean="0"/>
              <a:t> Albers</a:t>
            </a:r>
            <a:br>
              <a:rPr lang="en-US" dirty="0" smtClean="0"/>
            </a:br>
            <a:r>
              <a:rPr lang="ru-RU" b="0" i="1" dirty="0" smtClean="0"/>
              <a:t>Джозеф </a:t>
            </a:r>
            <a:r>
              <a:rPr lang="ru-RU" b="0" i="1" dirty="0" err="1" smtClean="0"/>
              <a:t>Альберс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355976" y="188640"/>
            <a:ext cx="4788024" cy="27089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За время работы и учебы в </a:t>
            </a:r>
            <a:r>
              <a:rPr lang="ru-RU" dirty="0" err="1" smtClean="0">
                <a:solidFill>
                  <a:schemeClr val="tx2"/>
                </a:solidFill>
              </a:rPr>
              <a:t>Баухаусе</a:t>
            </a:r>
            <a:r>
              <a:rPr lang="ru-RU" dirty="0" smtClean="0">
                <a:solidFill>
                  <a:schemeClr val="tx2"/>
                </a:solidFill>
              </a:rPr>
              <a:t> Герберт Байер много работал со шрифтами. Основная его заслуга — это использование шрифтов без заглавных букв. Он утверждал: «Зачем нам писать на двух разных алфавитах, ведь в речи мы же не говорим с заглавной "А" или со строчной "а"».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3573016"/>
            <a:ext cx="4248472" cy="35730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Этот </a:t>
            </a:r>
            <a:r>
              <a:rPr lang="ru-RU" sz="2000" dirty="0" err="1" smtClean="0">
                <a:solidFill>
                  <a:schemeClr val="tx2"/>
                </a:solidFill>
              </a:rPr>
              <a:t>геометричный</a:t>
            </a:r>
            <a:r>
              <a:rPr lang="ru-RU" sz="2000" dirty="0" smtClean="0">
                <a:solidFill>
                  <a:schemeClr val="tx2"/>
                </a:solidFill>
              </a:rPr>
              <a:t> шрифт появился в результате многолетних экспериментов Джозефа </a:t>
            </a:r>
            <a:r>
              <a:rPr lang="ru-RU" sz="2000" dirty="0" err="1" smtClean="0">
                <a:solidFill>
                  <a:schemeClr val="tx2"/>
                </a:solidFill>
              </a:rPr>
              <a:t>Альберса</a:t>
            </a:r>
            <a:r>
              <a:rPr lang="ru-RU" sz="2000" dirty="0" smtClean="0">
                <a:solidFill>
                  <a:schemeClr val="tx2"/>
                </a:solidFill>
              </a:rPr>
              <a:t>. Шрифт построен исходя из пропорций один к трем и состоит из строго определенных геометрических форм.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PIc-NRTNf4IdHR0lba1fL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1574800" cy="2133600"/>
          </a:xfrm>
          <a:prstGeom prst="rect">
            <a:avLst/>
          </a:prstGeom>
        </p:spPr>
      </p:pic>
      <p:pic>
        <p:nvPicPr>
          <p:cNvPr id="11" name="Рисунок 10" descr="043A8q_y67SUQ0wOggMszg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365104"/>
            <a:ext cx="157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5616624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8)</a:t>
            </a:r>
            <a:r>
              <a:rPr lang="en-US" sz="2800" dirty="0" smtClean="0"/>
              <a:t>Stacking tables</a:t>
            </a:r>
            <a:br>
              <a:rPr lang="en-US" sz="2800" dirty="0" smtClean="0"/>
            </a:br>
            <a:r>
              <a:rPr lang="ru-RU" sz="2800" b="0" i="1" dirty="0" smtClean="0"/>
              <a:t>Джозеф </a:t>
            </a:r>
            <a:r>
              <a:rPr lang="ru-RU" sz="2800" b="0" i="1" dirty="0" err="1" smtClean="0"/>
              <a:t>Альберс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412776"/>
            <a:ext cx="5004048" cy="54452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Хотя изготовление мебели не являлось главным талантом Джозефа </a:t>
            </a:r>
            <a:r>
              <a:rPr lang="ru-RU" dirty="0" err="1" smtClean="0">
                <a:solidFill>
                  <a:schemeClr val="tx2"/>
                </a:solidFill>
              </a:rPr>
              <a:t>Альберса</a:t>
            </a:r>
            <a:r>
              <a:rPr lang="ru-RU" dirty="0" smtClean="0">
                <a:solidFill>
                  <a:schemeClr val="tx2"/>
                </a:solidFill>
              </a:rPr>
              <a:t>, в результате эксперимента с незнакомой областью получился очень удачный мебельный комплект. Столы, которые помещаются друг в друга, — это и простота, и функциональность,  и легко узнаваемые чистые цвета. Столешницы этих столов изготовлены из цветного стекла.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uc8aopcgoyLKayscqeEHP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3235672" cy="469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040188" cy="838200"/>
          </a:xfrm>
        </p:spPr>
        <p:txBody>
          <a:bodyPr/>
          <a:lstStyle/>
          <a:p>
            <a:r>
              <a:rPr lang="ru-RU" dirty="0" smtClean="0"/>
              <a:t>9)  Шахматы </a:t>
            </a:r>
            <a:r>
              <a:rPr lang="ru-RU" dirty="0" err="1" smtClean="0"/>
              <a:t>баухаус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/>
              <a:t>Джозеф </a:t>
            </a:r>
            <a:r>
              <a:rPr lang="ru-RU" b="0" i="1" dirty="0" err="1" smtClean="0"/>
              <a:t>Хартвиг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79512" y="3284984"/>
            <a:ext cx="4041775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10)  Настольные часы</a:t>
            </a:r>
            <a:br>
              <a:rPr lang="ru-RU" dirty="0" smtClean="0"/>
            </a:br>
            <a:r>
              <a:rPr lang="ru-RU" i="1" dirty="0" smtClean="0"/>
              <a:t>Марианна Брандт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03440" y="260648"/>
            <a:ext cx="5040560" cy="309634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Шахматы Джозефа </a:t>
            </a:r>
            <a:r>
              <a:rPr lang="ru-RU" sz="2000" dirty="0" err="1" smtClean="0"/>
              <a:t>Хартвига</a:t>
            </a:r>
            <a:r>
              <a:rPr lang="ru-RU" sz="2000" dirty="0" smtClean="0"/>
              <a:t> полностью иллюстрируют принципы Вальтера Гропиуса о том, что объект должен быть практичным, прочным, недорогим и красивым. Все шахматные фигуры состоят из простых геометрических форм — шара, цилиндра и куба.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3356992"/>
            <a:ext cx="4932040" cy="32936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Форма этих настольных часов стала одной из базовых констант в бытовой культуре XX века. Сейчас эту характерную форму можно встретить практически в каждом магазине. Марианна Брандт создала эти часы в 1930 году, а материалом послужил хромированный металл, с которым Брандт работала особенно часто.</a:t>
            </a:r>
            <a:endParaRPr lang="ru-RU" dirty="0"/>
          </a:p>
        </p:txBody>
      </p:sp>
      <p:pic>
        <p:nvPicPr>
          <p:cNvPr id="7" name="Рисунок 6" descr="6hF4Q5Mm33U6mNB4AfYiO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4187018"/>
            <a:ext cx="2088231" cy="2454958"/>
          </a:xfrm>
          <a:prstGeom prst="rect">
            <a:avLst/>
          </a:prstGeom>
        </p:spPr>
      </p:pic>
      <p:pic>
        <p:nvPicPr>
          <p:cNvPr id="8" name="Рисунок 7" descr="3t4Bn-pTJvwJVDyUMKJTpw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2016224" cy="221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10 главных фигур </a:t>
            </a:r>
            <a:r>
              <a:rPr lang="ru-RU" dirty="0" err="1" smtClean="0">
                <a:solidFill>
                  <a:schemeClr val="accent1"/>
                </a:solidFill>
              </a:rPr>
              <a:t>Баухауза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040188" cy="838200"/>
          </a:xfrm>
        </p:spPr>
        <p:txBody>
          <a:bodyPr/>
          <a:lstStyle/>
          <a:p>
            <a:r>
              <a:rPr lang="ru-RU" dirty="0" smtClean="0"/>
              <a:t>1)  Вальтер Гропиус</a:t>
            </a:r>
            <a:r>
              <a:rPr lang="ru-RU" b="0" dirty="0" smtClean="0"/>
              <a:t> (</a:t>
            </a:r>
            <a:r>
              <a:rPr lang="ru-RU" b="0" i="1" dirty="0" smtClean="0"/>
              <a:t>1883–1969)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2492896"/>
            <a:ext cx="4040188" cy="39417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Один из главных архитекторов XX века, работал в мастерской Петера </a:t>
            </a:r>
            <a:r>
              <a:rPr lang="ru-RU" dirty="0" err="1" smtClean="0">
                <a:solidFill>
                  <a:schemeClr val="tx2"/>
                </a:solidFill>
              </a:rPr>
              <a:t>Беренса</a:t>
            </a:r>
            <a:r>
              <a:rPr lang="ru-RU" dirty="0" smtClean="0">
                <a:solidFill>
                  <a:schemeClr val="tx2"/>
                </a:solidFill>
              </a:rPr>
              <a:t>, где познакомился с Людвигом </a:t>
            </a:r>
            <a:r>
              <a:rPr lang="ru-RU" dirty="0" err="1" smtClean="0">
                <a:solidFill>
                  <a:schemeClr val="tx2"/>
                </a:solidFill>
              </a:rPr>
              <a:t>Мис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дер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Роэ</a:t>
            </a:r>
            <a:r>
              <a:rPr lang="ru-RU" dirty="0" smtClean="0">
                <a:solidFill>
                  <a:schemeClr val="tx2"/>
                </a:solidFill>
              </a:rPr>
              <a:t> и </a:t>
            </a:r>
            <a:r>
              <a:rPr lang="ru-RU" dirty="0" err="1" smtClean="0">
                <a:solidFill>
                  <a:schemeClr val="tx2"/>
                </a:solidFill>
              </a:rPr>
              <a:t>Ле</a:t>
            </a:r>
            <a:r>
              <a:rPr lang="ru-RU" dirty="0" smtClean="0">
                <a:solidFill>
                  <a:schemeClr val="tx2"/>
                </a:solidFill>
              </a:rPr>
              <a:t> Корбюзье. В 1919 году основал </a:t>
            </a:r>
            <a:r>
              <a:rPr lang="ru-RU" dirty="0" err="1" smtClean="0">
                <a:solidFill>
                  <a:schemeClr val="tx2"/>
                </a:solidFill>
              </a:rPr>
              <a:t>Баухаус</a:t>
            </a:r>
            <a:r>
              <a:rPr lang="ru-RU" dirty="0" smtClean="0">
                <a:solidFill>
                  <a:schemeClr val="tx2"/>
                </a:solidFill>
              </a:rPr>
              <a:t> и до 1928 года был его первым директором. Именно ему принадлежит идея воспитания новых художников, которые могут придумать и самостоятельно сделать новые произведения на стыке искусства, дизайна и архитектуры.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1rMcrT3onbmCpr0atFJlI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752304" cy="440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5976664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2) </a:t>
            </a:r>
            <a:r>
              <a:rPr lang="ru-RU" sz="2800" dirty="0" err="1" smtClean="0"/>
              <a:t>Иоханнес</a:t>
            </a:r>
            <a:r>
              <a:rPr lang="ru-RU" sz="2800" dirty="0" smtClean="0"/>
              <a:t> </a:t>
            </a:r>
            <a:r>
              <a:rPr lang="ru-RU" sz="2800" dirty="0" err="1" smtClean="0"/>
              <a:t>Иттен</a:t>
            </a:r>
            <a:r>
              <a:rPr lang="ru-RU" sz="2800" dirty="0" smtClean="0"/>
              <a:t>  </a:t>
            </a:r>
            <a:r>
              <a:rPr lang="ru-RU" sz="2800" b="0" dirty="0" smtClean="0"/>
              <a:t>(</a:t>
            </a:r>
            <a:r>
              <a:rPr lang="ru-RU" sz="2800" b="0" i="1" dirty="0" smtClean="0"/>
              <a:t>1888–1967)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720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Швейцарский художник, который получил известность благодаря преподаванию в </a:t>
            </a:r>
            <a:r>
              <a:rPr lang="ru-RU" dirty="0" err="1" smtClean="0">
                <a:solidFill>
                  <a:schemeClr val="tx2"/>
                </a:solidFill>
              </a:rPr>
              <a:t>Баухаусе</a:t>
            </a:r>
            <a:r>
              <a:rPr lang="ru-RU" dirty="0" smtClean="0">
                <a:solidFill>
                  <a:schemeClr val="tx2"/>
                </a:solidFill>
              </a:rPr>
              <a:t> базового годичного курса по созданной им теории цвета. Несмотря на огромный вклад в систему образования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, в 1922 году </a:t>
            </a:r>
            <a:r>
              <a:rPr lang="ru-RU" dirty="0" err="1" smtClean="0">
                <a:solidFill>
                  <a:schemeClr val="tx2"/>
                </a:solidFill>
              </a:rPr>
              <a:t>Иттен</a:t>
            </a:r>
            <a:r>
              <a:rPr lang="ru-RU" dirty="0" smtClean="0">
                <a:solidFill>
                  <a:schemeClr val="tx2"/>
                </a:solidFill>
              </a:rPr>
              <a:t> покинул школу из-за неодобрения Гропиусом некоторых идей </a:t>
            </a:r>
            <a:r>
              <a:rPr lang="ru-RU" dirty="0" err="1" smtClean="0">
                <a:solidFill>
                  <a:schemeClr val="tx2"/>
                </a:solidFill>
              </a:rPr>
              <a:t>Иттена</a:t>
            </a:r>
            <a:r>
              <a:rPr lang="ru-RU" dirty="0" smtClean="0">
                <a:solidFill>
                  <a:schemeClr val="tx2"/>
                </a:solidFill>
              </a:rPr>
              <a:t> (</a:t>
            </a:r>
            <a:r>
              <a:rPr lang="ru-RU" dirty="0" err="1" smtClean="0">
                <a:solidFill>
                  <a:schemeClr val="tx2"/>
                </a:solidFill>
              </a:rPr>
              <a:t>Иоханнес</a:t>
            </a:r>
            <a:r>
              <a:rPr lang="ru-RU" dirty="0" smtClean="0">
                <a:solidFill>
                  <a:schemeClr val="tx2"/>
                </a:solidFill>
              </a:rPr>
              <a:t> был участников зороастризма, проповедовал принципы внутренней гармонии, медитацию и вегетарианство).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3V4ubxXoKv-hsjYLkv2W6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184352" cy="4916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5112568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3) </a:t>
            </a:r>
            <a:r>
              <a:rPr lang="ru-RU" sz="2800" dirty="0" err="1" smtClean="0"/>
              <a:t>Ласло</a:t>
            </a:r>
            <a:r>
              <a:rPr lang="ru-RU" sz="2800" dirty="0" smtClean="0"/>
              <a:t> </a:t>
            </a:r>
            <a:r>
              <a:rPr lang="ru-RU" sz="2800" dirty="0" err="1" smtClean="0"/>
              <a:t>Мохой-Надь</a:t>
            </a:r>
            <a:r>
              <a:rPr lang="ru-RU" sz="2800" dirty="0" smtClean="0"/>
              <a:t> </a:t>
            </a:r>
          </a:p>
          <a:p>
            <a:r>
              <a:rPr lang="ru-RU" sz="2800" b="0" dirty="0" smtClean="0"/>
              <a:t>(</a:t>
            </a:r>
            <a:r>
              <a:rPr lang="ru-RU" sz="2800" b="0" i="1" dirty="0" smtClean="0"/>
              <a:t>1895–1946)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51520" y="1516912"/>
            <a:ext cx="4464496" cy="5080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Венгерский художник, сосредоточившийся на коммуникативном дизайне, фотографии и </a:t>
            </a:r>
            <a:r>
              <a:rPr lang="ru-RU" dirty="0" err="1" smtClean="0">
                <a:solidFill>
                  <a:schemeClr val="tx2"/>
                </a:solidFill>
              </a:rPr>
              <a:t>киноэкспериментах</a:t>
            </a:r>
            <a:r>
              <a:rPr lang="ru-RU" dirty="0" smtClean="0">
                <a:solidFill>
                  <a:schemeClr val="tx2"/>
                </a:solidFill>
              </a:rPr>
              <a:t>. Например, он один из первых открыл </a:t>
            </a:r>
            <a:r>
              <a:rPr lang="ru-RU" dirty="0" err="1" smtClean="0">
                <a:solidFill>
                  <a:schemeClr val="tx2"/>
                </a:solidFill>
              </a:rPr>
              <a:t>фотограмму</a:t>
            </a:r>
            <a:r>
              <a:rPr lang="ru-RU" dirty="0" smtClean="0">
                <a:solidFill>
                  <a:schemeClr val="tx2"/>
                </a:solidFill>
              </a:rPr>
              <a:t> — получение изображения через облучение фотобумаги. В середине 1920-х годов </a:t>
            </a:r>
            <a:r>
              <a:rPr lang="ru-RU" dirty="0" err="1" smtClean="0">
                <a:solidFill>
                  <a:schemeClr val="tx2"/>
                </a:solidFill>
              </a:rPr>
              <a:t>Мохой-Надь</a:t>
            </a:r>
            <a:r>
              <a:rPr lang="ru-RU" dirty="0" smtClean="0">
                <a:solidFill>
                  <a:schemeClr val="tx2"/>
                </a:solidFill>
              </a:rPr>
              <a:t> даже познакомился с Маяковским и сделал несколько его фотопортретов.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" name="Рисунок 11" descr="w8ufHcLO3L_Q97UEby9Y1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80818"/>
            <a:ext cx="3816424" cy="4484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5112568" cy="108012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4) </a:t>
            </a:r>
            <a:r>
              <a:rPr lang="ru-RU" sz="3200" dirty="0" err="1" smtClean="0"/>
              <a:t>Пауль</a:t>
            </a:r>
            <a:r>
              <a:rPr lang="ru-RU" sz="3200" dirty="0" smtClean="0"/>
              <a:t> Клее </a:t>
            </a:r>
          </a:p>
          <a:p>
            <a:r>
              <a:rPr lang="ru-RU" sz="3200" b="0" dirty="0" smtClean="0"/>
              <a:t>(</a:t>
            </a:r>
            <a:r>
              <a:rPr lang="ru-RU" sz="3200" b="0" i="1" dirty="0" smtClean="0"/>
              <a:t>1879–1940)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474840" cy="5008432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 smtClean="0">
                <a:solidFill>
                  <a:schemeClr val="tx2"/>
                </a:solidFill>
              </a:rPr>
              <a:t>Один из главных художников европейского авангарда много работал с русским авангардистом Василием Кандинским. В течение десяти лет преподавал в </a:t>
            </a:r>
            <a:r>
              <a:rPr lang="ru-RU" dirty="0" err="1" smtClean="0">
                <a:solidFill>
                  <a:schemeClr val="tx2"/>
                </a:solidFill>
              </a:rPr>
              <a:t>Баухаусе</a:t>
            </a:r>
            <a:r>
              <a:rPr lang="ru-RU" dirty="0" smtClean="0">
                <a:solidFill>
                  <a:schemeClr val="tx2"/>
                </a:solidFill>
              </a:rPr>
              <a:t> (1921–1931), за это время руководил несколькими мастерскими — по переплету книг, мастерской по металлу, мастерской по витражной живописи.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6dQEMskBvhk3hiFvNYFmu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888432" cy="456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</a:t>
            </a:r>
            <a:r>
              <a:rPr lang="ru-RU" sz="2400" dirty="0" smtClean="0"/>
              <a:t>ели урока:</a:t>
            </a:r>
            <a:br>
              <a:rPr lang="ru-RU" sz="2400" dirty="0" smtClean="0"/>
            </a:br>
            <a:r>
              <a:rPr lang="ru-RU" sz="2400" dirty="0" smtClean="0"/>
              <a:t>1. Начать изучение раннего функционализма.</a:t>
            </a:r>
            <a:br>
              <a:rPr lang="ru-RU" sz="2400" dirty="0" smtClean="0"/>
            </a:br>
            <a:r>
              <a:rPr lang="ru-RU" sz="2400" dirty="0" smtClean="0"/>
              <a:t>2.Рассмотреть переход из одной формы в другую творчество дизайнеров.</a:t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5112568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5) </a:t>
            </a:r>
            <a:r>
              <a:rPr lang="ru-RU" sz="2800" dirty="0" err="1" smtClean="0"/>
              <a:t>Ханнес</a:t>
            </a:r>
            <a:r>
              <a:rPr lang="ru-RU" sz="2800" dirty="0" smtClean="0"/>
              <a:t> Мейер </a:t>
            </a:r>
          </a:p>
          <a:p>
            <a:r>
              <a:rPr lang="ru-RU" sz="2800" b="0" dirty="0" smtClean="0"/>
              <a:t>(</a:t>
            </a:r>
            <a:r>
              <a:rPr lang="ru-RU" sz="2800" b="0" i="1" dirty="0" smtClean="0"/>
              <a:t>1889–1954)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484784"/>
            <a:ext cx="4464496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Швейцарский архитектор из движения новой архитектуры 1920-х годов. Марксист по убеждениям, Мейер имел строго </a:t>
            </a:r>
            <a:r>
              <a:rPr lang="ru-RU" dirty="0" err="1" smtClean="0">
                <a:solidFill>
                  <a:schemeClr val="tx2"/>
                </a:solidFill>
              </a:rPr>
              <a:t>функционалистскую</a:t>
            </a:r>
            <a:r>
              <a:rPr lang="ru-RU" dirty="0" smtClean="0">
                <a:solidFill>
                  <a:schemeClr val="tx2"/>
                </a:solidFill>
              </a:rPr>
              <a:t> точку зрения — позже он дал ей название «Новая теория строительства» (</a:t>
            </a:r>
            <a:r>
              <a:rPr lang="ru-RU" dirty="0" err="1" smtClean="0">
                <a:solidFill>
                  <a:schemeClr val="tx2"/>
                </a:solidFill>
              </a:rPr>
              <a:t>Die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neue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Baulehre</a:t>
            </a:r>
            <a:r>
              <a:rPr lang="ru-RU" dirty="0" smtClean="0">
                <a:solidFill>
                  <a:schemeClr val="tx2"/>
                </a:solidFill>
              </a:rPr>
              <a:t>) и считал, что в архитектуре главное — организация, а не эстетика, подчеркивая значимость социального жилья и помощи всем людям независимо от их происхождения.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4Md60ggkruhOrlIR-FA8PQ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638004" cy="481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5832648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6) Людвиг </a:t>
            </a:r>
            <a:r>
              <a:rPr lang="ru-RU" sz="2800" dirty="0" err="1" smtClean="0"/>
              <a:t>Мис</a:t>
            </a:r>
            <a:r>
              <a:rPr lang="ru-RU" sz="2800" dirty="0" smtClean="0"/>
              <a:t> </a:t>
            </a:r>
            <a:r>
              <a:rPr lang="ru-RU" sz="2800" dirty="0" err="1" smtClean="0"/>
              <a:t>ван</a:t>
            </a:r>
            <a:r>
              <a:rPr lang="ru-RU" sz="2800" dirty="0" smtClean="0"/>
              <a:t> </a:t>
            </a:r>
            <a:r>
              <a:rPr lang="ru-RU" sz="2800" dirty="0" err="1" smtClean="0"/>
              <a:t>дер</a:t>
            </a:r>
            <a:r>
              <a:rPr lang="ru-RU" sz="2800" dirty="0" smtClean="0"/>
              <a:t> </a:t>
            </a:r>
            <a:r>
              <a:rPr lang="ru-RU" sz="2800" dirty="0" err="1" smtClean="0"/>
              <a:t>Роэ</a:t>
            </a:r>
            <a:endParaRPr lang="ru-RU" sz="2800" dirty="0" smtClean="0"/>
          </a:p>
          <a:p>
            <a:r>
              <a:rPr lang="ru-RU" sz="2800" dirty="0" smtClean="0"/>
              <a:t> </a:t>
            </a:r>
            <a:r>
              <a:rPr lang="ru-RU" sz="2800" b="0" dirty="0" smtClean="0"/>
              <a:t>(</a:t>
            </a:r>
            <a:r>
              <a:rPr lang="ru-RU" sz="2800" b="0" i="1" dirty="0" smtClean="0"/>
              <a:t>1886–1969)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546848" cy="5080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Третий по счету директор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. Когда в 1930 году он занял пост директора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, школа уже находилась в увядающем состоянии. К этому времени </a:t>
            </a:r>
            <a:r>
              <a:rPr lang="ru-RU" dirty="0" err="1" smtClean="0">
                <a:solidFill>
                  <a:schemeClr val="tx2"/>
                </a:solidFill>
              </a:rPr>
              <a:t>Мис</a:t>
            </a:r>
            <a:r>
              <a:rPr lang="ru-RU" dirty="0" smtClean="0">
                <a:solidFill>
                  <a:schemeClr val="tx2"/>
                </a:solidFill>
              </a:rPr>
              <a:t> уже занимал лидирующую позицию среди немецких архитекторов. И школа, и весь город Дессау надеялись, что </a:t>
            </a:r>
            <a:r>
              <a:rPr lang="ru-RU" dirty="0" err="1" smtClean="0">
                <a:solidFill>
                  <a:schemeClr val="tx2"/>
                </a:solidFill>
              </a:rPr>
              <a:t>Мис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дер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Роэ</a:t>
            </a:r>
            <a:r>
              <a:rPr lang="ru-RU" dirty="0" smtClean="0">
                <a:solidFill>
                  <a:schemeClr val="tx2"/>
                </a:solidFill>
              </a:rPr>
              <a:t> со своим авторитетом привнесет новую жизнь в </a:t>
            </a:r>
            <a:r>
              <a:rPr lang="ru-RU" dirty="0" err="1" smtClean="0">
                <a:solidFill>
                  <a:schemeClr val="tx2"/>
                </a:solidFill>
              </a:rPr>
              <a:t>Баухаус</a:t>
            </a:r>
            <a:r>
              <a:rPr lang="ru-RU" dirty="0" smtClean="0">
                <a:solidFill>
                  <a:schemeClr val="tx2"/>
                </a:solidFill>
              </a:rPr>
              <a:t>. Стремясь деполитизировать школу, он потребовал ее немедленного закрытия, которое и состоялось в сентябре 1930 года.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hRQ_pAMnWJgExV8d2dVuKg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3434680" cy="448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5112568" cy="1008112"/>
          </a:xfrm>
        </p:spPr>
        <p:txBody>
          <a:bodyPr>
            <a:noAutofit/>
          </a:bodyPr>
          <a:lstStyle/>
          <a:p>
            <a:r>
              <a:rPr lang="ru-RU" sz="2800" dirty="0" smtClean="0"/>
              <a:t>7) Марсель </a:t>
            </a:r>
            <a:r>
              <a:rPr lang="ru-RU" sz="2800" dirty="0" err="1" smtClean="0"/>
              <a:t>Бройер</a:t>
            </a:r>
            <a:r>
              <a:rPr lang="ru-RU" sz="2800" b="0" dirty="0" smtClean="0"/>
              <a:t> </a:t>
            </a:r>
          </a:p>
          <a:p>
            <a:r>
              <a:rPr lang="ru-RU" sz="2800" b="0" dirty="0" smtClean="0"/>
              <a:t>(</a:t>
            </a:r>
            <a:r>
              <a:rPr lang="ru-RU" sz="2800" b="0" i="1" dirty="0" smtClean="0"/>
              <a:t>1902–1981)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556792"/>
            <a:ext cx="4618856" cy="5080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Венгерский архитектор и дизайнер. Переехал в Веймар, чтобы получить образование в </a:t>
            </a:r>
            <a:r>
              <a:rPr lang="ru-RU" dirty="0" err="1" smtClean="0">
                <a:solidFill>
                  <a:schemeClr val="tx2"/>
                </a:solidFill>
              </a:rPr>
              <a:t>Баухаусе</a:t>
            </a:r>
            <a:r>
              <a:rPr lang="ru-RU" dirty="0" smtClean="0">
                <a:solidFill>
                  <a:schemeClr val="tx2"/>
                </a:solidFill>
              </a:rPr>
              <a:t>, после чего остался там преподавать. В 1920-х годах занимался преимущественно дизайном мебели, а позже увлекся архитектурой. По его проектам были построены дома в Германии и Швейцарии, но большинство построек находится в США (как и многие другие, он эмигрировал туда).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Wxbs10C-uXsJLe9w-HCu8Q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960440" cy="413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608512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8) Василий Кандинский </a:t>
            </a:r>
          </a:p>
          <a:p>
            <a:r>
              <a:rPr lang="ru-RU" sz="2800" b="0" dirty="0" smtClean="0"/>
              <a:t>(</a:t>
            </a:r>
            <a:r>
              <a:rPr lang="ru-RU" sz="2800" b="0" i="1" dirty="0" smtClean="0"/>
              <a:t>1866–1944)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546848" cy="515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Один из главных художников русского авангарда. Начиная карьеру как пейзажист, Кандинский стал рисовать абстракции едва ли не первым среди художников-авангардистов.  Будучи частью движения «Синий всадник», в 1922 году Кандинский приезжает в </a:t>
            </a:r>
            <a:r>
              <a:rPr lang="ru-RU" dirty="0" err="1" smtClean="0">
                <a:solidFill>
                  <a:schemeClr val="tx2"/>
                </a:solidFill>
              </a:rPr>
              <a:t>Баухаус</a:t>
            </a:r>
            <a:r>
              <a:rPr lang="ru-RU" dirty="0" smtClean="0">
                <a:solidFill>
                  <a:schemeClr val="tx2"/>
                </a:solidFill>
              </a:rPr>
              <a:t>, чтобы возглавить мастерскую живописи и фрески. Результаты его работы в школе описал в своей главной книге «Точка и линия на плоскости» 1926 года.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pdvoyzVjgnkyOSvLJrfj2g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052736"/>
            <a:ext cx="3161506" cy="440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824536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9)</a:t>
            </a:r>
            <a:r>
              <a:rPr lang="ru-RU" sz="2800" b="0" dirty="0" smtClean="0"/>
              <a:t>  </a:t>
            </a:r>
            <a:r>
              <a:rPr lang="ru-RU" sz="2800" dirty="0" smtClean="0"/>
              <a:t>Герберт Байер</a:t>
            </a:r>
            <a:r>
              <a:rPr lang="ru-RU" sz="2800" b="0" i="1" dirty="0" smtClean="0"/>
              <a:t> </a:t>
            </a:r>
          </a:p>
          <a:p>
            <a:r>
              <a:rPr lang="ru-RU" sz="2800" b="0" i="1" dirty="0" smtClean="0"/>
              <a:t>(1902–1981)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412776"/>
            <a:ext cx="4690864" cy="51524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Австрийский графический дизайнер больше всего преуспел в </a:t>
            </a:r>
            <a:r>
              <a:rPr lang="ru-RU" dirty="0" err="1" smtClean="0">
                <a:solidFill>
                  <a:schemeClr val="tx2"/>
                </a:solidFill>
              </a:rPr>
              <a:t>типографике</a:t>
            </a:r>
            <a:r>
              <a:rPr lang="ru-RU" dirty="0" smtClean="0">
                <a:solidFill>
                  <a:schemeClr val="tx2"/>
                </a:solidFill>
              </a:rPr>
              <a:t>: после окончания своего курса он возвращается в </a:t>
            </a:r>
            <a:r>
              <a:rPr lang="ru-RU" dirty="0" err="1" smtClean="0">
                <a:solidFill>
                  <a:schemeClr val="tx2"/>
                </a:solidFill>
              </a:rPr>
              <a:t>Баухаус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качестве преподавателя по классу графического дизайна и </a:t>
            </a:r>
            <a:r>
              <a:rPr lang="ru-RU" dirty="0" err="1" smtClean="0">
                <a:solidFill>
                  <a:schemeClr val="tx2"/>
                </a:solidFill>
              </a:rPr>
              <a:t>типографики</a:t>
            </a:r>
            <a:r>
              <a:rPr lang="ru-RU" dirty="0" smtClean="0">
                <a:solidFill>
                  <a:schemeClr val="tx2"/>
                </a:solidFill>
              </a:rPr>
              <a:t>. В это время он начинает разрабатывать шрифты без </a:t>
            </a:r>
            <a:r>
              <a:rPr lang="ru-RU" dirty="0" err="1" smtClean="0">
                <a:solidFill>
                  <a:schemeClr val="tx2"/>
                </a:solidFill>
              </a:rPr>
              <a:t>апперкейса</a:t>
            </a:r>
            <a:r>
              <a:rPr lang="ru-RU" dirty="0" smtClean="0">
                <a:solidFill>
                  <a:schemeClr val="tx2"/>
                </a:solidFill>
              </a:rPr>
              <a:t>. После ухода из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в 1928 году Байер становится арт-директором немецкого </a:t>
            </a:r>
            <a:r>
              <a:rPr lang="ru-RU" dirty="0" err="1" smtClean="0">
                <a:solidFill>
                  <a:schemeClr val="tx2"/>
                </a:solidFill>
              </a:rPr>
              <a:t>Vogue</a:t>
            </a:r>
            <a:r>
              <a:rPr lang="ru-RU" dirty="0" smtClean="0">
                <a:solidFill>
                  <a:schemeClr val="tx2"/>
                </a:solidFill>
              </a:rPr>
              <a:t>. Позже, как и многие другие художники его круга, переехал в Америку, где продолжил заниматься дизайном и фотографией.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-THAnGkL3AAs-gI3ii1IAA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650704" cy="476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680520" cy="1080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10) Марианна Брандт </a:t>
            </a:r>
          </a:p>
          <a:p>
            <a:r>
              <a:rPr lang="ru-RU" sz="2800" b="0" dirty="0" smtClean="0"/>
              <a:t>(</a:t>
            </a:r>
            <a:r>
              <a:rPr lang="ru-RU" sz="2800" b="0" i="1" dirty="0" smtClean="0"/>
              <a:t>1893–1983)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690864" cy="493642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Немецкая художница, скульптор, фотограф и дизайнер. Единственная женщина, которая была допущена в мастерскую по металлу, а позже преподававшая в этой мастерской совместно с </a:t>
            </a:r>
            <a:r>
              <a:rPr lang="ru-RU" dirty="0" err="1" smtClean="0">
                <a:solidFill>
                  <a:schemeClr val="tx2"/>
                </a:solidFill>
              </a:rPr>
              <a:t>Ласло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Мохой-Надем</a:t>
            </a:r>
            <a:r>
              <a:rPr lang="ru-RU" dirty="0" smtClean="0">
                <a:solidFill>
                  <a:schemeClr val="tx2"/>
                </a:solidFill>
              </a:rPr>
              <a:t>.  За время своей творческой деятельности Брандт создала множество предметов интерьера, таких как лампы, пепельницы и кухонная посуда.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n_bCTgjVVdzxnIBwzRRcF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3434680" cy="448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619268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Подведение итогов: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Перечислить дизайнеров.</a:t>
            </a:r>
            <a:br>
              <a:rPr lang="ru-RU" sz="3200" dirty="0" smtClean="0"/>
            </a:br>
            <a:r>
              <a:rPr lang="ru-RU" sz="3200" dirty="0" smtClean="0"/>
              <a:t>2. </a:t>
            </a:r>
            <a:r>
              <a:rPr lang="ru-RU" sz="3200" dirty="0" err="1" smtClean="0"/>
              <a:t>Баухауз</a:t>
            </a:r>
            <a:r>
              <a:rPr lang="ru-RU" sz="3200" dirty="0" smtClean="0"/>
              <a:t> и его Вклад в развитие дизайна.</a:t>
            </a:r>
            <a:br>
              <a:rPr lang="ru-RU" sz="3200" dirty="0" smtClean="0"/>
            </a:br>
            <a:r>
              <a:rPr lang="ru-RU" sz="3200" dirty="0" smtClean="0"/>
              <a:t>3. Что такое ранний функционализм?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319400" cy="23012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Баухаус: Революция в дизайне, которая всё изменила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Веймарская республика , </a:t>
            </a:r>
            <a:r>
              <a:rPr lang="ru-RU" sz="3200" dirty="0" err="1" smtClean="0">
                <a:solidFill>
                  <a:schemeClr val="accent1"/>
                </a:solidFill>
              </a:rPr>
              <a:t>Баухаус</a:t>
            </a:r>
            <a:r>
              <a:rPr lang="ru-RU" sz="3200" dirty="0" smtClean="0">
                <a:solidFill>
                  <a:schemeClr val="accent1"/>
                </a:solidFill>
              </a:rPr>
              <a:t> при Гитлере и новые учебные программы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124744"/>
            <a:ext cx="5328592" cy="30963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Период 1920-х годов был для Германии одновременно тяжелым и вдохновляющим временем. Именно в пятнадцать лет между двумя мировыми войнами Берлин стал одной из главных столиц Европы, городом («ревущие двадцатые» — во многом про немецкую столицу), где жаждали инноваций и перемен. После ужасов Первой мировой войны каждый мыслящий человек ощутил необходимость в активной оппозиции по отношению к окружающему миру. В переходный период между 1918 и 1923 годами в Германии были проблемы с инфляцией, что не позволяло широких экспериментов в архитектуре, но местная сцена все равно находилась под большим влиянием голландской группы «Де </a:t>
            </a:r>
            <a:r>
              <a:rPr lang="ru-RU" sz="1800" dirty="0" err="1" smtClean="0">
                <a:solidFill>
                  <a:schemeClr val="tx2"/>
                </a:solidFill>
              </a:rPr>
              <a:t>Штайль</a:t>
            </a:r>
            <a:r>
              <a:rPr lang="ru-RU" sz="1800" dirty="0" smtClean="0">
                <a:solidFill>
                  <a:schemeClr val="tx2"/>
                </a:solidFill>
              </a:rPr>
              <a:t>» и французского титана авангардной архитектуры </a:t>
            </a:r>
            <a:r>
              <a:rPr lang="ru-RU" sz="1800" dirty="0" err="1" smtClean="0">
                <a:solidFill>
                  <a:schemeClr val="tx2"/>
                </a:solidFill>
              </a:rPr>
              <a:t>Ле</a:t>
            </a:r>
            <a:r>
              <a:rPr lang="ru-RU" sz="1800" dirty="0" smtClean="0">
                <a:solidFill>
                  <a:schemeClr val="tx2"/>
                </a:solidFill>
              </a:rPr>
              <a:t> Корбюзье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" name="Рисунок 5" descr="бауха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3179460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88640"/>
            <a:ext cx="8964488" cy="393305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Открыть междисциплинарную школу, которая будет творческой лабораторией для профессионалов разных направлений, пытались еще в 1907 году. Прообразом </a:t>
            </a:r>
            <a:r>
              <a:rPr lang="ru-RU" sz="1800" dirty="0" err="1" smtClean="0">
                <a:solidFill>
                  <a:schemeClr val="tx2"/>
                </a:solidFill>
              </a:rPr>
              <a:t>Баухауса</a:t>
            </a:r>
            <a:r>
              <a:rPr lang="ru-RU" sz="1800" dirty="0" smtClean="0">
                <a:solidFill>
                  <a:schemeClr val="tx2"/>
                </a:solidFill>
              </a:rPr>
              <a:t> была мюнхенская школа </a:t>
            </a:r>
            <a:r>
              <a:rPr lang="ru-RU" sz="1800" dirty="0" err="1" smtClean="0">
                <a:solidFill>
                  <a:schemeClr val="tx2"/>
                </a:solidFill>
              </a:rPr>
              <a:t>Веркбунд</a:t>
            </a:r>
            <a:r>
              <a:rPr lang="ru-RU" sz="1800" dirty="0" smtClean="0">
                <a:solidFill>
                  <a:schemeClr val="tx2"/>
                </a:solidFill>
              </a:rPr>
              <a:t> (</a:t>
            </a:r>
            <a:r>
              <a:rPr lang="ru-RU" sz="1800" dirty="0" err="1" smtClean="0">
                <a:solidFill>
                  <a:schemeClr val="tx2"/>
                </a:solidFill>
              </a:rPr>
              <a:t>Deutsche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Werkbund</a:t>
            </a:r>
            <a:r>
              <a:rPr lang="ru-RU" sz="1800" dirty="0" smtClean="0">
                <a:solidFill>
                  <a:schemeClr val="tx2"/>
                </a:solidFill>
              </a:rPr>
              <a:t>). Существовала и Школа прикладного искусства в Веймаре, чьи </a:t>
            </a:r>
            <a:r>
              <a:rPr lang="ru-RU" sz="1800" dirty="0" err="1" smtClean="0">
                <a:solidFill>
                  <a:schemeClr val="tx2"/>
                </a:solidFill>
              </a:rPr>
              <a:t>сооснователи</a:t>
            </a:r>
            <a:r>
              <a:rPr lang="ru-RU" sz="1800" dirty="0" smtClean="0">
                <a:solidFill>
                  <a:schemeClr val="tx2"/>
                </a:solidFill>
              </a:rPr>
              <a:t>, дизайнер Анри Ван де Вельде и Герман </a:t>
            </a:r>
            <a:r>
              <a:rPr lang="ru-RU" sz="1800" dirty="0" err="1" smtClean="0">
                <a:solidFill>
                  <a:schemeClr val="tx2"/>
                </a:solidFill>
              </a:rPr>
              <a:t>Метезиус</a:t>
            </a:r>
            <a:r>
              <a:rPr lang="ru-RU" sz="1800" dirty="0" smtClean="0">
                <a:solidFill>
                  <a:schemeClr val="tx2"/>
                </a:solidFill>
              </a:rPr>
              <a:t>, долгое время не могли договориться между собой. Все закончилось тем, что экспериментальную </a:t>
            </a:r>
            <a:r>
              <a:rPr lang="ru-RU" sz="1800" dirty="0" err="1" smtClean="0">
                <a:solidFill>
                  <a:schemeClr val="tx2"/>
                </a:solidFill>
              </a:rPr>
              <a:t>веймарскую</a:t>
            </a:r>
            <a:r>
              <a:rPr lang="ru-RU" sz="1800" dirty="0" smtClean="0">
                <a:solidFill>
                  <a:schemeClr val="tx2"/>
                </a:solidFill>
              </a:rPr>
              <a:t> школу возглавил молодой архитектор Вальтер Гропиус, вдохновляясь тем, что в тот момент представлял собой мюнхенский </a:t>
            </a:r>
            <a:r>
              <a:rPr lang="ru-RU" sz="1800" dirty="0" err="1" smtClean="0">
                <a:solidFill>
                  <a:schemeClr val="tx2"/>
                </a:solidFill>
              </a:rPr>
              <a:t>Веркбунд</a:t>
            </a:r>
            <a:r>
              <a:rPr lang="ru-RU" sz="1800" dirty="0" smtClean="0">
                <a:solidFill>
                  <a:schemeClr val="tx2"/>
                </a:solidFill>
              </a:rPr>
              <a:t>. В 1919 году Гропиус основал </a:t>
            </a:r>
            <a:r>
              <a:rPr lang="ru-RU" sz="1800" dirty="0" err="1" smtClean="0">
                <a:solidFill>
                  <a:schemeClr val="tx2"/>
                </a:solidFill>
              </a:rPr>
              <a:t>Баухаус</a:t>
            </a:r>
            <a:r>
              <a:rPr lang="ru-RU" sz="1800" dirty="0" smtClean="0">
                <a:solidFill>
                  <a:schemeClr val="tx2"/>
                </a:solidFill>
              </a:rPr>
              <a:t> — из двух соперничающих </a:t>
            </a:r>
            <a:r>
              <a:rPr lang="ru-RU" sz="1800" dirty="0" err="1" smtClean="0">
                <a:solidFill>
                  <a:schemeClr val="tx2"/>
                </a:solidFill>
              </a:rPr>
              <a:t>дизайн-школ</a:t>
            </a:r>
            <a:r>
              <a:rPr lang="ru-RU" sz="1800" dirty="0" smtClean="0">
                <a:solidFill>
                  <a:schemeClr val="tx2"/>
                </a:solidFill>
              </a:rPr>
              <a:t> в Веймаре. Простое и емкое название </a:t>
            </a:r>
            <a:r>
              <a:rPr lang="ru-RU" sz="1800" dirty="0" err="1" smtClean="0">
                <a:solidFill>
                  <a:schemeClr val="tx2"/>
                </a:solidFill>
              </a:rPr>
              <a:t>Баухаус</a:t>
            </a:r>
            <a:r>
              <a:rPr lang="ru-RU" sz="1800" dirty="0" smtClean="0">
                <a:solidFill>
                  <a:schemeClr val="tx2"/>
                </a:solidFill>
              </a:rPr>
              <a:t> (</a:t>
            </a:r>
            <a:r>
              <a:rPr lang="ru-RU" sz="1800" dirty="0" err="1" smtClean="0">
                <a:solidFill>
                  <a:schemeClr val="tx2"/>
                </a:solidFill>
              </a:rPr>
              <a:t>bau</a:t>
            </a:r>
            <a:r>
              <a:rPr lang="ru-RU" sz="1800" dirty="0" smtClean="0">
                <a:solidFill>
                  <a:schemeClr val="tx2"/>
                </a:solidFill>
              </a:rPr>
              <a:t> — «строить», </a:t>
            </a:r>
            <a:r>
              <a:rPr lang="ru-RU" sz="1800" dirty="0" err="1" smtClean="0">
                <a:solidFill>
                  <a:schemeClr val="tx2"/>
                </a:solidFill>
              </a:rPr>
              <a:t>haus</a:t>
            </a:r>
            <a:r>
              <a:rPr lang="ru-RU" sz="1800" dirty="0" smtClean="0">
                <a:solidFill>
                  <a:schemeClr val="tx2"/>
                </a:solidFill>
              </a:rPr>
              <a:t> — «дом») отражало ясные и одновременно с этим амбициозные цели создателей школы — понять, по каким законам работает архитектура, которая охватывает собой все проявления жизни и диктует логику и эстетику частных и общественных пространств.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8c8940129c673d3c568d0a97743e68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149080"/>
            <a:ext cx="5544616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6084168" cy="64087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Под влиянием </a:t>
            </a:r>
            <a:r>
              <a:rPr lang="ru-RU" dirty="0" err="1" smtClean="0">
                <a:solidFill>
                  <a:schemeClr val="tx2"/>
                </a:solidFill>
              </a:rPr>
              <a:t>Иоханнеса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Иттена</a:t>
            </a:r>
            <a:r>
              <a:rPr lang="ru-RU" dirty="0" smtClean="0">
                <a:solidFill>
                  <a:schemeClr val="tx2"/>
                </a:solidFill>
              </a:rPr>
              <a:t> первые годы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прошли под влиянием немецкого </a:t>
            </a:r>
            <a:r>
              <a:rPr lang="ru-RU" dirty="0" err="1" smtClean="0">
                <a:solidFill>
                  <a:schemeClr val="tx2"/>
                </a:solidFill>
              </a:rPr>
              <a:t>экпрессионизма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 err="1" smtClean="0">
                <a:solidFill>
                  <a:schemeClr val="tx2"/>
                </a:solidFill>
              </a:rPr>
              <a:t>Иттен</a:t>
            </a:r>
            <a:r>
              <a:rPr lang="ru-RU" dirty="0" smtClean="0">
                <a:solidFill>
                  <a:schemeClr val="tx2"/>
                </a:solidFill>
              </a:rPr>
              <a:t> три года руководил базовым годичным курсом основ дизайна и теории цвета. В тот момент у методов и подходов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, который являлся государственной школой, было очень много противников среди чиновников и консерваторов. Для того чтобы утвердиться на местной сцене и не лишиться государственных бюджетов, в 1923 году учителя и студенты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провели первую крупную выставку, которая вошла в историю. Несмотря на явные достижения авангардистов, пришедшие к власти национал-социалисты лоббировали свою эстетику, отражавшую имперские амбиции Германии второй половины 1920-х. И хотя выпускники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демонстрировали самостоятельность и невероятный успех учебного эксперимента, школе пришлось переехать в Дессау, где у нее оставалась правительственная поддержка. Сразу же, всего за год после переезда, было построено знаменитое здание по проекту Гропиуса, а интерьеры и мебель были выполнены студентами и преподавателями школы. Дизайн этого здания задал новое направление для стиля школы — теперь это был индустриальный функционализм.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M4hBTM9szwnsFcg6gQPxzw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4664"/>
            <a:ext cx="2736304" cy="417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4653136"/>
            <a:ext cx="28083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Слева направо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плакаты 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Deutsche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Werkbund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основатель 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Баухауса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Вальтер Гропиус, плакат 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веркбундской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школы, 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Баухаус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Дассау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кофейный столик работы Гропиуса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968552" cy="61261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 1928 году родоначальник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Гропиус ушел в отставку, его заменил </a:t>
            </a:r>
            <a:r>
              <a:rPr lang="ru-RU" dirty="0" err="1" smtClean="0">
                <a:solidFill>
                  <a:schemeClr val="tx2"/>
                </a:solidFill>
              </a:rPr>
              <a:t>Ханнес</a:t>
            </a:r>
            <a:r>
              <a:rPr lang="ru-RU" dirty="0" smtClean="0">
                <a:solidFill>
                  <a:schemeClr val="tx2"/>
                </a:solidFill>
              </a:rPr>
              <a:t> Мейер, сделав школу за небольшой период своего руководства (1928–1930) более коммерчески успешной. Мейер ввел в число обязательных предметов лекции по экономике, психологии и марксизму, который по-настоящему захватил умы интеллектуалов Западной Европы. И хотя очередная реформа школы в 1930 году превратила ее в основном в архитектурное заведение, школа была закрыта через год, когда фашизм начал утверждаться в обществе как доминирующая парадигма. 19 июня 1933 года мастерам школы не осталось ничего, кроме как провести собрание и проголосовать за роспуск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. Скрываясь от преследования и покушения на свободу, Гропиус, Мендельсон, </a:t>
            </a:r>
            <a:r>
              <a:rPr lang="ru-RU" dirty="0" err="1" smtClean="0">
                <a:solidFill>
                  <a:schemeClr val="tx2"/>
                </a:solidFill>
              </a:rPr>
              <a:t>Мис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дер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Роэ</a:t>
            </a:r>
            <a:r>
              <a:rPr lang="ru-RU" dirty="0" smtClean="0">
                <a:solidFill>
                  <a:schemeClr val="tx2"/>
                </a:solidFill>
              </a:rPr>
              <a:t> и многие другие эмигрировали через Британию в США.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FZgaMYbCKbAMHAaRA8PFbQ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545901" cy="4536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4797152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Слева направо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предметы интерьера, разработанные преподавателями и студентами школы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Баухаус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теория цвета 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Иоханнеса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Иттена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1"/>
            <a:ext cx="8568952" cy="36004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Во время Второй мировой войны </a:t>
            </a:r>
            <a:r>
              <a:rPr lang="ru-RU" dirty="0" err="1" smtClean="0">
                <a:solidFill>
                  <a:schemeClr val="tx2"/>
                </a:solidFill>
              </a:rPr>
              <a:t>Баухаус-Дессау</a:t>
            </a:r>
            <a:r>
              <a:rPr lang="ru-RU" dirty="0" smtClean="0">
                <a:solidFill>
                  <a:schemeClr val="tx2"/>
                </a:solidFill>
              </a:rPr>
              <a:t> был частично разрушен, и только через тридцать пять лет здание было восстановлено как исторический памятник. В 1960 году архив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начал собирать все работы и документы самой значимой школы XX века через бывших выпускников в Германии, остальной Европе и Америке и членов их семей. Огромный архив в двадцать шесть тысяч работ, включающий эксперименты в живописи, скульптуре, архитектуре, фотографии и дизайне, собирался вместе с письмами, книгами и неформальными фотографиями, которые делали в мастерских того времени. Сейчас в этом здании располагается Фонд </a:t>
            </a:r>
            <a:r>
              <a:rPr lang="ru-RU" dirty="0" err="1" smtClean="0">
                <a:solidFill>
                  <a:schemeClr val="tx2"/>
                </a:solidFill>
              </a:rPr>
              <a:t>Баухаус-Дессау</a:t>
            </a:r>
            <a:r>
              <a:rPr lang="ru-RU" dirty="0" smtClean="0">
                <a:solidFill>
                  <a:schemeClr val="tx2"/>
                </a:solidFill>
              </a:rPr>
              <a:t> — центр исследований, обучения и экспериментального дизайна. Помимо постоянной экспозиции, каждый год Фонд </a:t>
            </a:r>
            <a:r>
              <a:rPr lang="ru-RU" dirty="0" err="1" smtClean="0">
                <a:solidFill>
                  <a:schemeClr val="tx2"/>
                </a:solidFill>
              </a:rPr>
              <a:t>Баухаус-Дессау</a:t>
            </a:r>
            <a:r>
              <a:rPr lang="ru-RU" dirty="0" smtClean="0">
                <a:solidFill>
                  <a:schemeClr val="tx2"/>
                </a:solidFill>
              </a:rPr>
              <a:t> организует Международную летнюю школу на новую тему. В 2012 году тема летней школы звучит как </a:t>
            </a:r>
            <a:r>
              <a:rPr lang="ru-RU" dirty="0" err="1" smtClean="0">
                <a:solidFill>
                  <a:schemeClr val="tx2"/>
                </a:solidFill>
              </a:rPr>
              <a:t>Didactic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Home</a:t>
            </a:r>
            <a:r>
              <a:rPr lang="ru-RU" dirty="0" smtClean="0">
                <a:solidFill>
                  <a:schemeClr val="tx2"/>
                </a:solidFill>
              </a:rPr>
              <a:t>, она длится десять дней и состоит из четырех </a:t>
            </a:r>
            <a:r>
              <a:rPr lang="ru-RU" dirty="0" err="1" smtClean="0">
                <a:solidFill>
                  <a:schemeClr val="tx2"/>
                </a:solidFill>
              </a:rPr>
              <a:t>воркшопов</a:t>
            </a:r>
            <a:r>
              <a:rPr lang="ru-RU" dirty="0" smtClean="0">
                <a:solidFill>
                  <a:schemeClr val="tx2"/>
                </a:solidFill>
              </a:rPr>
              <a:t>. 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bauhaus_building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4392488" cy="305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10 культовых </a:t>
            </a:r>
            <a:r>
              <a:rPr lang="ru-RU" dirty="0" err="1" smtClean="0">
                <a:solidFill>
                  <a:schemeClr val="accent1"/>
                </a:solidFill>
              </a:rPr>
              <a:t>обьекта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Баухауза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838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1)Здание </a:t>
            </a:r>
            <a:r>
              <a:rPr lang="ru-RU" dirty="0" err="1" smtClean="0"/>
              <a:t>Баухауса</a:t>
            </a:r>
            <a:r>
              <a:rPr lang="ru-RU" dirty="0" smtClean="0"/>
              <a:t> в Дессау</a:t>
            </a:r>
            <a:br>
              <a:rPr lang="ru-RU" dirty="0" smtClean="0"/>
            </a:br>
            <a:r>
              <a:rPr lang="ru-RU" b="0" i="1" dirty="0" smtClean="0"/>
              <a:t>Вальтер Гропиус, 1926 год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23528" y="2420888"/>
            <a:ext cx="4040188" cy="39417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Второй по счету дом для студентов и мастеров </a:t>
            </a:r>
            <a:r>
              <a:rPr lang="ru-RU" dirty="0" err="1" smtClean="0">
                <a:solidFill>
                  <a:schemeClr val="tx2"/>
                </a:solidFill>
              </a:rPr>
              <a:t>Баухауса</a:t>
            </a:r>
            <a:r>
              <a:rPr lang="ru-RU" dirty="0" smtClean="0">
                <a:solidFill>
                  <a:schemeClr val="tx2"/>
                </a:solidFill>
              </a:rPr>
              <a:t> после вынужденного переезда из Веймара. Здание спроектировал директор школы Вальтер Гропиус, а в оформлении интерьеров участвовали многие студенты школы.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khzVw0ace9FIeBrqaxAJKg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4004159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132</TotalTime>
  <Words>1692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         Преподаватель: Черноярова М. Н. </vt:lpstr>
      <vt:lpstr>       Цели урока: 1. Начать изучение раннего функционализма. 2.Рассмотреть переход из одной формы в другую творчество дизайнеров. </vt:lpstr>
      <vt:lpstr>Баухаус: Революция в дизайне, которая всё изменила </vt:lpstr>
      <vt:lpstr>Веймарская республика , Баухаус при Гитлере и новые учебные программы</vt:lpstr>
      <vt:lpstr>Слайд 5</vt:lpstr>
      <vt:lpstr>Слайд 6</vt:lpstr>
      <vt:lpstr>Слайд 7</vt:lpstr>
      <vt:lpstr>Слайд 8</vt:lpstr>
      <vt:lpstr>10 культовых обьекта Баухауза </vt:lpstr>
      <vt:lpstr>Слайд 10</vt:lpstr>
      <vt:lpstr>Слайд 11</vt:lpstr>
      <vt:lpstr>Слайд 12</vt:lpstr>
      <vt:lpstr>Слайд 13</vt:lpstr>
      <vt:lpstr>Слайд 14</vt:lpstr>
      <vt:lpstr>Слайд 15</vt:lpstr>
      <vt:lpstr>10 главных фигур Баухауза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Подведение итогов:  1. Перечислить дизайнеров. 2. Баухауз и его Вклад в развитие дизайна. 3. Что такое ранний функционализм?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Баухаус: Революция в дизайне, которая всё изменила</dc:title>
  <dc:creator>samsung</dc:creator>
  <cp:lastModifiedBy>avanesyan</cp:lastModifiedBy>
  <cp:revision>17</cp:revision>
  <dcterms:created xsi:type="dcterms:W3CDTF">2016-10-12T19:14:37Z</dcterms:created>
  <dcterms:modified xsi:type="dcterms:W3CDTF">2019-12-09T10:05:33Z</dcterms:modified>
</cp:coreProperties>
</file>