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6" r:id="rId2"/>
    <p:sldId id="273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99FF33"/>
    <a:srgbClr val="0000FF"/>
    <a:srgbClr val="CCFF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206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149B50-1625-4C43-BEB3-FEC536CBEAE9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0FCB0E-CCED-4808-8981-9EAF1BCAB6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86671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orizontal Scroll 7"/>
          <p:cNvSpPr/>
          <p:nvPr userDrawn="1"/>
        </p:nvSpPr>
        <p:spPr>
          <a:xfrm>
            <a:off x="457200" y="762000"/>
            <a:ext cx="8229600" cy="2590800"/>
          </a:xfrm>
          <a:prstGeom prst="horizontalScroll">
            <a:avLst/>
          </a:prstGeom>
          <a:gradFill>
            <a:gsLst>
              <a:gs pos="0">
                <a:srgbClr val="99FF33">
                  <a:alpha val="26000"/>
                </a:srgbClr>
              </a:gs>
              <a:gs pos="50000">
                <a:schemeClr val="bg1">
                  <a:alpha val="25000"/>
                </a:schemeClr>
              </a:gs>
              <a:gs pos="100000">
                <a:schemeClr val="tx2">
                  <a:lumMod val="60000"/>
                  <a:lumOff val="40000"/>
                  <a:alpha val="31000"/>
                </a:schemeClr>
              </a:gs>
            </a:gsLst>
            <a:lin ang="5400000" scaled="0"/>
          </a:gradFill>
          <a:ln>
            <a:gradFill>
              <a:gsLst>
                <a:gs pos="0">
                  <a:srgbClr val="99FF33"/>
                </a:gs>
                <a:gs pos="50000">
                  <a:schemeClr val="bg1"/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5400000" scaled="0"/>
            </a:gra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066800"/>
            <a:ext cx="7848600" cy="1981200"/>
          </a:xfrm>
        </p:spPr>
        <p:txBody>
          <a:bodyPr>
            <a:noAutofit/>
          </a:bodyPr>
          <a:lstStyle>
            <a:lvl1pPr>
              <a:defRPr sz="5400">
                <a:latin typeface="Segoe UI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5814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28D-2C6C-406E-9C6A-7FA711C763BE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E4E0B-2665-4EC9-BA47-B239D34E82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gradFill>
              <a:gsLst>
                <a:gs pos="0">
                  <a:srgbClr val="FFFFFF"/>
                </a:gs>
                <a:gs pos="16000">
                  <a:srgbClr val="1F1F1F"/>
                </a:gs>
                <a:gs pos="17999">
                  <a:srgbClr val="FFFFFF"/>
                </a:gs>
                <a:gs pos="42000">
                  <a:srgbClr val="636363"/>
                </a:gs>
                <a:gs pos="53000">
                  <a:srgbClr val="CFCFCF"/>
                </a:gs>
                <a:gs pos="66000">
                  <a:srgbClr val="CFCFCF"/>
                </a:gs>
                <a:gs pos="75999">
                  <a:srgbClr val="1F1F1F"/>
                </a:gs>
                <a:gs pos="78999">
                  <a:srgbClr val="FFFFFF"/>
                </a:gs>
                <a:gs pos="100000">
                  <a:srgbClr val="7F7F7F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28D-2C6C-406E-9C6A-7FA711C763BE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E4E0B-2665-4EC9-BA47-B239D34E82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28D-2C6C-406E-9C6A-7FA711C763BE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E4E0B-2665-4EC9-BA47-B239D34E82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81000" y="1600200"/>
            <a:ext cx="8382000" cy="4495800"/>
          </a:xfrm>
          <a:prstGeom prst="rect">
            <a:avLst/>
          </a:prstGeom>
          <a:solidFill>
            <a:schemeClr val="bg1">
              <a:alpha val="56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4525963"/>
          </a:xfrm>
          <a:ln>
            <a:gradFill>
              <a:gsLst>
                <a:gs pos="0">
                  <a:srgbClr val="99FF33"/>
                </a:gs>
                <a:gs pos="50000">
                  <a:schemeClr val="bg1"/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5400000" scaled="0"/>
            </a:gradFill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28D-2C6C-406E-9C6A-7FA711C763BE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E4E0B-2665-4EC9-BA47-B239D34E82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ound Diagonal Corner Rectangle 6"/>
          <p:cNvSpPr/>
          <p:nvPr userDrawn="1"/>
        </p:nvSpPr>
        <p:spPr>
          <a:xfrm>
            <a:off x="381000" y="228600"/>
            <a:ext cx="8382000" cy="1219200"/>
          </a:xfrm>
          <a:prstGeom prst="round2DiagRect">
            <a:avLst/>
          </a:prstGeom>
          <a:gradFill>
            <a:gsLst>
              <a:gs pos="0">
                <a:srgbClr val="99FF33">
                  <a:alpha val="26000"/>
                </a:srgbClr>
              </a:gs>
              <a:gs pos="50000">
                <a:schemeClr val="bg1">
                  <a:alpha val="25000"/>
                </a:schemeClr>
              </a:gs>
              <a:gs pos="100000">
                <a:schemeClr val="tx2">
                  <a:lumMod val="60000"/>
                  <a:lumOff val="40000"/>
                  <a:alpha val="31000"/>
                </a:schemeClr>
              </a:gs>
            </a:gsLst>
            <a:lin ang="5400000" scaled="0"/>
          </a:gradFill>
          <a:ln>
            <a:gradFill>
              <a:gsLst>
                <a:gs pos="0">
                  <a:srgbClr val="99FF33"/>
                </a:gs>
                <a:gs pos="50000">
                  <a:schemeClr val="bg1"/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 build="p" animBg="1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28D-2C6C-406E-9C6A-7FA711C763BE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E4E0B-2665-4EC9-BA47-B239D34E82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28D-2C6C-406E-9C6A-7FA711C763BE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E4E0B-2665-4EC9-BA47-B239D34E82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28D-2C6C-406E-9C6A-7FA711C763BE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E4E0B-2665-4EC9-BA47-B239D34E82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28D-2C6C-406E-9C6A-7FA711C763BE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E4E0B-2665-4EC9-BA47-B239D34E82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28D-2C6C-406E-9C6A-7FA711C763BE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E4E0B-2665-4EC9-BA47-B239D34E82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28D-2C6C-406E-9C6A-7FA711C763BE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E4E0B-2665-4EC9-BA47-B239D34E82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/>
          <p:cNvSpPr/>
          <p:nvPr userDrawn="1"/>
        </p:nvSpPr>
        <p:spPr>
          <a:xfrm>
            <a:off x="228600" y="228600"/>
            <a:ext cx="6705600" cy="5029200"/>
          </a:xfrm>
          <a:prstGeom prst="frame">
            <a:avLst/>
          </a:prstGeom>
          <a:ln>
            <a:gradFill>
              <a:gsLst>
                <a:gs pos="0">
                  <a:srgbClr val="99FF33"/>
                </a:gs>
                <a:gs pos="50000">
                  <a:schemeClr val="bg1"/>
                </a:gs>
                <a:gs pos="100000">
                  <a:schemeClr val="tx2">
                    <a:lumMod val="75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5486400" cy="566738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838199"/>
            <a:ext cx="5486400" cy="3810001"/>
          </a:xfrm>
          <a:gradFill>
            <a:gsLst>
              <a:gs pos="0">
                <a:srgbClr val="99FF33">
                  <a:alpha val="23000"/>
                </a:srgbClr>
              </a:gs>
              <a:gs pos="50000">
                <a:schemeClr val="bg1">
                  <a:alpha val="17000"/>
                </a:schemeClr>
              </a:gs>
              <a:gs pos="100000">
                <a:schemeClr val="tx2">
                  <a:lumMod val="75000"/>
                  <a:alpha val="59000"/>
                </a:schemeClr>
              </a:gs>
            </a:gsLst>
            <a:lin ang="5400000" scaled="0"/>
          </a:gra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4200" y="381000"/>
            <a:ext cx="2209800" cy="4648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28D-2C6C-406E-9C6A-7FA711C763BE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E4E0B-2665-4EC9-BA47-B239D34E82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CA28D-2C6C-406E-9C6A-7FA711C763BE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E4E0B-2665-4EC9-BA47-B239D34E82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gradFill>
              <a:gsLst>
                <a:gs pos="0">
                  <a:srgbClr val="FFFFFF"/>
                </a:gs>
                <a:gs pos="16000">
                  <a:srgbClr val="1F1F1F"/>
                </a:gs>
                <a:gs pos="17999">
                  <a:srgbClr val="FFFFFF"/>
                </a:gs>
                <a:gs pos="42000">
                  <a:srgbClr val="636363"/>
                </a:gs>
                <a:gs pos="53000">
                  <a:srgbClr val="CFCFCF"/>
                </a:gs>
                <a:gs pos="66000">
                  <a:srgbClr val="CFCFCF"/>
                </a:gs>
                <a:gs pos="75999">
                  <a:srgbClr val="1F1F1F"/>
                </a:gs>
                <a:gs pos="78999">
                  <a:srgbClr val="FFFFFF"/>
                </a:gs>
                <a:gs pos="100000">
                  <a:srgbClr val="7F7F7F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41" descr="B_B"/>
          <p:cNvPicPr>
            <a:picLocks noChangeAspect="1" noChangeArrowheads="1" noCrop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200" y="5638800"/>
            <a:ext cx="1524000" cy="1143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7" presetClass="entr" presetSubtype="0" fill="hold" nodeType="clickEffect">
                  <p:stCondLst>
                    <p:cond delay="0"/>
                  </p:stCondLst>
                  <p:iterate type="lt">
                    <p:tmPct val="5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discrete" valueType="clr">
                      <p:cBhvr override="childStyle">
                        <p:cTn dur="80"/>
                        <p:tgtEl>
                          <p:spTgt spid="3"/>
                        </p:tgtEl>
                        <p:attrNameLst>
                          <p:attrName>style.color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anim calcmode="discrete" valueType="clr">
                      <p:cBhvr>
                        <p:cTn dur="80"/>
                        <p:tgtEl>
                          <p:spTgt spid="3"/>
                        </p:tgtEl>
                        <p:attrNameLst>
                          <p:attrName>fillcolor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set>
                      <p:cBhvr>
                        <p:cTn dur="80"/>
                        <p:tgtEl>
                          <p:spTgt spid="3"/>
                        </p:tgtEl>
                        <p:attrNameLst>
                          <p:attrName>fill.type</p:attrName>
                        </p:attrNameLst>
                      </p:cBhvr>
                      <p:to>
                        <p:strVal val="solid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27" presetClass="entr" presetSubtype="0" fill="hold" nodeType="withEffect">
                  <p:stCondLst>
                    <p:cond delay="0"/>
                  </p:stCondLst>
                  <p:iterate type="lt">
                    <p:tmPct val="5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discrete" valueType="clr">
                      <p:cBhvr override="childStyle">
                        <p:cTn dur="80"/>
                        <p:tgtEl>
                          <p:spTgt spid="3"/>
                        </p:tgtEl>
                        <p:attrNameLst>
                          <p:attrName>style.color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anim calcmode="discrete" valueType="clr">
                      <p:cBhvr>
                        <p:cTn dur="80"/>
                        <p:tgtEl>
                          <p:spTgt spid="3"/>
                        </p:tgtEl>
                        <p:attrNameLst>
                          <p:attrName>fillcolor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set>
                      <p:cBhvr>
                        <p:cTn dur="80"/>
                        <p:tgtEl>
                          <p:spTgt spid="3"/>
                        </p:tgtEl>
                        <p:attrNameLst>
                          <p:attrName>fill.type</p:attrName>
                        </p:attrNameLst>
                      </p:cBhvr>
                      <p:to>
                        <p:strVal val="solid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27" presetClass="entr" presetSubtype="0" fill="hold" nodeType="withEffect">
                  <p:stCondLst>
                    <p:cond delay="0"/>
                  </p:stCondLst>
                  <p:iterate type="lt">
                    <p:tmPct val="5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discrete" valueType="clr">
                      <p:cBhvr override="childStyle">
                        <p:cTn dur="80"/>
                        <p:tgtEl>
                          <p:spTgt spid="3"/>
                        </p:tgtEl>
                        <p:attrNameLst>
                          <p:attrName>style.color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anim calcmode="discrete" valueType="clr">
                      <p:cBhvr>
                        <p:cTn dur="80"/>
                        <p:tgtEl>
                          <p:spTgt spid="3"/>
                        </p:tgtEl>
                        <p:attrNameLst>
                          <p:attrName>fillcolor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set>
                      <p:cBhvr>
                        <p:cTn dur="80"/>
                        <p:tgtEl>
                          <p:spTgt spid="3"/>
                        </p:tgtEl>
                        <p:attrNameLst>
                          <p:attrName>fill.type</p:attrName>
                        </p:attrNameLst>
                      </p:cBhvr>
                      <p:to>
                        <p:strVal val="solid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27" presetClass="entr" presetSubtype="0" fill="hold" nodeType="withEffect">
                  <p:stCondLst>
                    <p:cond delay="0"/>
                  </p:stCondLst>
                  <p:iterate type="lt">
                    <p:tmPct val="5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discrete" valueType="clr">
                      <p:cBhvr override="childStyle">
                        <p:cTn dur="80"/>
                        <p:tgtEl>
                          <p:spTgt spid="3"/>
                        </p:tgtEl>
                        <p:attrNameLst>
                          <p:attrName>style.color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anim calcmode="discrete" valueType="clr">
                      <p:cBhvr>
                        <p:cTn dur="80"/>
                        <p:tgtEl>
                          <p:spTgt spid="3"/>
                        </p:tgtEl>
                        <p:attrNameLst>
                          <p:attrName>fillcolor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set>
                      <p:cBhvr>
                        <p:cTn dur="80"/>
                        <p:tgtEl>
                          <p:spTgt spid="3"/>
                        </p:tgtEl>
                        <p:attrNameLst>
                          <p:attrName>fill.type</p:attrName>
                        </p:attrNameLst>
                      </p:cBhvr>
                      <p:to>
                        <p:strVal val="solid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27" presetClass="entr" presetSubtype="0" fill="hold" nodeType="withEffect">
                  <p:stCondLst>
                    <p:cond delay="0"/>
                  </p:stCondLst>
                  <p:iterate type="lt">
                    <p:tmPct val="5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discrete" valueType="clr">
                      <p:cBhvr override="childStyle">
                        <p:cTn dur="80"/>
                        <p:tgtEl>
                          <p:spTgt spid="3"/>
                        </p:tgtEl>
                        <p:attrNameLst>
                          <p:attrName>style.color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anim calcmode="discrete" valueType="clr">
                      <p:cBhvr>
                        <p:cTn dur="80"/>
                        <p:tgtEl>
                          <p:spTgt spid="3"/>
                        </p:tgtEl>
                        <p:attrNameLst>
                          <p:attrName>fillcolor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set>
                      <p:cBhvr>
                        <p:cTn dur="80"/>
                        <p:tgtEl>
                          <p:spTgt spid="3"/>
                        </p:tgtEl>
                        <p:attrNameLst>
                          <p:attrName>fill.type</p:attrName>
                        </p:attrNameLst>
                      </p:cBhvr>
                      <p:to>
                        <p:strVal val="solid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99FF3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066800"/>
            <a:ext cx="7848600" cy="1858144"/>
          </a:xfrm>
        </p:spPr>
        <p:txBody>
          <a:bodyPr/>
          <a:lstStyle/>
          <a:p>
            <a:r>
              <a:rPr lang="ru-RU" sz="4800" dirty="0" smtClean="0"/>
              <a:t>Алфавитный подход к измерению информации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3581400"/>
            <a:ext cx="8856984" cy="1752600"/>
          </a:xfrm>
        </p:spPr>
        <p:txBody>
          <a:bodyPr>
            <a:normAutofit lnSpcReduction="10000"/>
          </a:bodyPr>
          <a:lstStyle/>
          <a:p>
            <a:pPr algn="l"/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Презентация по дисциплине: «Основы теории информации»</a:t>
            </a:r>
          </a:p>
          <a:p>
            <a:pPr algn="l"/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Для специальности 230701 «Прикладная информатика»</a:t>
            </a:r>
          </a:p>
          <a:p>
            <a:pPr algn="l"/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-75585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Государственное автономное образовательное учреждение</a:t>
            </a:r>
            <a:b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среднего профессионального образования</a:t>
            </a:r>
            <a:b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«Новороссийский колледж строительства и экономики»</a:t>
            </a: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Краснодарского края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91680" y="5661248"/>
            <a:ext cx="54291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Преподаватель</a:t>
            </a:r>
            <a:r>
              <a:rPr lang="ru-RU" sz="3200" dirty="0" smtClean="0">
                <a:solidFill>
                  <a:srgbClr val="FFFF00"/>
                </a:solidFill>
              </a:rPr>
              <a:t>: </a:t>
            </a:r>
            <a:r>
              <a:rPr lang="ru-RU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Ильичева Т.Е.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971600" y="1269492"/>
            <a:ext cx="7488832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208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Объем сообщения, содержащего 2048 символов, составил 1/512 часть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Мбайта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Каков размер алфавита, с помощью которого записано сообщение?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80283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755576" y="653958"/>
            <a:ext cx="7488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2088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Сообщение занимает 3 страницы по 25 строк. В каждой строке записано по 60 символов. Сколько символов в использованном алфавите, если все сообщение содержит 1125 байтов?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328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11560" y="116632"/>
            <a:ext cx="853244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Два сообщения содержат одинаковое количество информации. Количество символов в первом тексте в 2,5 раза меньше, чем во втором. Сколько символов содержат алфавиты, с помощью которых записаны сообщения, если известно, что размер каждого алфавита не превышает 32 символов и на каждый символ приходится целое число битов?</a:t>
            </a:r>
            <a:endParaRPr lang="ru-RU" sz="4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514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43608" y="980728"/>
            <a:ext cx="712879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55613" algn="l"/>
              </a:tabLst>
            </a:pPr>
            <a:endParaRPr lang="ru-RU" sz="2800" dirty="0" smtClean="0">
              <a:solidFill>
                <a:srgbClr val="FFFF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55613" algn="l"/>
              </a:tabLst>
            </a:pPr>
            <a:endParaRPr lang="ru-RU" sz="2800" dirty="0" smtClean="0">
              <a:solidFill>
                <a:srgbClr val="FFFF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455613" algn="l"/>
              </a:tabLst>
            </a:pP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Литература: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455613" algn="l"/>
              </a:tabLst>
            </a:pPr>
            <a:endParaRPr lang="ru-RU" sz="2800" dirty="0" smtClean="0">
              <a:solidFill>
                <a:srgbClr val="FFFF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55613" algn="l"/>
              </a:tabLst>
            </a:pP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Информатика: базовый курс: Учебник для студентов вузов, бакалавров, магистров, обу­чающихся по направлениям «Информатика и вычислительная техника»/ О.А. Акулов, Н.В. Медведев. – М.: Омега-Л, 2004. – 552 с.</a:t>
            </a:r>
            <a:endParaRPr lang="ru-R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400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836712"/>
            <a:ext cx="12698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3356992"/>
            <a:ext cx="16077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3688" y="620688"/>
            <a:ext cx="64087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Познакомить со статистическим подходом к измерению информации в символьном сообщении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51720" y="3429000"/>
            <a:ext cx="64087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Рассмотреть алфавитный подход к измерению информации. </a:t>
            </a:r>
          </a:p>
        </p:txBody>
      </p:sp>
    </p:spTree>
    <p:extLst>
      <p:ext uri="{BB962C8B-B14F-4D97-AF65-F5344CB8AC3E}">
        <p14:creationId xmlns:p14="http://schemas.microsoft.com/office/powerpoint/2010/main" xmlns="" val="311025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99592" y="548680"/>
            <a:ext cx="748883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Алфавитный подход позволяет определить количество информации, заключенной в тексте.</a:t>
            </a:r>
          </a:p>
          <a:p>
            <a:pPr indent="457200" algn="just"/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Множество используемых в тексте символов называется </a:t>
            </a:r>
            <a:r>
              <a:rPr lang="ru-RU" sz="2400" b="1" i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алфавитом.</a:t>
            </a:r>
            <a:r>
              <a:rPr lang="ru-RU" sz="2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indent="457200" algn="just"/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 информатике под алфавитом понимают не только буквы, но цифры, знаки препинания, специальные знаки. </a:t>
            </a:r>
          </a:p>
          <a:p>
            <a:pPr indent="457200" algn="just"/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 алфавита есть размер (полное количество его символов), который называется </a:t>
            </a:r>
            <a:r>
              <a:rPr lang="ru-RU" sz="2400" b="1" i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мощностью алфавита.</a:t>
            </a:r>
          </a:p>
          <a:p>
            <a:pPr indent="457200" algn="just"/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При алфавитном подходе к измерению информации ее количество не зависит от содержания, а зависит от мощности алфавита и количества символов в тексте.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55576" y="692696"/>
            <a:ext cx="7776864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Используем обозначения:</a:t>
            </a:r>
          </a:p>
          <a:p>
            <a:endParaRPr lang="ru-RU" sz="2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— мощность алфавита</a:t>
            </a:r>
          </a:p>
          <a:p>
            <a:endParaRPr lang="ru-RU" sz="2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— количество символов в тексте</a:t>
            </a:r>
          </a:p>
          <a:p>
            <a:endParaRPr lang="ru-RU" sz="2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— количество информации, которое несет каждый символ алфавита</a:t>
            </a:r>
          </a:p>
          <a:p>
            <a:endParaRPr lang="ru-RU" sz="2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— объем информации, содержащейся в тексте</a:t>
            </a:r>
          </a:p>
          <a:p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827584" y="1196752"/>
            <a:ext cx="7200800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Если допустить, что все символы алфавита встречаются в тексте с одинаковой частотой (равновероятно), то количество информации, которое несет каждый символ, вычисляется по формуле: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i="1" dirty="0" smtClean="0">
              <a:solidFill>
                <a:srgbClr val="FFFF00"/>
              </a:solidFill>
              <a:latin typeface="Arial" pitchFamily="34" charset="0"/>
              <a:ea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b="1" i="1" dirty="0" err="1" smtClean="0">
                <a:solidFill>
                  <a:srgbClr val="FFFF00"/>
                </a:solidFill>
                <a:latin typeface="Arial" pitchFamily="34" charset="0"/>
                <a:ea typeface="Times New Roman" pitchFamily="18" charset="0"/>
              </a:rPr>
              <a:t>i</a:t>
            </a:r>
            <a:r>
              <a:rPr lang="en-US" sz="4800" b="1" i="1" dirty="0" smtClean="0">
                <a:solidFill>
                  <a:srgbClr val="FFFF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4800" b="1" dirty="0" smtClean="0">
                <a:solidFill>
                  <a:srgbClr val="FFFF00"/>
                </a:solidFill>
                <a:latin typeface="Arial" pitchFamily="34" charset="0"/>
                <a:ea typeface="Times New Roman" pitchFamily="18" charset="0"/>
              </a:rPr>
              <a:t>= Iog</a:t>
            </a:r>
            <a:r>
              <a:rPr lang="en-US" sz="4800" b="1" baseline="-30000" dirty="0" smtClean="0">
                <a:solidFill>
                  <a:srgbClr val="FFFF00"/>
                </a:solidFill>
                <a:latin typeface="Arial" pitchFamily="34" charset="0"/>
                <a:ea typeface="Times New Roman" pitchFamily="18" charset="0"/>
              </a:rPr>
              <a:t>2</a:t>
            </a:r>
            <a:r>
              <a:rPr lang="en-US" sz="4800" b="1" dirty="0" smtClean="0">
                <a:solidFill>
                  <a:srgbClr val="FFFF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4800" b="1" i="1" dirty="0" smtClean="0">
                <a:solidFill>
                  <a:srgbClr val="FFFF00"/>
                </a:solidFill>
                <a:latin typeface="Arial" pitchFamily="34" charset="0"/>
                <a:ea typeface="Times New Roman" pitchFamily="18" charset="0"/>
              </a:rPr>
              <a:t>N</a:t>
            </a:r>
            <a:r>
              <a:rPr lang="ru-RU" sz="4800" b="1" i="1" dirty="0" smtClean="0">
                <a:solidFill>
                  <a:srgbClr val="FFFF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en-US" sz="4800" b="1" i="1" dirty="0" smtClean="0">
                <a:solidFill>
                  <a:srgbClr val="FFFF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FFFF00"/>
                </a:solidFill>
                <a:latin typeface="Arial" pitchFamily="34" charset="0"/>
                <a:ea typeface="Times New Roman" pitchFamily="18" charset="0"/>
              </a:rPr>
              <a:t>или</a:t>
            </a:r>
            <a:r>
              <a:rPr lang="en-US" sz="4800" b="1" dirty="0" smtClean="0">
                <a:solidFill>
                  <a:srgbClr val="FFFF00"/>
                </a:solidFill>
                <a:latin typeface="Arial" pitchFamily="34" charset="0"/>
                <a:ea typeface="Times New Roman" pitchFamily="18" charset="0"/>
              </a:rPr>
              <a:t> 2</a:t>
            </a:r>
            <a:r>
              <a:rPr lang="en-US" sz="4800" b="1" i="1" baseline="30000" dirty="0" smtClean="0">
                <a:solidFill>
                  <a:srgbClr val="FFFF00"/>
                </a:solidFill>
                <a:latin typeface="Arial" pitchFamily="34" charset="0"/>
                <a:ea typeface="Times New Roman" pitchFamily="18" charset="0"/>
              </a:rPr>
              <a:t>i</a:t>
            </a:r>
            <a:r>
              <a:rPr lang="en-US" sz="4800" b="1" dirty="0" smtClean="0">
                <a:solidFill>
                  <a:srgbClr val="FFFF00"/>
                </a:solidFill>
                <a:latin typeface="Arial" pitchFamily="34" charset="0"/>
                <a:ea typeface="Times New Roman" pitchFamily="18" charset="0"/>
              </a:rPr>
              <a:t> = </a:t>
            </a:r>
            <a:r>
              <a:rPr lang="en-US" sz="4800" b="1" i="1" dirty="0" smtClean="0">
                <a:solidFill>
                  <a:srgbClr val="FFFF00"/>
                </a:solidFill>
                <a:latin typeface="Arial" pitchFamily="34" charset="0"/>
                <a:ea typeface="Times New Roman" pitchFamily="18" charset="0"/>
              </a:rPr>
              <a:t>N.</a:t>
            </a:r>
            <a:endParaRPr lang="en-US" sz="4800" dirty="0" smtClean="0">
              <a:solidFill>
                <a:srgbClr val="FFFF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00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43608" y="692696"/>
            <a:ext cx="7344816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Правило для измерения информации с помощью алфавитного подхода  если весь текст состоит из</a:t>
            </a:r>
            <a:r>
              <a:rPr lang="ru-RU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К 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символов: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Найти мощность алфавита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Найти информационный объем одного символа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Найти количество символов в сообщении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Найти информационный объем всего сообщения</a:t>
            </a:r>
          </a:p>
          <a:p>
            <a:endParaRPr lang="ru-RU" dirty="0" smtClean="0">
              <a:solidFill>
                <a:srgbClr val="FFFF00"/>
              </a:solidFill>
            </a:endParaRPr>
          </a:p>
          <a:p>
            <a:endParaRPr lang="ru-RU" dirty="0" smtClean="0">
              <a:solidFill>
                <a:srgbClr val="FFFF00"/>
              </a:solidFill>
            </a:endParaRPr>
          </a:p>
          <a:p>
            <a:endParaRPr lang="ru-RU" dirty="0" smtClean="0">
              <a:solidFill>
                <a:srgbClr val="FFFF00"/>
              </a:solidFill>
            </a:endParaRPr>
          </a:p>
          <a:p>
            <a:endParaRPr lang="ru-RU" dirty="0" smtClean="0">
              <a:solidFill>
                <a:srgbClr val="FFFF00"/>
              </a:solidFill>
            </a:endParaRPr>
          </a:p>
          <a:p>
            <a:endParaRPr lang="ru-RU" dirty="0" smtClean="0">
              <a:solidFill>
                <a:srgbClr val="FFFF00"/>
              </a:solidFill>
            </a:endParaRPr>
          </a:p>
          <a:p>
            <a:endParaRPr lang="ru-RU" dirty="0" smtClean="0">
              <a:solidFill>
                <a:srgbClr val="FFFF00"/>
              </a:solidFill>
            </a:endParaRPr>
          </a:p>
          <a:p>
            <a:endParaRPr lang="ru-RU" dirty="0" smtClean="0">
              <a:solidFill>
                <a:srgbClr val="FFFF00"/>
              </a:solidFill>
            </a:endParaRPr>
          </a:p>
          <a:p>
            <a:endParaRPr lang="ru-RU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967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15616" y="548680"/>
            <a:ext cx="7272808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219075" algn="just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srgbClr val="FFFF00"/>
              </a:solidFill>
              <a:latin typeface="Arial" pitchFamily="34" charset="0"/>
              <a:ea typeface="Times New Roman" pitchFamily="18" charset="0"/>
            </a:endParaRPr>
          </a:p>
          <a:p>
            <a:pPr indent="219075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ПРИМЕР:</a:t>
            </a:r>
          </a:p>
          <a:p>
            <a:pPr lvl="0" indent="219075" algn="just"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solidFill>
                <a:srgbClr val="FFFF00"/>
              </a:solidFill>
              <a:latin typeface="Arial" pitchFamily="34" charset="0"/>
              <a:ea typeface="Times New Roman" pitchFamily="18" charset="0"/>
            </a:endParaRPr>
          </a:p>
          <a:p>
            <a:pPr lvl="0" indent="219075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Сообщение, записанное буквами из 64-символьного алфавита, содержит 20 символов. Какой объем информации оно несет?</a:t>
            </a:r>
          </a:p>
          <a:p>
            <a:pPr lvl="0" indent="219075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219075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Решение.</a:t>
            </a:r>
          </a:p>
          <a:p>
            <a:pPr lvl="0" indent="21431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aseline="30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= 64, </a:t>
            </a:r>
            <a:r>
              <a:rPr lang="en-US" sz="28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= 6 бит — количество информации, которое несет каждый символ</a:t>
            </a:r>
          </a:p>
          <a:p>
            <a:pPr lvl="0" indent="21431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20*6 = 120 бит =15 байт.</a:t>
            </a: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369060" y="43934"/>
            <a:ext cx="40588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190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582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23728" y="620688"/>
            <a:ext cx="38884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Решение задач:</a:t>
            </a:r>
          </a:p>
          <a:p>
            <a:pPr algn="ctr"/>
            <a:endParaRPr lang="ru-RU" sz="28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395536" y="1844824"/>
            <a:ext cx="8535616" cy="3447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2088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Сообщение, записанное буквами из 64-х символьного алфавита, содержит 20 символов. </a:t>
            </a:r>
          </a:p>
          <a:p>
            <a:pPr marL="0" marR="0" lvl="0" indent="192088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Какой объем информации оно несет?</a:t>
            </a:r>
          </a:p>
          <a:p>
            <a:pPr marL="0" marR="0" lvl="0" indent="19208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19208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200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55576" y="908720"/>
            <a:ext cx="784887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192088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4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Информационное сообщение объемом 1,5 </a:t>
            </a:r>
            <a:r>
              <a:rPr lang="ru-RU" sz="4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Кбайта</a:t>
            </a:r>
            <a:r>
              <a:rPr lang="ru-RU" sz="4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содержит, 3072 символа. Сколько символов содержит алфавит, при помощи которого было записано это сообщение? </a:t>
            </a:r>
          </a:p>
        </p:txBody>
      </p:sp>
    </p:spTree>
    <p:extLst>
      <p:ext uri="{BB962C8B-B14F-4D97-AF65-F5344CB8AC3E}">
        <p14:creationId xmlns:p14="http://schemas.microsoft.com/office/powerpoint/2010/main" xmlns="" val="392598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im-15_Vist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</TotalTime>
  <Words>469</Words>
  <Application>Microsoft Office PowerPoint</Application>
  <PresentationFormat>Экран (4:3)</PresentationFormat>
  <Paragraphs>57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Anim-15_Vista</vt:lpstr>
      <vt:lpstr>Алфавитный подход к измерению информации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Модуляция сигнала</dc:title>
  <dc:subject>Анимированный шаблон</dc:subject>
  <dc:creator>фы</dc:creator>
  <dc:description>http://freeppt.ru/ - презентации по культуре и искусству, шаблоны PowerPoint.</dc:description>
  <cp:lastModifiedBy>ilijova</cp:lastModifiedBy>
  <cp:revision>31</cp:revision>
  <dcterms:created xsi:type="dcterms:W3CDTF">2012-12-11T15:22:51Z</dcterms:created>
  <dcterms:modified xsi:type="dcterms:W3CDTF">2013-11-12T06:12:55Z</dcterms:modified>
</cp:coreProperties>
</file>