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2"/>
  </p:notesMasterIdLst>
  <p:sldIdLst>
    <p:sldId id="256" r:id="rId2"/>
    <p:sldId id="285" r:id="rId3"/>
    <p:sldId id="257" r:id="rId4"/>
    <p:sldId id="278" r:id="rId5"/>
    <p:sldId id="279" r:id="rId6"/>
    <p:sldId id="280" r:id="rId7"/>
    <p:sldId id="281" r:id="rId8"/>
    <p:sldId id="282" r:id="rId9"/>
    <p:sldId id="258" r:id="rId10"/>
    <p:sldId id="259" r:id="rId11"/>
    <p:sldId id="260" r:id="rId12"/>
    <p:sldId id="261" r:id="rId13"/>
    <p:sldId id="262" r:id="rId14"/>
    <p:sldId id="283" r:id="rId15"/>
    <p:sldId id="264" r:id="rId16"/>
    <p:sldId id="277" r:id="rId17"/>
    <p:sldId id="265" r:id="rId18"/>
    <p:sldId id="266" r:id="rId19"/>
    <p:sldId id="275" r:id="rId20"/>
    <p:sldId id="272" r:id="rId21"/>
    <p:sldId id="267" r:id="rId22"/>
    <p:sldId id="273" r:id="rId23"/>
    <p:sldId id="268" r:id="rId24"/>
    <p:sldId id="274" r:id="rId25"/>
    <p:sldId id="284" r:id="rId26"/>
    <p:sldId id="269" r:id="rId27"/>
    <p:sldId id="276" r:id="rId28"/>
    <p:sldId id="270" r:id="rId29"/>
    <p:sldId id="271" r:id="rId30"/>
    <p:sldId id="26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747" autoAdjust="0"/>
  </p:normalViewPr>
  <p:slideViewPr>
    <p:cSldViewPr>
      <p:cViewPr varScale="1">
        <p:scale>
          <a:sx n="69" d="100"/>
          <a:sy n="69" d="100"/>
        </p:scale>
        <p:origin x="-5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21204-8756-456E-A9B3-02CFF44B1E47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059EC-83ED-4292-838A-7644BE032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234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059EC-83ED-4292-838A-7644BE03260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443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A8FEDC0-CDF1-44A1-9449-839BB24B25D1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8FC4E61-0A82-439A-8334-4802656A2E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knowledge.allbest.ru/construction/2c0a65635a2bc69a4c53a88421316d27_0.html" TargetMode="External"/><Relationship Id="rId2" Type="http://schemas.openxmlformats.org/officeDocument/2006/relationships/hyperlink" Target="http://knowledge.allbest.ru/construction/2c0a65625a2bd79b4c43a89521306c36_0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knowledge.allbest.ru/construction/3c0b65625a3ad78b5d43a88521316c27_0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628800"/>
            <a:ext cx="8136904" cy="188823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строительных материалов для отделки зданий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788024" y="4293097"/>
            <a:ext cx="4355976" cy="180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</a:p>
          <a:p>
            <a:pPr marL="0" indent="0">
              <a:buNone/>
            </a:pP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Недильская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И.И.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31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2656"/>
            <a:ext cx="9144000" cy="114940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+mn-lt"/>
              </a:rPr>
              <a:t>Разновидности отделочных материалов в зависимости от состава (происхождения):</a:t>
            </a:r>
            <a:endParaRPr lang="ru-RU" sz="3600" dirty="0">
              <a:latin typeface="+mn-lt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62000" y="2425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563" y="1412777"/>
            <a:ext cx="5334563" cy="4824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/>
              <a:t>1)Синтетические (искусственные)</a:t>
            </a:r>
          </a:p>
          <a:p>
            <a:endParaRPr lang="ru-RU" sz="2800" dirty="0"/>
          </a:p>
          <a:p>
            <a:r>
              <a:rPr lang="ru-RU" sz="2800" dirty="0" smtClean="0"/>
              <a:t>-Эмали, краски, лаки, рулонные изделия и т.п.</a:t>
            </a:r>
          </a:p>
          <a:p>
            <a:r>
              <a:rPr lang="ru-RU" sz="2800" dirty="0" smtClean="0"/>
              <a:t>Основной компонент - полимер. </a:t>
            </a:r>
          </a:p>
          <a:p>
            <a:endParaRPr lang="ru-RU" sz="2800" dirty="0"/>
          </a:p>
          <a:p>
            <a:r>
              <a:rPr lang="ru-RU" sz="2800" dirty="0" smtClean="0"/>
              <a:t>Такие отделочные материалы удобны в применении, экологически безопасны и долговечны.</a:t>
            </a:r>
            <a:endParaRPr lang="ru-RU" sz="2800" dirty="0"/>
          </a:p>
        </p:txBody>
      </p:sp>
      <p:pic>
        <p:nvPicPr>
          <p:cNvPr id="1034" name="Picture 10" descr="http://na12.ru/upload/tiny/NEWS/17-07-31-zvukoizolyaciya/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999" y="1611252"/>
            <a:ext cx="3558615" cy="233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10811"/>
            <a:ext cx="3558614" cy="237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00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38491"/>
            <a:ext cx="554461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/>
              <a:t>2) Строительные материалы натурального происхождения</a:t>
            </a:r>
          </a:p>
          <a:p>
            <a:endParaRPr lang="ru-RU" sz="2400" dirty="0" smtClean="0"/>
          </a:p>
          <a:p>
            <a:r>
              <a:rPr lang="ru-RU" sz="2400" dirty="0" smtClean="0"/>
              <a:t>Изделия из древесины (напольные покрытия, фанера, шпон, древесностружечные плиты и т.д.), материалы для облицовки фасадов здания и для отделки интерьеров (натуральные декоративные камни: мрамор, гранит) и т.п.</a:t>
            </a:r>
          </a:p>
          <a:p>
            <a:endParaRPr lang="ru-RU" sz="2400" dirty="0" smtClean="0"/>
          </a:p>
          <a:p>
            <a:r>
              <a:rPr lang="ru-RU" sz="2400" dirty="0" smtClean="0"/>
              <a:t>Прочность, долговечность, экологичность, высокое качество и эксплуатационные свойства.</a:t>
            </a:r>
          </a:p>
          <a:p>
            <a:endParaRPr lang="ru-RU" dirty="0"/>
          </a:p>
        </p:txBody>
      </p:sp>
      <p:pic>
        <p:nvPicPr>
          <p:cNvPr id="3074" name="Picture 2" descr="https://s3.amazonaws.com/images.ecwid.com/images/14063085/852601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88101"/>
            <a:ext cx="3808675" cy="268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ebeli-to.ru/wp-content/uploads/2019/09/shpon-dere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70399"/>
            <a:ext cx="3808675" cy="263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61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92" y="332656"/>
            <a:ext cx="9073008" cy="6480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latin typeface="+mn-lt"/>
              </a:rPr>
              <a:t>В зависимости от </a:t>
            </a:r>
            <a:r>
              <a:rPr lang="ru-RU" sz="4400" dirty="0" smtClean="0">
                <a:latin typeface="+mn-lt"/>
              </a:rPr>
              <a:t>назначения:</a:t>
            </a:r>
            <a:endParaRPr lang="ru-RU" sz="44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8610" y="836712"/>
            <a:ext cx="5300690" cy="577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/>
              <a:t>1) Конструкционно-отделочные строительные материалы</a:t>
            </a:r>
          </a:p>
          <a:p>
            <a:endParaRPr lang="ru-RU" sz="2400" dirty="0" smtClean="0"/>
          </a:p>
          <a:p>
            <a:r>
              <a:rPr lang="ru-RU" sz="2800" dirty="0" smtClean="0"/>
              <a:t>Стеклоблоки, декоративный бетон, лицевой кирпич, вентилируемые фасады, стеновые панели.</a:t>
            </a:r>
          </a:p>
          <a:p>
            <a:endParaRPr lang="ru-RU" sz="2800" dirty="0" smtClean="0"/>
          </a:p>
          <a:p>
            <a:r>
              <a:rPr lang="ru-RU" sz="2800" dirty="0" smtClean="0"/>
              <a:t>Этот вид отличается высокими эксплуатационными свойствами, долговечностью, прочностью; он выполняет функции ограждающих конструкций.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79101"/>
            <a:ext cx="375748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2350" y="1397233"/>
            <a:ext cx="3995936" cy="266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954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7967" y="404664"/>
            <a:ext cx="489654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/>
              <a:t>Собственно отделочные материалы</a:t>
            </a:r>
          </a:p>
          <a:p>
            <a:endParaRPr lang="ru-RU" sz="3200" dirty="0" smtClean="0"/>
          </a:p>
          <a:p>
            <a:r>
              <a:rPr lang="ru-RU" sz="2800" dirty="0" smtClean="0"/>
              <a:t>Лаки, краски, обои, плинтусы напольные и потолочные, стеновые панели и т.п.</a:t>
            </a:r>
          </a:p>
          <a:p>
            <a:endParaRPr lang="ru-RU" sz="2800" dirty="0" smtClean="0"/>
          </a:p>
          <a:p>
            <a:r>
              <a:rPr lang="ru-RU" sz="2800" dirty="0" smtClean="0"/>
              <a:t>Удобны в применении, экологически безопасны и долговечны. Повышают эксплуатационные и декоративные качества помещения.</a:t>
            </a:r>
            <a:endParaRPr lang="ru-RU" sz="2800" dirty="0"/>
          </a:p>
        </p:txBody>
      </p:sp>
      <p:pic>
        <p:nvPicPr>
          <p:cNvPr id="5122" name="Picture 2" descr="https://i.simpalsmedia.com/999.md/BoardImages/900x900/05fb6fdb4fc4d4b67cf645a4e37b6e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1478" y="4005064"/>
            <a:ext cx="3624065" cy="27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4008" y="404664"/>
            <a:ext cx="3323951" cy="332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38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412776"/>
            <a:ext cx="49685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Наиболее распространены  из керамики облицовочные кирпичи, блоки, плитки, получаемые из природных глин белого, красного и кремового цветов, а также с добавками пигментов (серых, черных, коричневых, розовых); производят объемную керамику с крупным рельефом поверхности или бордюры.</a:t>
            </a:r>
          </a:p>
          <a:p>
            <a:pPr algn="just"/>
            <a:r>
              <a:rPr lang="ru-RU" dirty="0" smtClean="0"/>
              <a:t>Керамическая плитка выпускается специально для полов, плиток облицовки стен (более 40 видов), плитки для облицовки фасадов.</a:t>
            </a:r>
          </a:p>
          <a:p>
            <a:pPr algn="just"/>
            <a:r>
              <a:rPr lang="ru-RU" dirty="0" smtClean="0"/>
              <a:t>На некоторые плитки наносят глазурь, глянец прозрачный, блестящий и приглушенный, матовый, что делает его более износостойким и не скользким</a:t>
            </a:r>
            <a:endParaRPr lang="ru-RU" dirty="0"/>
          </a:p>
        </p:txBody>
      </p:sp>
      <p:pic>
        <p:nvPicPr>
          <p:cNvPr id="3" name="Picture 2" descr="C:\Documents and Settings\марина\Рабочий стол\керамика и стекло в картинках\ки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2836" y="620688"/>
            <a:ext cx="2808312" cy="1716782"/>
          </a:xfrm>
          <a:prstGeom prst="rect">
            <a:avLst/>
          </a:prstGeom>
          <a:noFill/>
        </p:spPr>
      </p:pic>
      <p:pic>
        <p:nvPicPr>
          <p:cNvPr id="4" name="Picture 3" descr="C:\Documents and Settings\марина\Рабочий стол\карт разное\кер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2836" y="2478891"/>
            <a:ext cx="2811016" cy="1440160"/>
          </a:xfrm>
          <a:prstGeom prst="rect">
            <a:avLst/>
          </a:prstGeom>
          <a:noFill/>
        </p:spPr>
      </p:pic>
      <p:pic>
        <p:nvPicPr>
          <p:cNvPr id="5" name="Picture 4" descr="C:\Documents and Settings\марина\Рабочий стол\карт разное\кер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572" y="3933056"/>
            <a:ext cx="2520280" cy="2292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1252537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atin typeface="+mn-lt"/>
              </a:rPr>
              <a:t>Материалы для внутренней отделки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545" y="1484784"/>
            <a:ext cx="4575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Данные материалы не подвергаются таким интенсивным воздействиям, как материалы для внешней отделки зданий. Однако  необходимо принимать во внимание  износостойкость, </a:t>
            </a:r>
            <a:r>
              <a:rPr lang="ru-RU" sz="2800" dirty="0" err="1" smtClean="0"/>
              <a:t>влагонепроницаемость</a:t>
            </a:r>
            <a:r>
              <a:rPr lang="ru-RU" sz="2800" dirty="0" smtClean="0"/>
              <a:t>, акустические качества, пожаробезопасность, легкость чистки и пр.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0489" y="1772816"/>
            <a:ext cx="422635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627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62880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Рулонные материалы для отделки стен, а именно обои – можно назвать одними из наиболее используемых при оформлении частных домов и квартир. Дешевизна, легкость в монтаже, большой выбор расцветок и фактур – все это до сих пор привлекает к ним внимание тех, кто когда либо задумывался о ремонте.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6266" y="332656"/>
            <a:ext cx="8897734" cy="1872208"/>
          </a:xfrm>
        </p:spPr>
        <p:txBody>
          <a:bodyPr>
            <a:normAutofit fontScale="90000"/>
          </a:bodyPr>
          <a:lstStyle/>
          <a:p>
            <a:r>
              <a:rPr lang="ru-RU" sz="5300" dirty="0">
                <a:latin typeface="+mn-lt"/>
              </a:rPr>
              <a:t>Рулонные отделочные материалы 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5528" y="2187441"/>
            <a:ext cx="3981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83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781800" cy="664096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atin typeface="+mn-lt"/>
              </a:rPr>
              <a:t>Внешняя</a:t>
            </a:r>
            <a:r>
              <a:rPr lang="ru-RU" sz="4000" dirty="0">
                <a:latin typeface="+mn-lt"/>
              </a:rPr>
              <a:t> отделка построек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0577" y="1196753"/>
            <a:ext cx="448142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Внешняя отделка построек производится с применением материалов как на натуральной, так и искусственной основе. В качестве искусственных материалов чаще всего используются штукатурку, </a:t>
            </a:r>
            <a:r>
              <a:rPr lang="ru-RU" sz="2800" dirty="0" err="1" smtClean="0"/>
              <a:t>сайдинг</a:t>
            </a:r>
            <a:r>
              <a:rPr lang="ru-RU" sz="2800" dirty="0" smtClean="0"/>
              <a:t>, в качестве натуральных - мрамор, дерево, керамика, камень. </a:t>
            </a:r>
            <a:endParaRPr lang="ru-RU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78856"/>
            <a:ext cx="4643689" cy="348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74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755214"/>
            <a:ext cx="4032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/>
              <a:t>Кровля</a:t>
            </a:r>
            <a:r>
              <a:rPr lang="ru-RU" sz="2800" dirty="0" smtClean="0"/>
              <a:t> является завершающим элементом в процессе внешней отделки. Сегодня самым востребованным материалом по отделке кровли является </a:t>
            </a:r>
            <a:r>
              <a:rPr lang="ru-RU" sz="2800" dirty="0" err="1" smtClean="0"/>
              <a:t>металлочерепица</a:t>
            </a:r>
            <a:r>
              <a:rPr lang="ru-RU" sz="2800" dirty="0" smtClean="0"/>
              <a:t>. Шифер, рулонная и наливная кровля уходят на второй план. </a:t>
            </a:r>
            <a:endParaRPr lang="ru-RU" sz="2800" dirty="0"/>
          </a:p>
        </p:txBody>
      </p:sp>
      <p:pic>
        <p:nvPicPr>
          <p:cNvPr id="8194" name="Picture 2" descr="https://im0-tub-ru.yandex.net/i?id=5a33b10e7e13b0bf7cdeb443a29df288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3164"/>
            <a:ext cx="4294037" cy="26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42279"/>
            <a:ext cx="4311662" cy="270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4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06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 smtClean="0">
                <a:latin typeface="Bookman Old Style" pitchFamily="18" charset="0"/>
              </a:rPr>
              <a:t>Цель урока:</a:t>
            </a:r>
            <a:r>
              <a:rPr lang="ru-RU" b="1" dirty="0" smtClean="0">
                <a:latin typeface="Bookman Old Style" pitchFamily="18" charset="0"/>
              </a:rPr>
              <a:t> ознакомить студентов с темой   </a:t>
            </a:r>
            <a:r>
              <a:rPr lang="ru-RU" b="1" dirty="0" smtClean="0">
                <a:latin typeface="Bookman Old Style" pitchFamily="18" charset="0"/>
              </a:rPr>
              <a:t>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строительных материалов для отделки зданий</a:t>
            </a:r>
            <a:r>
              <a:rPr lang="ru-RU" b="1" dirty="0" smtClean="0">
                <a:latin typeface="Corbel"/>
              </a:rPr>
              <a:t>».</a:t>
            </a:r>
            <a:r>
              <a:rPr lang="ru-RU" b="1" dirty="0" smtClean="0">
                <a:latin typeface="Bookman Old Style" pitchFamily="18" charset="0"/>
              </a:rPr>
              <a:t/>
            </a:r>
            <a:br>
              <a:rPr lang="ru-RU" b="1" dirty="0" smtClean="0">
                <a:latin typeface="Bookman Old Style" pitchFamily="18" charset="0"/>
              </a:rPr>
            </a:br>
            <a:r>
              <a:rPr lang="ru-RU" b="1" i="1" dirty="0" smtClean="0">
                <a:latin typeface="Bookman Old Style" pitchFamily="18" charset="0"/>
              </a:rPr>
              <a:t>Задачи урока:</a:t>
            </a:r>
            <a:r>
              <a:rPr lang="ru-RU" b="1" dirty="0" smtClean="0">
                <a:latin typeface="Bookman Old Style" pitchFamily="18" charset="0"/>
              </a:rPr>
              <a:t> изучить основные понятия по теме: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строительных материалов для отделки зданий</a:t>
            </a:r>
            <a:r>
              <a:rPr lang="ru-RU" b="1" dirty="0" smtClean="0">
                <a:latin typeface="Bookman Old Style" pitchFamily="18" charset="0"/>
              </a:rPr>
              <a:t/>
            </a:r>
            <a:br>
              <a:rPr lang="ru-RU" b="1" dirty="0" smtClean="0">
                <a:latin typeface="Bookman Old Style" pitchFamily="18" charset="0"/>
              </a:rPr>
            </a:br>
            <a:r>
              <a:rPr lang="ru-RU" b="1" dirty="0" smtClean="0">
                <a:latin typeface="Bookman Old Style" pitchFamily="18" charset="0"/>
              </a:rPr>
              <a:t>Закрепить материал с помощью контрольных вопросов.</a:t>
            </a:r>
          </a:p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Привить интерес к дисциплине и специальности</a:t>
            </a:r>
          </a:p>
          <a:p>
            <a:pPr algn="ctr">
              <a:defRPr/>
            </a:pPr>
            <a:endParaRPr lang="ru-RU" b="1" dirty="0" smtClean="0">
              <a:latin typeface="Bookman Old Style" pitchFamily="18" charset="0"/>
            </a:endParaRPr>
          </a:p>
          <a:p>
            <a:pPr algn="ctr">
              <a:defRPr/>
            </a:pPr>
            <a:endParaRPr lang="ru-RU" b="1" dirty="0" smtClean="0">
              <a:latin typeface="Bookman Old Style" pitchFamily="18" charset="0"/>
            </a:endParaRPr>
          </a:p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Преподаватель </a:t>
            </a:r>
            <a:r>
              <a:rPr lang="ru-RU" b="1" dirty="0" err="1" smtClean="0">
                <a:latin typeface="Bookman Old Style" pitchFamily="18" charset="0"/>
              </a:rPr>
              <a:t>Недильская</a:t>
            </a:r>
            <a:r>
              <a:rPr lang="ru-RU" b="1" dirty="0" smtClean="0">
                <a:latin typeface="Bookman Old Style" pitchFamily="18" charset="0"/>
              </a:rPr>
              <a:t> И .И.</a:t>
            </a:r>
          </a:p>
          <a:p>
            <a:pPr algn="ctr">
              <a:defRPr/>
            </a:pPr>
            <a:r>
              <a:rPr lang="ru-RU" b="1" dirty="0" smtClean="0">
                <a:latin typeface="Bookman Old Style" pitchFamily="18" charset="0"/>
              </a:rPr>
              <a:t>Дисциплина : «Архитектурное материаловедение» специальность 07.02.01, А-31</a:t>
            </a:r>
            <a:endParaRPr lang="ru-RU" b="1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86520"/>
            <a:ext cx="3600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Кровлю необходимо выбирать в зависимости от типа постройки и атмосферных условий данного региона. Самой долговечной и практичной является медная кровля.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3237" y="3354336"/>
            <a:ext cx="3994407" cy="276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038" y="548680"/>
            <a:ext cx="3994407" cy="266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37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76672"/>
            <a:ext cx="8964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От качества отделочного материала зависит многое, например, как долго прослужит покрытие и насколько гигиеничным оно будет. При этом эксплуатационные характеристики материала должны полностью соответствовать функциональному назначению помещения, в котором он будет применяться. 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38679"/>
            <a:ext cx="7632848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63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5063" y="980728"/>
            <a:ext cx="4536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Например, в жилых комнатах наносить на поверхность потолка и стен желательно только </a:t>
            </a:r>
            <a:r>
              <a:rPr lang="ru-RU" sz="24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бумажные обои. </a:t>
            </a:r>
            <a:r>
              <a:rPr lang="ru-RU" sz="2400" dirty="0"/>
              <a:t>Для данной цели не годятся пленочные или рулонные материалы, поскольку они не впитывают влагу и не пропускают воздух. </a:t>
            </a:r>
            <a:endParaRPr lang="ru-RU" sz="2400" dirty="0" smtClean="0"/>
          </a:p>
          <a:p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282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96752"/>
            <a:ext cx="4032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Для отделки стен ванной, а также других помещений, отличающихся повышенным влажностным режимом, стоит пользоваться только соответствующими влагостойкими материалами, например, </a:t>
            </a:r>
            <a:r>
              <a:rPr lang="ru-RU" sz="24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клеенкой, безосновной пленкой либо пленкой на тканевой основе.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3569" y="547440"/>
            <a:ext cx="4572491" cy="544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34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980728"/>
            <a:ext cx="32403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Что до помещений туалета и кухни, то их рекомендуется оклеивать при помощи пленочных или рулонных материалов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4" y="3480836"/>
            <a:ext cx="4627803" cy="26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198698" cy="250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80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марина\Рабочий стол\керамика и стекло в картинках\стекло обл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18939" y="1722165"/>
            <a:ext cx="2762250" cy="1728192"/>
          </a:xfrm>
          <a:prstGeom prst="rect">
            <a:avLst/>
          </a:prstGeom>
          <a:noFill/>
        </p:spPr>
      </p:pic>
      <p:pic>
        <p:nvPicPr>
          <p:cNvPr id="3" name="Picture 4" descr="C:\Documents and Settings\марина\Рабочий стол\керамика и стекло в картинках\облиц стекл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293096"/>
            <a:ext cx="1728192" cy="17281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47864" y="692696"/>
            <a:ext cx="54726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ДЕКОРАТИВНОЕ СТЕКЛО</a:t>
            </a:r>
          </a:p>
          <a:p>
            <a:pPr algn="just"/>
            <a:r>
              <a:rPr lang="ru-RU" dirty="0" smtClean="0"/>
              <a:t>В последнее десятилетие существенно повысилась роль облицовочных материалов из стекла.</a:t>
            </a:r>
          </a:p>
          <a:p>
            <a:pPr algn="just"/>
            <a:r>
              <a:rPr lang="ru-RU" dirty="0" smtClean="0"/>
              <a:t>Номенклатура показателей изделий из стекла широка, например: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стекло </a:t>
            </a:r>
            <a:r>
              <a:rPr lang="ru-RU" dirty="0" err="1" smtClean="0"/>
              <a:t>глушеное</a:t>
            </a:r>
            <a:r>
              <a:rPr lang="ru-RU" dirty="0" smtClean="0"/>
              <a:t> типа «</a:t>
            </a:r>
            <a:r>
              <a:rPr lang="ru-RU" dirty="0" err="1" smtClean="0"/>
              <a:t>Марблит</a:t>
            </a:r>
            <a:r>
              <a:rPr lang="ru-RU" dirty="0" smtClean="0"/>
              <a:t>»;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стекло крупноразмерное закаленное, покрытое с внутренней стороны керамической краской </a:t>
            </a:r>
            <a:r>
              <a:rPr lang="ru-RU" dirty="0" err="1" smtClean="0"/>
              <a:t>стемалит</a:t>
            </a:r>
            <a:r>
              <a:rPr lang="ru-RU" dirty="0" smtClean="0"/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коврово-мозаичная плитка;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эмалированная плитка;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0366" y="476672"/>
            <a:ext cx="6703268" cy="73610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+mn-lt"/>
              </a:rPr>
              <a:t>Внутренняя отделка</a:t>
            </a:r>
            <a:endParaRPr lang="ru-RU" sz="44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12776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Исходя из назначения помещения необходимо подбирать и цвет материалов. Для рабочих кабинетов более актуальны коричневые обои. Для спальных комнат лучше всего использовать голубые тона.</a:t>
            </a:r>
          </a:p>
          <a:p>
            <a:endParaRPr lang="ru-RU" sz="2400" dirty="0" smtClean="0"/>
          </a:p>
          <a:p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23343"/>
            <a:ext cx="4093804" cy="272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02518"/>
            <a:ext cx="3989486" cy="272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477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836712"/>
            <a:ext cx="36724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Немаловажную роль играет и рисунок пленочных материалов и обоев. Для визуального расширения помещения стоит воспользоваться при отделке помещения обоями, имеющими мелкий рисунок. Высоту комнаты можно увеличить за счет вертикально расположенных рисунков.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4468044" cy="446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6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706" y="2939635"/>
            <a:ext cx="7528701" cy="369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44610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Рулонные материалы, имеющие фактурную или пленочную поверхность, визуально уменьшают внутреннее пространство. Кроме этого, цвет различных обоев может по-разному смотреться в помещении, имеющим как искусственное, так и дневное освещение. Стоит это учитывать при обустройстве дизайна интерьера.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67842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781800" cy="9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+mn-lt"/>
              </a:rPr>
              <a:t>Контрольные вопросы</a:t>
            </a:r>
            <a:endParaRPr lang="ru-RU" sz="44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1) Приведите примеры отделочных материалов (4-5)</a:t>
            </a:r>
          </a:p>
          <a:p>
            <a:r>
              <a:rPr lang="ru-RU" sz="2800" dirty="0" smtClean="0"/>
              <a:t>2) На какие два вида по составу (происхождению) подразделяют отделочные материалы?</a:t>
            </a:r>
          </a:p>
          <a:p>
            <a:r>
              <a:rPr lang="ru-RU" sz="2800" dirty="0" smtClean="0"/>
              <a:t>3) Какие материалы можно отнести к собственно отделочным? (3-4)</a:t>
            </a:r>
          </a:p>
          <a:p>
            <a:r>
              <a:rPr lang="ru-RU" sz="2800" dirty="0" smtClean="0"/>
              <a:t>4) На какие две группы делят отделочные материалы по назначению?</a:t>
            </a:r>
          </a:p>
          <a:p>
            <a:r>
              <a:rPr lang="ru-RU" sz="2800" dirty="0" smtClean="0"/>
              <a:t>5) Какие виды отделочных материалов лучше наносить на поверхность потолка и стен?</a:t>
            </a:r>
          </a:p>
          <a:p>
            <a:r>
              <a:rPr lang="ru-RU" sz="2800" dirty="0" smtClean="0"/>
              <a:t>6) Какой из возможных видов материалов наиболее востребован для отделки кровли?</a:t>
            </a:r>
          </a:p>
          <a:p>
            <a:r>
              <a:rPr lang="ru-RU" sz="2800" dirty="0" smtClean="0"/>
              <a:t>7) Какие виды отделочных материалов можно отнести к искусственным?</a:t>
            </a:r>
          </a:p>
          <a:p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1215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80528" y="980728"/>
            <a:ext cx="9324528" cy="79208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+mn-lt"/>
              </a:rPr>
              <a:t>Общие понятия об отделочных материалах</a:t>
            </a:r>
            <a:endParaRPr lang="ru-RU" sz="44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-61467" y="836712"/>
            <a:ext cx="9145588" cy="4248150"/>
          </a:xfrm>
        </p:spPr>
        <p:txBody>
          <a:bodyPr>
            <a:normAutofit/>
          </a:bodyPr>
          <a:lstStyle/>
          <a:p>
            <a:r>
              <a:rPr lang="ru-RU" sz="2800" u="sng" dirty="0">
                <a:solidFill>
                  <a:schemeClr val="accent3">
                    <a:lumMod val="75000"/>
                    <a:lumOff val="25000"/>
                  </a:schemeClr>
                </a:solidFill>
              </a:rPr>
              <a:t>Отделочные материалы</a:t>
            </a:r>
            <a:r>
              <a:rPr lang="ru-RU" sz="2800" b="1" u="sng" dirty="0">
                <a:solidFill>
                  <a:schemeClr val="accent3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/>
              <a:t>- это материалы в строительстве, применяемые для повышения эксплуатационных и декоративных качеств зданий и сооружений, а так же для защиты строительных конструкций от атмосферных и других воздействий.</a:t>
            </a:r>
          </a:p>
        </p:txBody>
      </p:sp>
      <p:pic>
        <p:nvPicPr>
          <p:cNvPr id="2050" name="Picture 2" descr="http://gamigroup.ru/wp-content/uploads/2015/07/rem-pokras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261" y="4217063"/>
            <a:ext cx="5824466" cy="245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altay/993981/2a00000161d1974d64113c985ed38bc832f3/X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2727" y="4226754"/>
            <a:ext cx="2980503" cy="245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694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6984776" cy="73610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+mn-lt"/>
              </a:rPr>
              <a:t>Литература</a:t>
            </a:r>
            <a:endParaRPr lang="ru-RU" sz="4400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4"/>
            <a:ext cx="87129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1</a:t>
            </a:r>
            <a:r>
              <a:rPr lang="ru-RU" sz="2000" dirty="0" smtClean="0"/>
              <a:t>. Блохин Б.Н., Галактионов А.А., Отделочные материалы и работы, М., 1962;</a:t>
            </a:r>
          </a:p>
          <a:p>
            <a:r>
              <a:rPr lang="ru-RU" sz="2000" dirty="0" smtClean="0"/>
              <a:t>2. </a:t>
            </a:r>
            <a:r>
              <a:rPr lang="ru-RU" sz="2000" dirty="0" err="1" smtClean="0"/>
              <a:t>Макотинский</a:t>
            </a:r>
            <a:r>
              <a:rPr lang="ru-RU" sz="2000" dirty="0" smtClean="0"/>
              <a:t> М.П., Новые отделочные материалы, М., 1972;</a:t>
            </a:r>
          </a:p>
          <a:p>
            <a:r>
              <a:rPr lang="ru-RU" sz="2000" dirty="0" smtClean="0"/>
              <a:t>3. Отделочные материалы и изделия</a:t>
            </a:r>
          </a:p>
          <a:p>
            <a:r>
              <a:rPr lang="ru-RU" sz="2000" dirty="0" smtClean="0"/>
              <a:t>(</a:t>
            </a:r>
            <a:r>
              <a:rPr lang="en-US" sz="2000" dirty="0" smtClean="0">
                <a:hlinkClick r:id="rId2"/>
              </a:rPr>
              <a:t>http://knowledge.allbest.ru/construction/2c0a65625a2bd79b4c43a89521306c36_0.html</a:t>
            </a:r>
            <a:r>
              <a:rPr lang="ru-RU" sz="2000" dirty="0" smtClean="0"/>
              <a:t>)</a:t>
            </a:r>
          </a:p>
          <a:p>
            <a:endParaRPr lang="ru-RU" sz="2000" dirty="0"/>
          </a:p>
          <a:p>
            <a:r>
              <a:rPr lang="ru-RU" sz="2000" dirty="0" smtClean="0"/>
              <a:t>4. Строительные материалы</a:t>
            </a:r>
          </a:p>
          <a:p>
            <a:r>
              <a:rPr lang="ru-RU" sz="2000" dirty="0" smtClean="0"/>
              <a:t>(</a:t>
            </a:r>
            <a:r>
              <a:rPr lang="en-US" sz="2000" dirty="0" smtClean="0">
                <a:hlinkClick r:id="rId3"/>
              </a:rPr>
              <a:t>http://knowledge.allbest.ru/construction/2c0a65635a2bc69a4c53a88421316d27_0.html</a:t>
            </a:r>
            <a:r>
              <a:rPr lang="ru-RU" sz="2000" dirty="0" smtClean="0"/>
              <a:t>)</a:t>
            </a:r>
          </a:p>
          <a:p>
            <a:endParaRPr lang="ru-RU" sz="2000" dirty="0" smtClean="0"/>
          </a:p>
          <a:p>
            <a:r>
              <a:rPr lang="ru-RU" sz="2000" dirty="0" smtClean="0"/>
              <a:t>5. Технология отделочных материалов</a:t>
            </a:r>
          </a:p>
          <a:p>
            <a:r>
              <a:rPr lang="ru-RU" sz="2000" dirty="0" smtClean="0"/>
              <a:t>(</a:t>
            </a:r>
            <a:r>
              <a:rPr lang="en-US" sz="2000" dirty="0" smtClean="0">
                <a:hlinkClick r:id="rId4"/>
              </a:rPr>
              <a:t>http://knowledge.allbest.ru/construction/3c0b65625a3ad78b5d43a88521316c27_0.html</a:t>
            </a:r>
            <a:r>
              <a:rPr lang="ru-RU" sz="2000" dirty="0" smtClean="0"/>
              <a:t>)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1801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476673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Отделочные материалы предназначены для повышения архитектурно-декоративных и эксплуатационных свойств зданий и сооружений, для защиты конструкций от атмосферных и других воздействий.</a:t>
            </a:r>
          </a:p>
          <a:p>
            <a:pPr algn="just"/>
            <a:r>
              <a:rPr lang="ru-RU" sz="2000" dirty="0" smtClean="0"/>
              <a:t>Отделочные материалы классифицируются по нескольким признакам: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 по условиям эксплуатации;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 назначению;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 состоянию;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/>
              <a:t> природе компонентов.</a:t>
            </a:r>
          </a:p>
          <a:p>
            <a:pPr algn="just"/>
            <a:r>
              <a:rPr lang="ru-RU" sz="2000" dirty="0" smtClean="0"/>
              <a:t>По </a:t>
            </a:r>
            <a:r>
              <a:rPr lang="ru-RU" sz="2000" b="1" dirty="0" smtClean="0"/>
              <a:t>условиям эксплуатации </a:t>
            </a:r>
            <a:r>
              <a:rPr lang="ru-RU" sz="2000" dirty="0" smtClean="0"/>
              <a:t>подразделяют материалы для внешней и внутренней отделки.</a:t>
            </a:r>
            <a:endParaRPr lang="ru-RU" sz="2000" dirty="0"/>
          </a:p>
        </p:txBody>
      </p:sp>
      <p:pic>
        <p:nvPicPr>
          <p:cNvPr id="4" name="Picture 4" descr="C:\Documents and Settings\марина\Рабочий стол\карт разное\ке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572" y="3933056"/>
            <a:ext cx="2520280" cy="2292700"/>
          </a:xfrm>
          <a:prstGeom prst="rect">
            <a:avLst/>
          </a:prstGeom>
          <a:noFill/>
        </p:spPr>
      </p:pic>
      <p:pic>
        <p:nvPicPr>
          <p:cNvPr id="5" name="Picture 4" descr="C:\Documents and Settings\марина\Рабочий стол\карт разное\ке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651410" y="4509120"/>
            <a:ext cx="2054562" cy="1869036"/>
          </a:xfrm>
          <a:prstGeom prst="rect">
            <a:avLst/>
          </a:prstGeom>
          <a:noFill/>
        </p:spPr>
      </p:pic>
      <p:pic>
        <p:nvPicPr>
          <p:cNvPr id="6" name="Picture 4" descr="C:\Documents and Settings\марина\Рабочий стол\карт разное\кер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600" y="5013176"/>
            <a:ext cx="1500472" cy="1364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5846"/>
            <a:ext cx="84249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По</a:t>
            </a:r>
            <a:r>
              <a:rPr lang="ru-RU" sz="2400" b="1" dirty="0" smtClean="0"/>
              <a:t>  назначению </a:t>
            </a:r>
            <a:r>
              <a:rPr lang="ru-RU" sz="2400" dirty="0" smtClean="0"/>
              <a:t>отделочные материалы подразделяют на следующие виды: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 smtClean="0"/>
              <a:t> </a:t>
            </a:r>
            <a:r>
              <a:rPr lang="ru-RU" sz="2400" dirty="0" smtClean="0"/>
              <a:t>собственно отделочные – имеют набольшую толщину, образуют на поверхности тонкие слои (краски, лаки, декоративные штукатурки) или представляют собой тонкий рулонный материал (обои, линолеум), тонкие плиты (керамические, из горных пород).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b="1" dirty="0" smtClean="0"/>
              <a:t> </a:t>
            </a:r>
            <a:r>
              <a:rPr lang="ru-RU" sz="2400" dirty="0" smtClean="0"/>
              <a:t>конструкционно-отделочные – изделия, которые не только применяются в целях декоративно-художественной отделки, но и служат конструктивным несущим элементом. К ним относятся лицевой кирпич, декоративный бетон, стеклянные блоки и др.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/>
              <a:t> специально-отделочные материалы и изделия – выполняют определенные функции (защита от рентгеновского излучения – штукатурки, краски; защита от шума – отделочные и одновременно звукопоглощающие материалы.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 </a:t>
            </a:r>
            <a:r>
              <a:rPr lang="ru-RU" sz="2400" b="1" dirty="0" smtClean="0"/>
              <a:t>состоянию </a:t>
            </a:r>
            <a:r>
              <a:rPr lang="ru-RU" sz="2400" dirty="0" smtClean="0"/>
              <a:t>отделочные материалы делят на: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/>
              <a:t> жидкие – представляют собой смесь связующего вещества и декоративного компонента. К ним относится лакокрасочная продукция – вязко-текучие материалы, в состав которых входят пленкообразующие вещества (олифа, клей, лак). Масляные </a:t>
            </a:r>
            <a:r>
              <a:rPr lang="ru-RU" sz="2400" dirty="0" err="1" smtClean="0"/>
              <a:t>вододисперсионные</a:t>
            </a:r>
            <a:r>
              <a:rPr lang="ru-RU" sz="2400" dirty="0" smtClean="0"/>
              <a:t> краски наносятся на поверхность в жидко-вязком состоянии. Наливные полы состоят из жидкого полимерного связующего (полиуретан, эпоксидные смолы) и декоративного компонента (крошка, порошки, пигмент).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/>
              <a:t> штучные – керамические плитки для стен, паркетные доски для покрытия пола.</a:t>
            </a:r>
            <a:endParaRPr lang="ru-RU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581128"/>
            <a:ext cx="2492159" cy="199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43807" y="5017970"/>
            <a:ext cx="2090032" cy="150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5"/>
            <a:ext cx="74888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 </a:t>
            </a:r>
            <a:r>
              <a:rPr lang="ru-RU" sz="2400" b="1" dirty="0" smtClean="0"/>
              <a:t>состоянию </a:t>
            </a:r>
            <a:r>
              <a:rPr lang="ru-RU" sz="2400" dirty="0" smtClean="0"/>
              <a:t>отделочные материалы делят на: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/>
              <a:t> жидкие – представляют собой смесь связующего вещества и декоративного компонента. К ним относится лакокрасочная продукция – вязко-текучие материалы, в состав которых входят пленкообразующие вещества (олифа, клей, лак). Масляные </a:t>
            </a:r>
            <a:r>
              <a:rPr lang="ru-RU" sz="2400" dirty="0" err="1" smtClean="0"/>
              <a:t>вододисперсионные</a:t>
            </a:r>
            <a:r>
              <a:rPr lang="ru-RU" sz="2400" dirty="0" smtClean="0"/>
              <a:t> краски наносятся на поверхность в жидко-вязком состоянии. Наливные полы состоят из жидкого полимерного связующего (полиуретан, эпоксидные смолы) и декоративного компонента (крошка, порошки, пигмент).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/>
              <a:t> штучные – керамические плитки для стен, паркетные доски для покрытия пола.</a:t>
            </a:r>
            <a:endParaRPr lang="ru-RU" sz="24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5301208"/>
            <a:ext cx="3659200" cy="152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08720"/>
            <a:ext cx="56166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Для внутренней отделки используют менее прочные породы: гипс, ангидрид, мрамор, ракушечник. Они хорошо распиливаются и толщина плит может быть до 4 см.</a:t>
            </a:r>
          </a:p>
          <a:p>
            <a:pPr algn="just"/>
            <a:r>
              <a:rPr lang="ru-RU" sz="2400" dirty="0" smtClean="0"/>
              <a:t>Мрамор возможно распиливать на тонкие листы толщиной 0,5-1 см, что очень экономично.</a:t>
            </a:r>
          </a:p>
          <a:p>
            <a:pPr algn="just"/>
            <a:r>
              <a:rPr lang="ru-RU" sz="2400" dirty="0" smtClean="0"/>
              <a:t>Применяется «искусственный мрамор», изготовленный на минеральном и полимерном связующем, который конкурентоспособен природному мрамору, превосходит его по эксплуатационным показателям и имеет большую цветовую гамму.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32656"/>
            <a:ext cx="2699345" cy="544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08912" cy="16002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+mn-lt"/>
              </a:rPr>
              <a:t>Основные отделочные материалы</a:t>
            </a:r>
            <a:endParaRPr lang="ru-RU" sz="44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996952"/>
            <a:ext cx="9001000" cy="2880320"/>
          </a:xfrm>
        </p:spPr>
        <p:txBody>
          <a:bodyPr>
            <a:noAutofit/>
          </a:bodyPr>
          <a:lstStyle/>
          <a:p>
            <a:r>
              <a:rPr lang="ru-RU" dirty="0"/>
              <a:t>отделочные растворы и </a:t>
            </a:r>
            <a:r>
              <a:rPr lang="ru-RU" dirty="0" smtClean="0"/>
              <a:t>бетоны</a:t>
            </a:r>
          </a:p>
          <a:p>
            <a:r>
              <a:rPr lang="ru-RU" dirty="0" smtClean="0"/>
              <a:t>природные </a:t>
            </a:r>
            <a:r>
              <a:rPr lang="ru-RU" dirty="0"/>
              <a:t>и искусственные каменные </a:t>
            </a:r>
            <a:r>
              <a:rPr lang="ru-RU" dirty="0" smtClean="0"/>
              <a:t>материалы</a:t>
            </a:r>
          </a:p>
          <a:p>
            <a:r>
              <a:rPr lang="ru-RU" dirty="0" smtClean="0"/>
              <a:t>отделочная керамика</a:t>
            </a:r>
          </a:p>
          <a:p>
            <a:r>
              <a:rPr lang="ru-RU" dirty="0" smtClean="0"/>
              <a:t>материалы </a:t>
            </a:r>
            <a:r>
              <a:rPr lang="ru-RU" dirty="0"/>
              <a:t>и изделия на основе древесины, </a:t>
            </a:r>
            <a:r>
              <a:rPr lang="ru-RU" dirty="0" smtClean="0"/>
              <a:t>бумаги</a:t>
            </a:r>
          </a:p>
          <a:p>
            <a:r>
              <a:rPr lang="ru-RU" dirty="0" smtClean="0"/>
              <a:t>стекла</a:t>
            </a:r>
          </a:p>
          <a:p>
            <a:r>
              <a:rPr lang="ru-RU" dirty="0" smtClean="0"/>
              <a:t>пластмассы</a:t>
            </a:r>
          </a:p>
          <a:p>
            <a:r>
              <a:rPr lang="ru-RU" dirty="0" smtClean="0"/>
              <a:t>металлы </a:t>
            </a:r>
          </a:p>
          <a:p>
            <a:r>
              <a:rPr lang="ru-RU" dirty="0"/>
              <a:t>лакокрасочные </a:t>
            </a:r>
            <a:r>
              <a:rPr lang="ru-RU" dirty="0" smtClean="0"/>
              <a:t>материалы</a:t>
            </a:r>
          </a:p>
          <a:p>
            <a:r>
              <a:rPr lang="ru-RU" dirty="0" smtClean="0"/>
              <a:t>некоторые </a:t>
            </a:r>
            <a:r>
              <a:rPr lang="ru-RU" dirty="0"/>
              <a:t>акустические материалы</a:t>
            </a:r>
            <a:endParaRPr lang="ru-RU" dirty="0" smtClean="0"/>
          </a:p>
          <a:p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5" y="4361504"/>
            <a:ext cx="2880320" cy="194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7298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Другая 6">
      <a:dk1>
        <a:srgbClr val="4E1919"/>
      </a:dk1>
      <a:lt1>
        <a:sysClr val="window" lastClr="FFFFFF"/>
      </a:lt1>
      <a:dk2>
        <a:srgbClr val="270C0C"/>
      </a:dk2>
      <a:lt2>
        <a:srgbClr val="600000"/>
      </a:lt2>
      <a:accent1>
        <a:srgbClr val="1F0A0A"/>
      </a:accent1>
      <a:accent2>
        <a:srgbClr val="270C0C"/>
      </a:accent2>
      <a:accent3>
        <a:srgbClr val="270C0C"/>
      </a:accent3>
      <a:accent4>
        <a:srgbClr val="7E2627"/>
      </a:accent4>
      <a:accent5>
        <a:srgbClr val="C00000"/>
      </a:accent5>
      <a:accent6>
        <a:srgbClr val="481A1C"/>
      </a:accent6>
      <a:hlink>
        <a:srgbClr val="C00000"/>
      </a:hlink>
      <a:folHlink>
        <a:srgbClr val="C0000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283</TotalTime>
  <Words>1391</Words>
  <Application>Microsoft Office PowerPoint</Application>
  <PresentationFormat>Экран (4:3)</PresentationFormat>
  <Paragraphs>112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NewsPrint</vt:lpstr>
      <vt:lpstr>Применение строительных материалов для отделки зданий</vt:lpstr>
      <vt:lpstr>Слайд 2</vt:lpstr>
      <vt:lpstr>Общие понятия об отделочных материалах</vt:lpstr>
      <vt:lpstr>Слайд 4</vt:lpstr>
      <vt:lpstr>Слайд 5</vt:lpstr>
      <vt:lpstr>Слайд 6</vt:lpstr>
      <vt:lpstr>Слайд 7</vt:lpstr>
      <vt:lpstr>Слайд 8</vt:lpstr>
      <vt:lpstr>Основные отделочные материалы</vt:lpstr>
      <vt:lpstr>Разновидности отделочных материалов в зависимости от состава (происхождения):</vt:lpstr>
      <vt:lpstr>Слайд 11</vt:lpstr>
      <vt:lpstr>В зависимости от назначения:</vt:lpstr>
      <vt:lpstr>Слайд 13</vt:lpstr>
      <vt:lpstr>Слайд 14</vt:lpstr>
      <vt:lpstr>Материалы для внутренней отделки</vt:lpstr>
      <vt:lpstr>Рулонные отделочные материалы  </vt:lpstr>
      <vt:lpstr>Внешняя отделка построек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Внутренняя отделка</vt:lpstr>
      <vt:lpstr>Слайд 27</vt:lpstr>
      <vt:lpstr>Слайд 28</vt:lpstr>
      <vt:lpstr>Контрольные вопросы</vt:lpstr>
      <vt:lpstr>Литература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WLADISLAVA</dc:creator>
  <cp:lastModifiedBy>Nedilskaja</cp:lastModifiedBy>
  <cp:revision>26</cp:revision>
  <dcterms:created xsi:type="dcterms:W3CDTF">2019-10-07T17:50:02Z</dcterms:created>
  <dcterms:modified xsi:type="dcterms:W3CDTF">2019-11-14T10:01:57Z</dcterms:modified>
</cp:coreProperties>
</file>