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0D4C344-6311-4EC0-AC5F-439CAB58413A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3840B6F-63DC-4AD5-B74C-1B8C62721E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3" TargetMode="External"/><Relationship Id="rId2" Type="http://schemas.openxmlformats.org/officeDocument/2006/relationships/hyperlink" Target="https://ru.wikipedia.org/wiki/%D0%9F%D0%BB%D0%BE%D1%82%D0%BD%D0%BE%D1%81%D1%82%D1%8C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hyperlink" Target="https://ru.wikipedia.org/wiki/%D0%9C%C2%B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bg1"/>
                </a:solidFill>
              </a:rPr>
              <a:t>Гидравлический удар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5445224"/>
            <a:ext cx="4240560" cy="936104"/>
          </a:xfrm>
        </p:spPr>
        <p:txBody>
          <a:bodyPr/>
          <a:lstStyle/>
          <a:p>
            <a:r>
              <a:rPr lang="ru-RU" dirty="0" smtClean="0"/>
              <a:t>Преподаватель: Емельянова А.О.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3978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7" y="1700808"/>
            <a:ext cx="4363145" cy="1691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3717032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/>
              <a:t>Непосредственно у крана возникает отрицательная ударная волна, которая распространяется со скоростью с от крана к резервуару, оставляя за собой давление р </a:t>
            </a:r>
            <a:r>
              <a:rPr lang="ru-RU" sz="3600" b="1" dirty="0" smtClean="0"/>
              <a:t>—∆р </a:t>
            </a:r>
            <a:r>
              <a:rPr lang="ru-RU" sz="3600" b="1" dirty="0"/>
              <a:t>и скорость v = 0.</a:t>
            </a:r>
          </a:p>
        </p:txBody>
      </p:sp>
    </p:spTree>
    <p:extLst>
      <p:ext uri="{BB962C8B-B14F-4D97-AF65-F5344CB8AC3E}">
        <p14:creationId xmlns="" xmlns:p14="http://schemas.microsoft.com/office/powerpoint/2010/main" val="106581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454033"/>
            <a:ext cx="5279039" cy="204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4005064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После прихода ударной волны к резервуару вновь начнется движение жидкости к крану и так будет продолжаться до тех пор, пока колебания не затухнут вследствие потерь энергии на трение и деформацию стенки трубы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20003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8860419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58000">
                <a:tc>
                  <a:txBody>
                    <a:bodyPr/>
                    <a:lstStyle/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Повышение давления при гидравлическом ударе можно определить по формуле </a:t>
                      </a:r>
                      <a:endParaRPr lang="ru-RU" sz="2800" b="1" i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800" b="1" i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ΔP</a:t>
                      </a:r>
                      <a:r>
                        <a:rPr lang="ru-RU" sz="2800" b="1" i="0" baseline="-25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уд</a:t>
                      </a: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ρυ</a:t>
                      </a:r>
                      <a:r>
                        <a:rPr lang="ru-RU" sz="2800" b="1" i="0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endParaRPr lang="en-US" sz="2800" b="1" i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C-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скорость распространения ударной волны</a:t>
                      </a: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ρ</a:t>
                      </a:r>
                      <a:r>
                        <a:rPr lang="ru-RU" sz="2800" dirty="0" err="1" smtClean="0"/>
                        <a:t> </a:t>
                      </a:r>
                      <a:r>
                        <a:rPr lang="ru-RU" sz="2800" dirty="0" smtClean="0"/>
                        <a:t>— </a:t>
                      </a:r>
                      <a:r>
                        <a:rPr lang="ru-RU" sz="28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плотность</a:t>
                      </a:r>
                      <a:r>
                        <a:rPr lang="ru-RU" sz="28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жидкости в </a:t>
                      </a:r>
                      <a:r>
                        <a:rPr lang="ru-RU" sz="28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tooltip="Кг"/>
                        </a:rPr>
                        <a:t>кг</a:t>
                      </a:r>
                      <a:r>
                        <a:rPr lang="ru-RU" sz="28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28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 tooltip="М³"/>
                        </a:rPr>
                        <a:t>м³</a:t>
                      </a:r>
                      <a:r>
                        <a:rPr lang="ru-RU" sz="2800" dirty="0" smtClean="0"/>
                        <a:t>,</a:t>
                      </a:r>
                      <a:endParaRPr lang="ru-RU" sz="2800" b="1" i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Данное выражение носит название формулы Жуковского. В нем скорость распространения ударной волны c определится по формуле: </a:t>
                      </a:r>
                      <a:endParaRPr lang="en-US" sz="2800" b="1" i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800" b="1" i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2800" b="1" i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где r - радиус трубопровода;</a:t>
                      </a:r>
                      <a:b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en-US" sz="2800" b="1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 </a:t>
                      </a: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модуль упругости материала трубы;</a:t>
                      </a:r>
                      <a:b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en-US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δ </a:t>
                      </a: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толщина стенки трубопровода;</a:t>
                      </a:r>
                      <a:b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en-US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 </a:t>
                      </a:r>
                      <a:r>
                        <a:rPr lang="ru-RU" sz="2800" b="1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объемный модуль </a:t>
                      </a:r>
                      <a:r>
                        <a:rPr lang="ru-RU" sz="2800" b="1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упругости</a:t>
                      </a:r>
                      <a:endParaRPr lang="ru-RU" sz="2800" b="1" i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097" name="Рисунок 383" descr="http://gidravl.narod.ru/6a44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17032"/>
            <a:ext cx="1743630" cy="1087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5028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46684471"/>
              </p:ext>
            </p:extLst>
          </p:nvPr>
        </p:nvGraphicFramePr>
        <p:xfrm>
          <a:off x="107504" y="1628800"/>
          <a:ext cx="9036496" cy="5040560"/>
        </p:xfrm>
        <a:graphic>
          <a:graphicData uri="http://schemas.openxmlformats.org/drawingml/2006/table">
            <a:tbl>
              <a:tblPr/>
              <a:tblGrid>
                <a:gridCol w="9036496"/>
              </a:tblGrid>
              <a:tr h="5040560">
                <a:tc>
                  <a:txBody>
                    <a:bodyPr/>
                    <a:lstStyle/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Если предположить, что труба имеет абсолютно жесткие стенки, т.е. </a:t>
                      </a:r>
                      <a:r>
                        <a:rPr lang="ru-RU" sz="32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=0 </a:t>
                      </a:r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то скорость ударной волны определится из </a:t>
                      </a: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выражения</a:t>
                      </a: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2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indent="39624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ru-RU" sz="3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воды эта скорость равна 1435 м/с, для бензина 1116 м/с, для масла 1200 - 1400 м/с. </a:t>
                      </a:r>
                      <a:endParaRPr lang="ru-RU" sz="3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121" name="Рисунок 385" descr="http://gidravl.narod.ru/6a45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22686"/>
            <a:ext cx="1556492" cy="13074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1532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1340768"/>
            <a:ext cx="39604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Гидравлический удар</a:t>
            </a:r>
            <a:r>
              <a:rPr lang="ru-RU" sz="2400" b="1" dirty="0"/>
              <a:t> представляет собой колебательный процесс, возникающий в трубопроводе с капельной жидкостью при внезапном изменении скорости ее движения. Этот </a:t>
            </a:r>
            <a:r>
              <a:rPr lang="ru-RU" sz="2400" b="1" dirty="0" smtClean="0"/>
              <a:t>процесс </a:t>
            </a:r>
            <a:r>
              <a:rPr lang="ru-RU" sz="2400" b="1" dirty="0"/>
              <a:t>характеризуется чередованием резких повышений и </a:t>
            </a:r>
            <a:r>
              <a:rPr lang="ru-RU" sz="2400" b="1" dirty="0" smtClean="0"/>
              <a:t>понижений </a:t>
            </a:r>
            <a:r>
              <a:rPr lang="ru-RU" sz="2400" b="1" dirty="0"/>
              <a:t>давления, происходящих за достаточно малый проме­жуток времени</a:t>
            </a:r>
          </a:p>
        </p:txBody>
      </p:sp>
      <p:pic>
        <p:nvPicPr>
          <p:cNvPr id="1026" name="Picture 2" descr="http://gendocs.ru/gendocs/docs/10/9801/conv_1/file1_html_m806f5f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4488810" cy="5184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340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87254" y="1628800"/>
            <a:ext cx="43204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Гидравлический удар возникает вследствие быстрого </a:t>
            </a:r>
            <a:r>
              <a:rPr lang="ru-RU" sz="2800" b="1" dirty="0" smtClean="0"/>
              <a:t>закрытия </a:t>
            </a:r>
            <a:r>
              <a:rPr lang="ru-RU" sz="2800" b="1" dirty="0"/>
              <a:t>или открытия задвижки или иного устройства </a:t>
            </a:r>
            <a:r>
              <a:rPr lang="ru-RU" sz="2800" b="1" dirty="0" smtClean="0"/>
              <a:t>управления </a:t>
            </a:r>
            <a:r>
              <a:rPr lang="ru-RU" sz="2800" b="1" dirty="0"/>
              <a:t>потоком, внезапной остановки насосов или турбин, аварии на трубопроводе (разрыв, нарушение стыка) и других причин</a:t>
            </a:r>
          </a:p>
        </p:txBody>
      </p:sp>
      <p:pic>
        <p:nvPicPr>
          <p:cNvPr id="2050" name="Picture 2" descr="http://ecohp.ru/images/stories/gidrouda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2" y="2797416"/>
            <a:ext cx="3921443" cy="31240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593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7944" y="2132856"/>
            <a:ext cx="48245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Впервые гидравлический удар в трубах был изучен Н.Е. </a:t>
            </a:r>
            <a:r>
              <a:rPr lang="ru-RU" sz="3200" b="1" dirty="0" smtClean="0"/>
              <a:t>Жуковским</a:t>
            </a:r>
            <a:r>
              <a:rPr lang="ru-RU" sz="3200" b="1" dirty="0"/>
              <a:t>, который в 1898 г. дал теоретическое обоснование этого явления и предложил метод его расчета</a:t>
            </a:r>
          </a:p>
        </p:txBody>
      </p:sp>
      <p:pic>
        <p:nvPicPr>
          <p:cNvPr id="3074" name="Picture 2" descr="Н.Е.Жуковски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918"/>
            <a:ext cx="2736304" cy="36636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2664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476672"/>
            <a:ext cx="457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Пусть в конце трубы, по которой движется жидкость со скоростью </a:t>
            </a:r>
            <a:r>
              <a:rPr lang="en-US" sz="2800" b="1" i="1" dirty="0"/>
              <a:t>v</a:t>
            </a:r>
            <a:r>
              <a:rPr lang="ru-RU" sz="2800" b="1" i="1" dirty="0"/>
              <a:t>,</a:t>
            </a:r>
            <a:r>
              <a:rPr lang="ru-RU" sz="2800" b="1" dirty="0"/>
              <a:t> произошло мгновенное закрытие </a:t>
            </a:r>
            <a:r>
              <a:rPr lang="ru-RU" sz="2800" b="1" dirty="0" smtClean="0"/>
              <a:t>крана</a:t>
            </a:r>
            <a:r>
              <a:rPr lang="ru-RU" sz="2800" b="1" i="1" dirty="0" smtClean="0"/>
              <a:t>. </a:t>
            </a:r>
            <a:r>
              <a:rPr lang="ru-RU" sz="2800" b="1" dirty="0"/>
              <a:t>В этом случае частицы жидкости, соприкасающиеся с краном, </a:t>
            </a:r>
            <a:r>
              <a:rPr lang="ru-RU" sz="2800" b="1" dirty="0" smtClean="0"/>
              <a:t>мгновенно </a:t>
            </a:r>
            <a:r>
              <a:rPr lang="ru-RU" sz="2800" b="1" dirty="0"/>
              <a:t>остановятся, их скорость движения будет погашена, а </a:t>
            </a:r>
            <a:r>
              <a:rPr lang="ru-RU" sz="2800" b="1" dirty="0" smtClean="0"/>
              <a:t>кинетическая </a:t>
            </a:r>
            <a:r>
              <a:rPr lang="ru-RU" sz="2800" b="1" dirty="0"/>
              <a:t>энергия потока пойдет на сжатие жидкости и </a:t>
            </a:r>
            <a:r>
              <a:rPr lang="ru-RU" sz="2800" b="1" dirty="0" smtClean="0"/>
              <a:t>расширение </a:t>
            </a:r>
            <a:r>
              <a:rPr lang="ru-RU" sz="2800" b="1" dirty="0"/>
              <a:t>стенок трубы. </a:t>
            </a:r>
          </a:p>
        </p:txBody>
      </p:sp>
      <p:pic>
        <p:nvPicPr>
          <p:cNvPr id="4" name="Picture 2" descr="http://gendocs.ru/gendocs/docs/10/9801/conv_1/file1_html_m806f5f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4488810" cy="5184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074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63915"/>
            <a:ext cx="46805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Вследствие сжатия жидкости давление в ней увеличивается на </a:t>
            </a:r>
            <a:r>
              <a:rPr lang="ru-RU" sz="3200" b="1" i="1" dirty="0" smtClean="0"/>
              <a:t>∆р</a:t>
            </a:r>
            <a:r>
              <a:rPr lang="ru-RU" sz="3200" b="1" i="1" dirty="0"/>
              <a:t>.</a:t>
            </a:r>
            <a:r>
              <a:rPr lang="ru-RU" sz="3200" b="1" dirty="0"/>
              <a:t> Таким образом, непосредственно у крана (сечение </a:t>
            </a:r>
            <a:r>
              <a:rPr lang="ru-RU" sz="3200" b="1" i="1" dirty="0"/>
              <a:t>п—п)</a:t>
            </a:r>
            <a:r>
              <a:rPr lang="ru-RU" sz="3200" b="1" dirty="0"/>
              <a:t> возникнет ударная волна, которая отделит поток жидкости с давлением </a:t>
            </a:r>
            <a:r>
              <a:rPr lang="ru-RU" sz="3200" b="1" i="1" dirty="0"/>
              <a:t>р </a:t>
            </a:r>
            <a:r>
              <a:rPr lang="ru-RU" sz="3200" b="1" dirty="0"/>
              <a:t>и скоростью </a:t>
            </a:r>
            <a:r>
              <a:rPr lang="en-US" sz="3200" b="1" i="1" dirty="0"/>
              <a:t>v</a:t>
            </a:r>
            <a:r>
              <a:rPr lang="en-US" sz="3200" b="1" dirty="0"/>
              <a:t> </a:t>
            </a:r>
            <a:r>
              <a:rPr lang="ru-RU" sz="3200" b="1" dirty="0"/>
              <a:t>от потока </a:t>
            </a:r>
            <a:r>
              <a:rPr lang="ru-RU" sz="3200" b="1" dirty="0" smtClean="0"/>
              <a:t>жидкости </a:t>
            </a:r>
            <a:r>
              <a:rPr lang="ru-RU" sz="3200" b="1" dirty="0"/>
              <a:t>с давлением </a:t>
            </a:r>
            <a:r>
              <a:rPr lang="ru-RU" sz="3200" b="1" i="1" dirty="0"/>
              <a:t>р</a:t>
            </a:r>
            <a:r>
              <a:rPr lang="ru-RU" sz="3200" b="1" dirty="0"/>
              <a:t> + Ар и </a:t>
            </a:r>
            <a:r>
              <a:rPr lang="ru-RU" sz="3200" b="1" dirty="0" smtClean="0"/>
              <a:t>скоростью </a:t>
            </a:r>
            <a:r>
              <a:rPr lang="en-US" sz="3200" b="1" i="1" dirty="0"/>
              <a:t>v</a:t>
            </a:r>
            <a:r>
              <a:rPr lang="en-US" sz="3200" b="1" dirty="0"/>
              <a:t> </a:t>
            </a:r>
            <a:r>
              <a:rPr lang="ru-RU" sz="3200" b="1" dirty="0"/>
              <a:t>= 0.</a:t>
            </a:r>
          </a:p>
        </p:txBody>
      </p:sp>
      <p:pic>
        <p:nvPicPr>
          <p:cNvPr id="4" name="Picture 2" descr="http://gendocs.ru/gendocs/docs/10/9801/conv_1/file1_html_m806f5f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24744"/>
            <a:ext cx="4283968" cy="5184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145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2920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На остановившиеся частицы жидкости у крана набегают другие, соседние с ними частицы и тоже теряют свою скорость, в результате чего сечение п—п передвигается по трубопроводу от крана к резервуару, из которого жидкость вытекает в трубопровод. Когда ударная волна достигнет резервуара, вся жидкость в трубе от резервуара до крана будет остановлена и сжата, т.е. во всей трубе скорость равна нулю, а давление р + </a:t>
            </a:r>
            <a:r>
              <a:rPr lang="ru-RU" sz="2800" b="1" dirty="0" smtClean="0"/>
              <a:t>∆р</a:t>
            </a:r>
            <a:r>
              <a:rPr lang="ru-RU" sz="2800" b="1" dirty="0"/>
              <a:t>.</a:t>
            </a:r>
          </a:p>
        </p:txBody>
      </p:sp>
      <p:pic>
        <p:nvPicPr>
          <p:cNvPr id="4" name="Picture 2" descr="http://gendocs.ru/gendocs/docs/10/9801/conv_1/file1_html_m806f5f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052736"/>
            <a:ext cx="3923928" cy="51845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5123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482832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510" y="3183240"/>
            <a:ext cx="901998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600" b="1" dirty="0"/>
              <a:t>Если обозначить длину трубы </a:t>
            </a:r>
            <a:r>
              <a:rPr lang="en-US" sz="3600" b="1" dirty="0" smtClean="0"/>
              <a:t>L</a:t>
            </a:r>
            <a:r>
              <a:rPr lang="ru-RU" sz="3600" b="1" dirty="0" smtClean="0"/>
              <a:t>, </a:t>
            </a:r>
            <a:r>
              <a:rPr lang="ru-RU" sz="3600" b="1" dirty="0"/>
              <a:t>а время, за которое сечение </a:t>
            </a:r>
            <a:r>
              <a:rPr lang="en-US" sz="3600" b="1" dirty="0" smtClean="0"/>
              <a:t>n </a:t>
            </a:r>
            <a:r>
              <a:rPr lang="ru-RU" sz="3600" b="1" dirty="0" smtClean="0"/>
              <a:t>— </a:t>
            </a:r>
            <a:r>
              <a:rPr lang="en-US" sz="3600" b="1" dirty="0" smtClean="0"/>
              <a:t>n</a:t>
            </a:r>
            <a:r>
              <a:rPr lang="ru-RU" sz="3600" b="1" dirty="0" smtClean="0"/>
              <a:t> </a:t>
            </a:r>
            <a:r>
              <a:rPr lang="ru-RU" sz="3600" b="1" dirty="0"/>
              <a:t>дойдет от крана до резервуара — </a:t>
            </a:r>
            <a:r>
              <a:rPr lang="ru-RU" sz="3600" b="1" dirty="0" smtClean="0"/>
              <a:t>∆t</a:t>
            </a:r>
            <a:r>
              <a:rPr lang="ru-RU" sz="3600" b="1" dirty="0"/>
              <a:t>, то скорость распространения ударной волны с равна:</a:t>
            </a:r>
          </a:p>
          <a:p>
            <a:pPr algn="ctr"/>
            <a:r>
              <a:rPr lang="ru-RU" sz="3600" b="1" dirty="0"/>
              <a:t> </a:t>
            </a:r>
          </a:p>
          <a:p>
            <a:pPr algn="ctr"/>
            <a:r>
              <a:rPr lang="ru-RU" sz="3600" b="1" dirty="0"/>
              <a:t>с = </a:t>
            </a:r>
            <a:r>
              <a:rPr lang="en-US" sz="3600" b="1" dirty="0" smtClean="0"/>
              <a:t>L</a:t>
            </a:r>
            <a:r>
              <a:rPr lang="ru-RU" sz="3600" b="1" dirty="0" smtClean="0"/>
              <a:t>/∆t</a:t>
            </a:r>
            <a:r>
              <a:rPr lang="ru-RU" sz="3600" b="1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840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58653"/>
            <a:ext cx="4680520" cy="181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3559949"/>
            <a:ext cx="89289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/>
              <a:t>Как только ударная волна дойдет до резервуара, давление жидкости во всей трубе будет на </a:t>
            </a:r>
            <a:r>
              <a:rPr lang="ru-RU" sz="3200" b="1" dirty="0" smtClean="0"/>
              <a:t>∆р </a:t>
            </a:r>
            <a:r>
              <a:rPr lang="ru-RU" sz="3200" b="1" dirty="0"/>
              <a:t>больше давления в резервуаре, поэтому в следующий момент времени жидкость станет поступать из трубы в резервуар</a:t>
            </a:r>
          </a:p>
        </p:txBody>
      </p:sp>
    </p:spTree>
    <p:extLst>
      <p:ext uri="{BB962C8B-B14F-4D97-AF65-F5344CB8AC3E}">
        <p14:creationId xmlns="" xmlns:p14="http://schemas.microsoft.com/office/powerpoint/2010/main" val="25340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225</TotalTime>
  <Words>470</Words>
  <Application>Microsoft Office PowerPoint</Application>
  <PresentationFormat>Экран (4:3)</PresentationFormat>
  <Paragraphs>27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Гидравлический удар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Гидравлический удар</dc:title>
  <dc:creator>User</dc:creator>
  <cp:lastModifiedBy>avanesyan</cp:lastModifiedBy>
  <cp:revision>19</cp:revision>
  <dcterms:created xsi:type="dcterms:W3CDTF">2015-03-06T14:40:22Z</dcterms:created>
  <dcterms:modified xsi:type="dcterms:W3CDTF">2020-01-17T10:35:23Z</dcterms:modified>
</cp:coreProperties>
</file>