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2" r:id="rId2"/>
    <p:sldId id="256" r:id="rId3"/>
    <p:sldId id="257" r:id="rId4"/>
    <p:sldId id="258" r:id="rId5"/>
    <p:sldId id="259" r:id="rId6"/>
    <p:sldId id="260" r:id="rId7"/>
    <p:sldId id="263" r:id="rId8"/>
    <p:sldId id="264" r:id="rId9"/>
    <p:sldId id="265" r:id="rId10"/>
    <p:sldId id="272" r:id="rId11"/>
    <p:sldId id="273" r:id="rId12"/>
    <p:sldId id="274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8B1698-F796-4C60-BF53-5AB8065027A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771D0A-28F0-41FC-A823-D2066BB0426C}">
      <dgm:prSet phldrT="[Текст]"/>
      <dgm:spPr/>
      <dgm:t>
        <a:bodyPr/>
        <a:lstStyle/>
        <a:p>
          <a:r>
            <a:rPr lang="ru-RU" smtClean="0">
              <a:solidFill>
                <a:srgbClr val="C00000"/>
              </a:solidFill>
            </a:rPr>
            <a:t>определение влияния внешних факторов на цену;</a:t>
          </a:r>
          <a:endParaRPr lang="ru-RU" dirty="0"/>
        </a:p>
      </dgm:t>
    </dgm:pt>
    <dgm:pt modelId="{F76F34EF-255A-43B6-AACE-EA6420C7CCDD}" type="parTrans" cxnId="{4F0D9299-4D30-434B-BFF9-C33AAF290614}">
      <dgm:prSet/>
      <dgm:spPr/>
      <dgm:t>
        <a:bodyPr/>
        <a:lstStyle/>
        <a:p>
          <a:endParaRPr lang="ru-RU"/>
        </a:p>
      </dgm:t>
    </dgm:pt>
    <dgm:pt modelId="{AB2181F7-ACA6-4DF9-AD68-01A06EFBD867}" type="sibTrans" cxnId="{4F0D9299-4D30-434B-BFF9-C33AAF290614}">
      <dgm:prSet/>
      <dgm:spPr/>
      <dgm:t>
        <a:bodyPr/>
        <a:lstStyle/>
        <a:p>
          <a:endParaRPr lang="ru-RU"/>
        </a:p>
      </dgm:t>
    </dgm:pt>
    <dgm:pt modelId="{3C62883C-5AFF-454B-A414-A52BA6008065}">
      <dgm:prSet phldrT="[Текст]"/>
      <dgm:spPr/>
      <dgm:t>
        <a:bodyPr/>
        <a:lstStyle/>
        <a:p>
          <a:r>
            <a:rPr lang="ru-RU" smtClean="0">
              <a:solidFill>
                <a:srgbClr val="C00000"/>
              </a:solidFill>
            </a:rPr>
            <a:t>оценка издержек;</a:t>
          </a:r>
          <a:endParaRPr lang="ru-RU" dirty="0"/>
        </a:p>
      </dgm:t>
    </dgm:pt>
    <dgm:pt modelId="{ADB53CCB-367A-4BB0-BE25-B0A2C9767281}" type="parTrans" cxnId="{A817E1B5-10E1-4A6A-BF1B-D9161B403DFC}">
      <dgm:prSet/>
      <dgm:spPr/>
      <dgm:t>
        <a:bodyPr/>
        <a:lstStyle/>
        <a:p>
          <a:endParaRPr lang="ru-RU"/>
        </a:p>
      </dgm:t>
    </dgm:pt>
    <dgm:pt modelId="{90CFA1B1-0F37-42BC-A5BC-8BBA9CB21069}" type="sibTrans" cxnId="{A817E1B5-10E1-4A6A-BF1B-D9161B403DFC}">
      <dgm:prSet/>
      <dgm:spPr/>
      <dgm:t>
        <a:bodyPr/>
        <a:lstStyle/>
        <a:p>
          <a:endParaRPr lang="ru-RU"/>
        </a:p>
      </dgm:t>
    </dgm:pt>
    <dgm:pt modelId="{D96D8D94-90AA-4826-BCA7-A911B9C5CA25}">
      <dgm:prSet phldrT="[Текст]"/>
      <dgm:spPr/>
      <dgm:t>
        <a:bodyPr/>
        <a:lstStyle/>
        <a:p>
          <a:r>
            <a:rPr lang="ru-RU" dirty="0" smtClean="0">
              <a:solidFill>
                <a:srgbClr val="C00000"/>
              </a:solidFill>
            </a:rPr>
            <a:t>анализ товаров и цен конкурентов;</a:t>
          </a:r>
          <a:endParaRPr lang="ru-RU" dirty="0"/>
        </a:p>
      </dgm:t>
    </dgm:pt>
    <dgm:pt modelId="{0D2CC872-B45D-4E68-B95C-3E0CE4578509}" type="parTrans" cxnId="{B6C94168-2117-4828-8A65-29F482ACF55B}">
      <dgm:prSet/>
      <dgm:spPr/>
      <dgm:t>
        <a:bodyPr/>
        <a:lstStyle/>
        <a:p>
          <a:endParaRPr lang="ru-RU"/>
        </a:p>
      </dgm:t>
    </dgm:pt>
    <dgm:pt modelId="{1E2CEF34-D0F9-4EBE-BB18-96752BACB689}" type="sibTrans" cxnId="{B6C94168-2117-4828-8A65-29F482ACF55B}">
      <dgm:prSet/>
      <dgm:spPr/>
      <dgm:t>
        <a:bodyPr/>
        <a:lstStyle/>
        <a:p>
          <a:endParaRPr lang="ru-RU"/>
        </a:p>
      </dgm:t>
    </dgm:pt>
    <dgm:pt modelId="{F566CA97-7019-462F-B8B3-EC21D62353B1}">
      <dgm:prSet/>
      <dgm:spPr/>
      <dgm:t>
        <a:bodyPr/>
        <a:lstStyle/>
        <a:p>
          <a:endParaRPr lang="ru-RU"/>
        </a:p>
      </dgm:t>
    </dgm:pt>
    <dgm:pt modelId="{59441C93-AFAA-4001-9E82-C819B9116BC9}" type="parTrans" cxnId="{44D99A35-9DD9-4325-8D13-4404006D5297}">
      <dgm:prSet/>
      <dgm:spPr/>
      <dgm:t>
        <a:bodyPr/>
        <a:lstStyle/>
        <a:p>
          <a:endParaRPr lang="ru-RU"/>
        </a:p>
      </dgm:t>
    </dgm:pt>
    <dgm:pt modelId="{E6D77095-6DEF-4901-97F6-5BC1F7D71E19}" type="sibTrans" cxnId="{44D99A35-9DD9-4325-8D13-4404006D5297}">
      <dgm:prSet/>
      <dgm:spPr/>
      <dgm:t>
        <a:bodyPr/>
        <a:lstStyle/>
        <a:p>
          <a:endParaRPr lang="ru-RU"/>
        </a:p>
      </dgm:t>
    </dgm:pt>
    <dgm:pt modelId="{3F1FE1D6-DB0F-435A-AB3A-BD0424642D0B}">
      <dgm:prSet/>
      <dgm:spPr/>
      <dgm:t>
        <a:bodyPr/>
        <a:lstStyle/>
        <a:p>
          <a:endParaRPr lang="ru-RU"/>
        </a:p>
      </dgm:t>
    </dgm:pt>
    <dgm:pt modelId="{3DF927CC-818D-4214-A9A7-E9D760A96E91}" type="parTrans" cxnId="{B781ECF4-621E-4E7B-BDA3-2A0F5A4206C9}">
      <dgm:prSet/>
      <dgm:spPr/>
      <dgm:t>
        <a:bodyPr/>
        <a:lstStyle/>
        <a:p>
          <a:endParaRPr lang="ru-RU"/>
        </a:p>
      </dgm:t>
    </dgm:pt>
    <dgm:pt modelId="{177E1265-9031-4648-9F5A-58922F113CE8}" type="sibTrans" cxnId="{B781ECF4-621E-4E7B-BDA3-2A0F5A4206C9}">
      <dgm:prSet/>
      <dgm:spPr/>
      <dgm:t>
        <a:bodyPr/>
        <a:lstStyle/>
        <a:p>
          <a:endParaRPr lang="ru-RU"/>
        </a:p>
      </dgm:t>
    </dgm:pt>
    <dgm:pt modelId="{58C3ABD5-11EE-4521-9879-522039386579}">
      <dgm:prSet/>
      <dgm:spPr/>
      <dgm:t>
        <a:bodyPr/>
        <a:lstStyle/>
        <a:p>
          <a:r>
            <a:rPr lang="ru-RU" smtClean="0">
              <a:solidFill>
                <a:srgbClr val="C00000"/>
              </a:solidFill>
            </a:rPr>
            <a:t>выбор метода ценообразования;</a:t>
          </a:r>
          <a:endParaRPr lang="ru-RU"/>
        </a:p>
      </dgm:t>
    </dgm:pt>
    <dgm:pt modelId="{7C200684-9FFF-4D15-BDE5-3A9D951071EC}" type="parTrans" cxnId="{5E1026A6-3C0A-4B2F-A22E-99E462A6BEF4}">
      <dgm:prSet/>
      <dgm:spPr/>
      <dgm:t>
        <a:bodyPr/>
        <a:lstStyle/>
        <a:p>
          <a:endParaRPr lang="ru-RU"/>
        </a:p>
      </dgm:t>
    </dgm:pt>
    <dgm:pt modelId="{AC919B10-D2D5-4621-82D8-E234E3B297D0}" type="sibTrans" cxnId="{5E1026A6-3C0A-4B2F-A22E-99E462A6BEF4}">
      <dgm:prSet/>
      <dgm:spPr/>
      <dgm:t>
        <a:bodyPr/>
        <a:lstStyle/>
        <a:p>
          <a:endParaRPr lang="ru-RU"/>
        </a:p>
      </dgm:t>
    </dgm:pt>
    <dgm:pt modelId="{12973230-0E14-4ADF-82D7-B9BDA7E5CE91}">
      <dgm:prSet/>
      <dgm:spPr/>
      <dgm:t>
        <a:bodyPr/>
        <a:lstStyle/>
        <a:p>
          <a:r>
            <a:rPr lang="ru-RU" smtClean="0">
              <a:solidFill>
                <a:srgbClr val="C00000"/>
              </a:solidFill>
            </a:rPr>
            <a:t>установление окончательной цены с учетом рыночной корректировки.</a:t>
          </a:r>
          <a:endParaRPr lang="ru-RU"/>
        </a:p>
      </dgm:t>
    </dgm:pt>
    <dgm:pt modelId="{17B01958-9A5D-4B55-A25A-AA4844479DBC}" type="parTrans" cxnId="{75E485C8-1A93-48FB-B0AD-669F0C6D4145}">
      <dgm:prSet/>
      <dgm:spPr/>
      <dgm:t>
        <a:bodyPr/>
        <a:lstStyle/>
        <a:p>
          <a:endParaRPr lang="ru-RU"/>
        </a:p>
      </dgm:t>
    </dgm:pt>
    <dgm:pt modelId="{FDF1263A-4415-49BF-9CA2-90D00BF74447}" type="sibTrans" cxnId="{75E485C8-1A93-48FB-B0AD-669F0C6D4145}">
      <dgm:prSet/>
      <dgm:spPr/>
      <dgm:t>
        <a:bodyPr/>
        <a:lstStyle/>
        <a:p>
          <a:endParaRPr lang="ru-RU"/>
        </a:p>
      </dgm:t>
    </dgm:pt>
    <dgm:pt modelId="{F7CEF430-0A95-46E6-8B1A-45DBD78AD075}">
      <dgm:prSet phldrT="[Текст]" phldr="1"/>
      <dgm:spPr/>
      <dgm:t>
        <a:bodyPr/>
        <a:lstStyle/>
        <a:p>
          <a:endParaRPr lang="ru-RU" dirty="0"/>
        </a:p>
      </dgm:t>
    </dgm:pt>
    <dgm:pt modelId="{53387606-49DB-4F7C-8E7C-44A943BF7026}" type="sibTrans" cxnId="{9D436FD8-992A-4C82-AC8E-CCD7366BE265}">
      <dgm:prSet/>
      <dgm:spPr/>
      <dgm:t>
        <a:bodyPr/>
        <a:lstStyle/>
        <a:p>
          <a:endParaRPr lang="ru-RU"/>
        </a:p>
      </dgm:t>
    </dgm:pt>
    <dgm:pt modelId="{F2995D09-83E7-4891-85D2-F7C624736826}" type="parTrans" cxnId="{9D436FD8-992A-4C82-AC8E-CCD7366BE265}">
      <dgm:prSet/>
      <dgm:spPr/>
      <dgm:t>
        <a:bodyPr/>
        <a:lstStyle/>
        <a:p>
          <a:endParaRPr lang="ru-RU"/>
        </a:p>
      </dgm:t>
    </dgm:pt>
    <dgm:pt modelId="{19A4DBA2-0CB7-46A2-BDC8-C9EFA34AADFD}">
      <dgm:prSet phldrT="[Текст]" phldr="1"/>
      <dgm:spPr/>
      <dgm:t>
        <a:bodyPr/>
        <a:lstStyle/>
        <a:p>
          <a:endParaRPr lang="ru-RU" dirty="0"/>
        </a:p>
      </dgm:t>
    </dgm:pt>
    <dgm:pt modelId="{2FFA2608-44A8-4314-BC92-785C7594F1BD}" type="sibTrans" cxnId="{5FC2B1FB-E6C3-45CE-845E-326E5F4BE92D}">
      <dgm:prSet/>
      <dgm:spPr/>
      <dgm:t>
        <a:bodyPr/>
        <a:lstStyle/>
        <a:p>
          <a:endParaRPr lang="ru-RU"/>
        </a:p>
      </dgm:t>
    </dgm:pt>
    <dgm:pt modelId="{2E30E7F3-FD4A-46DF-9099-C1B7B59162E3}" type="parTrans" cxnId="{5FC2B1FB-E6C3-45CE-845E-326E5F4BE92D}">
      <dgm:prSet/>
      <dgm:spPr/>
      <dgm:t>
        <a:bodyPr/>
        <a:lstStyle/>
        <a:p>
          <a:endParaRPr lang="ru-RU"/>
        </a:p>
      </dgm:t>
    </dgm:pt>
    <dgm:pt modelId="{60C41875-2C66-4BAA-968D-506B799C2825}">
      <dgm:prSet phldrT="[Текст]" phldr="1"/>
      <dgm:spPr/>
      <dgm:t>
        <a:bodyPr/>
        <a:lstStyle/>
        <a:p>
          <a:endParaRPr lang="ru-RU" dirty="0"/>
        </a:p>
      </dgm:t>
    </dgm:pt>
    <dgm:pt modelId="{BFFD5A5C-ACEA-4F66-95B4-B96098A19594}" type="sibTrans" cxnId="{27A91467-EC96-451F-B947-C52732A09952}">
      <dgm:prSet/>
      <dgm:spPr/>
      <dgm:t>
        <a:bodyPr/>
        <a:lstStyle/>
        <a:p>
          <a:endParaRPr lang="ru-RU"/>
        </a:p>
      </dgm:t>
    </dgm:pt>
    <dgm:pt modelId="{DE1CE7CC-F020-4D09-9FF3-9ADDCD111B93}" type="parTrans" cxnId="{27A91467-EC96-451F-B947-C52732A09952}">
      <dgm:prSet/>
      <dgm:spPr/>
      <dgm:t>
        <a:bodyPr/>
        <a:lstStyle/>
        <a:p>
          <a:endParaRPr lang="ru-RU"/>
        </a:p>
      </dgm:t>
    </dgm:pt>
    <dgm:pt modelId="{235E8C74-2CDA-4A4E-A070-4DB62D29248C}" type="pres">
      <dgm:prSet presAssocID="{D58B1698-F796-4C60-BF53-5AB8065027A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20D84E-69B6-4D90-A3AC-52AE4E02C1DD}" type="pres">
      <dgm:prSet presAssocID="{F7CEF430-0A95-46E6-8B1A-45DBD78AD075}" presName="composite" presStyleCnt="0"/>
      <dgm:spPr/>
    </dgm:pt>
    <dgm:pt modelId="{9DC233D7-DF8B-4696-A9A3-09D4A6580100}" type="pres">
      <dgm:prSet presAssocID="{F7CEF430-0A95-46E6-8B1A-45DBD78AD075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630529-9915-4D9D-8C67-D471B798CFFB}" type="pres">
      <dgm:prSet presAssocID="{F7CEF430-0A95-46E6-8B1A-45DBD78AD075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651820-7880-477B-A4E7-F1FACD334A21}" type="pres">
      <dgm:prSet presAssocID="{53387606-49DB-4F7C-8E7C-44A943BF7026}" presName="sp" presStyleCnt="0"/>
      <dgm:spPr/>
    </dgm:pt>
    <dgm:pt modelId="{25600641-0EDC-4C77-986A-D8EB5FF0A5D2}" type="pres">
      <dgm:prSet presAssocID="{19A4DBA2-0CB7-46A2-BDC8-C9EFA34AADFD}" presName="composite" presStyleCnt="0"/>
      <dgm:spPr/>
    </dgm:pt>
    <dgm:pt modelId="{F30FB5ED-54B0-453D-85D2-8B32D1124E7B}" type="pres">
      <dgm:prSet presAssocID="{19A4DBA2-0CB7-46A2-BDC8-C9EFA34AADFD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74B9F8-DFF5-4104-89A2-1890498A3DDD}" type="pres">
      <dgm:prSet presAssocID="{19A4DBA2-0CB7-46A2-BDC8-C9EFA34AADFD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BE0AD-3052-491F-B185-D605DD1A5A71}" type="pres">
      <dgm:prSet presAssocID="{2FFA2608-44A8-4314-BC92-785C7594F1BD}" presName="sp" presStyleCnt="0"/>
      <dgm:spPr/>
    </dgm:pt>
    <dgm:pt modelId="{7B163026-880A-4B8C-8E2F-6B8A59BE7B49}" type="pres">
      <dgm:prSet presAssocID="{60C41875-2C66-4BAA-968D-506B799C2825}" presName="composite" presStyleCnt="0"/>
      <dgm:spPr/>
    </dgm:pt>
    <dgm:pt modelId="{4A42C8C1-A6C2-4C0A-8327-5F6807F8B661}" type="pres">
      <dgm:prSet presAssocID="{60C41875-2C66-4BAA-968D-506B799C2825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C0B8DD-DAE4-4174-8173-64F0EE6C3966}" type="pres">
      <dgm:prSet presAssocID="{60C41875-2C66-4BAA-968D-506B799C2825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44E68D-4D94-4FFE-BD2C-01849BBCFD17}" type="pres">
      <dgm:prSet presAssocID="{BFFD5A5C-ACEA-4F66-95B4-B96098A19594}" presName="sp" presStyleCnt="0"/>
      <dgm:spPr/>
    </dgm:pt>
    <dgm:pt modelId="{82B5B042-A385-4230-80BF-FD44D7A8F5CF}" type="pres">
      <dgm:prSet presAssocID="{F566CA97-7019-462F-B8B3-EC21D62353B1}" presName="composite" presStyleCnt="0"/>
      <dgm:spPr/>
    </dgm:pt>
    <dgm:pt modelId="{1A9A18A8-F1E2-4558-B87D-26746823FC3F}" type="pres">
      <dgm:prSet presAssocID="{F566CA97-7019-462F-B8B3-EC21D62353B1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B6E2A6-AB9D-4A61-87B8-F730142BB7B2}" type="pres">
      <dgm:prSet presAssocID="{F566CA97-7019-462F-B8B3-EC21D62353B1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7CE5B6-48BC-4541-A177-04408EA6D2F9}" type="pres">
      <dgm:prSet presAssocID="{E6D77095-6DEF-4901-97F6-5BC1F7D71E19}" presName="sp" presStyleCnt="0"/>
      <dgm:spPr/>
    </dgm:pt>
    <dgm:pt modelId="{5DEA19C6-4AB0-4F73-A9E5-C8B5490689D3}" type="pres">
      <dgm:prSet presAssocID="{3F1FE1D6-DB0F-435A-AB3A-BD0424642D0B}" presName="composite" presStyleCnt="0"/>
      <dgm:spPr/>
    </dgm:pt>
    <dgm:pt modelId="{7D1E3C6A-CFBA-4689-B010-F20718273686}" type="pres">
      <dgm:prSet presAssocID="{3F1FE1D6-DB0F-435A-AB3A-BD0424642D0B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D6512C-A758-4E49-B903-F6C7BE54518E}" type="pres">
      <dgm:prSet presAssocID="{3F1FE1D6-DB0F-435A-AB3A-BD0424642D0B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D436FD8-992A-4C82-AC8E-CCD7366BE265}" srcId="{D58B1698-F796-4C60-BF53-5AB8065027AC}" destId="{F7CEF430-0A95-46E6-8B1A-45DBD78AD075}" srcOrd="0" destOrd="0" parTransId="{F2995D09-83E7-4891-85D2-F7C624736826}" sibTransId="{53387606-49DB-4F7C-8E7C-44A943BF7026}"/>
    <dgm:cxn modelId="{5E1026A6-3C0A-4B2F-A22E-99E462A6BEF4}" srcId="{F566CA97-7019-462F-B8B3-EC21D62353B1}" destId="{58C3ABD5-11EE-4521-9879-522039386579}" srcOrd="0" destOrd="0" parTransId="{7C200684-9FFF-4D15-BDE5-3A9D951071EC}" sibTransId="{AC919B10-D2D5-4621-82D8-E234E3B297D0}"/>
    <dgm:cxn modelId="{75E485C8-1A93-48FB-B0AD-669F0C6D4145}" srcId="{3F1FE1D6-DB0F-435A-AB3A-BD0424642D0B}" destId="{12973230-0E14-4ADF-82D7-B9BDA7E5CE91}" srcOrd="0" destOrd="0" parTransId="{17B01958-9A5D-4B55-A25A-AA4844479DBC}" sibTransId="{FDF1263A-4415-49BF-9CA2-90D00BF74447}"/>
    <dgm:cxn modelId="{66FE0F5D-7DE2-4CD1-89DB-8D7061F649D1}" type="presOf" srcId="{F566CA97-7019-462F-B8B3-EC21D62353B1}" destId="{1A9A18A8-F1E2-4558-B87D-26746823FC3F}" srcOrd="0" destOrd="0" presId="urn:microsoft.com/office/officeart/2005/8/layout/chevron2"/>
    <dgm:cxn modelId="{E2928FF9-5570-4782-A3EE-E94E50CD292D}" type="presOf" srcId="{12973230-0E14-4ADF-82D7-B9BDA7E5CE91}" destId="{90D6512C-A758-4E49-B903-F6C7BE54518E}" srcOrd="0" destOrd="0" presId="urn:microsoft.com/office/officeart/2005/8/layout/chevron2"/>
    <dgm:cxn modelId="{D5530969-CC71-41DF-BA3C-BFE777114AD3}" type="presOf" srcId="{38771D0A-28F0-41FC-A823-D2066BB0426C}" destId="{31630529-9915-4D9D-8C67-D471B798CFFB}" srcOrd="0" destOrd="0" presId="urn:microsoft.com/office/officeart/2005/8/layout/chevron2"/>
    <dgm:cxn modelId="{54CE8613-D68B-40C5-8967-B0365129415D}" type="presOf" srcId="{58C3ABD5-11EE-4521-9879-522039386579}" destId="{07B6E2A6-AB9D-4A61-87B8-F730142BB7B2}" srcOrd="0" destOrd="0" presId="urn:microsoft.com/office/officeart/2005/8/layout/chevron2"/>
    <dgm:cxn modelId="{11808B45-CC77-4E13-A7EF-9CCA539E95CD}" type="presOf" srcId="{D58B1698-F796-4C60-BF53-5AB8065027AC}" destId="{235E8C74-2CDA-4A4E-A070-4DB62D29248C}" srcOrd="0" destOrd="0" presId="urn:microsoft.com/office/officeart/2005/8/layout/chevron2"/>
    <dgm:cxn modelId="{246C9E64-B2FE-490C-96D7-124701621124}" type="presOf" srcId="{19A4DBA2-0CB7-46A2-BDC8-C9EFA34AADFD}" destId="{F30FB5ED-54B0-453D-85D2-8B32D1124E7B}" srcOrd="0" destOrd="0" presId="urn:microsoft.com/office/officeart/2005/8/layout/chevron2"/>
    <dgm:cxn modelId="{BBFDFF5D-720D-468A-AE41-6EAAC672C087}" type="presOf" srcId="{60C41875-2C66-4BAA-968D-506B799C2825}" destId="{4A42C8C1-A6C2-4C0A-8327-5F6807F8B661}" srcOrd="0" destOrd="0" presId="urn:microsoft.com/office/officeart/2005/8/layout/chevron2"/>
    <dgm:cxn modelId="{5FC2B1FB-E6C3-45CE-845E-326E5F4BE92D}" srcId="{D58B1698-F796-4C60-BF53-5AB8065027AC}" destId="{19A4DBA2-0CB7-46A2-BDC8-C9EFA34AADFD}" srcOrd="1" destOrd="0" parTransId="{2E30E7F3-FD4A-46DF-9099-C1B7B59162E3}" sibTransId="{2FFA2608-44A8-4314-BC92-785C7594F1BD}"/>
    <dgm:cxn modelId="{B781ECF4-621E-4E7B-BDA3-2A0F5A4206C9}" srcId="{D58B1698-F796-4C60-BF53-5AB8065027AC}" destId="{3F1FE1D6-DB0F-435A-AB3A-BD0424642D0B}" srcOrd="4" destOrd="0" parTransId="{3DF927CC-818D-4214-A9A7-E9D760A96E91}" sibTransId="{177E1265-9031-4648-9F5A-58922F113CE8}"/>
    <dgm:cxn modelId="{52D80540-0AD3-47EF-9639-7DF49FD1B0B6}" type="presOf" srcId="{3F1FE1D6-DB0F-435A-AB3A-BD0424642D0B}" destId="{7D1E3C6A-CFBA-4689-B010-F20718273686}" srcOrd="0" destOrd="0" presId="urn:microsoft.com/office/officeart/2005/8/layout/chevron2"/>
    <dgm:cxn modelId="{44D99A35-9DD9-4325-8D13-4404006D5297}" srcId="{D58B1698-F796-4C60-BF53-5AB8065027AC}" destId="{F566CA97-7019-462F-B8B3-EC21D62353B1}" srcOrd="3" destOrd="0" parTransId="{59441C93-AFAA-4001-9E82-C819B9116BC9}" sibTransId="{E6D77095-6DEF-4901-97F6-5BC1F7D71E19}"/>
    <dgm:cxn modelId="{B6C94168-2117-4828-8A65-29F482ACF55B}" srcId="{60C41875-2C66-4BAA-968D-506B799C2825}" destId="{D96D8D94-90AA-4826-BCA7-A911B9C5CA25}" srcOrd="0" destOrd="0" parTransId="{0D2CC872-B45D-4E68-B95C-3E0CE4578509}" sibTransId="{1E2CEF34-D0F9-4EBE-BB18-96752BACB689}"/>
    <dgm:cxn modelId="{7449E60E-33C0-4447-9C7C-7F85E8C5F186}" type="presOf" srcId="{D96D8D94-90AA-4826-BCA7-A911B9C5CA25}" destId="{9FC0B8DD-DAE4-4174-8173-64F0EE6C3966}" srcOrd="0" destOrd="0" presId="urn:microsoft.com/office/officeart/2005/8/layout/chevron2"/>
    <dgm:cxn modelId="{27A91467-EC96-451F-B947-C52732A09952}" srcId="{D58B1698-F796-4C60-BF53-5AB8065027AC}" destId="{60C41875-2C66-4BAA-968D-506B799C2825}" srcOrd="2" destOrd="0" parTransId="{DE1CE7CC-F020-4D09-9FF3-9ADDCD111B93}" sibTransId="{BFFD5A5C-ACEA-4F66-95B4-B96098A19594}"/>
    <dgm:cxn modelId="{EFAAC4A9-B6A3-400A-83F7-343B31ADB807}" type="presOf" srcId="{3C62883C-5AFF-454B-A414-A52BA6008065}" destId="{9A74B9F8-DFF5-4104-89A2-1890498A3DDD}" srcOrd="0" destOrd="0" presId="urn:microsoft.com/office/officeart/2005/8/layout/chevron2"/>
    <dgm:cxn modelId="{4F0D9299-4D30-434B-BFF9-C33AAF290614}" srcId="{F7CEF430-0A95-46E6-8B1A-45DBD78AD075}" destId="{38771D0A-28F0-41FC-A823-D2066BB0426C}" srcOrd="0" destOrd="0" parTransId="{F76F34EF-255A-43B6-AACE-EA6420C7CCDD}" sibTransId="{AB2181F7-ACA6-4DF9-AD68-01A06EFBD867}"/>
    <dgm:cxn modelId="{C3DB4FB5-65A6-4112-8A10-6FD1FF268595}" type="presOf" srcId="{F7CEF430-0A95-46E6-8B1A-45DBD78AD075}" destId="{9DC233D7-DF8B-4696-A9A3-09D4A6580100}" srcOrd="0" destOrd="0" presId="urn:microsoft.com/office/officeart/2005/8/layout/chevron2"/>
    <dgm:cxn modelId="{A817E1B5-10E1-4A6A-BF1B-D9161B403DFC}" srcId="{19A4DBA2-0CB7-46A2-BDC8-C9EFA34AADFD}" destId="{3C62883C-5AFF-454B-A414-A52BA6008065}" srcOrd="0" destOrd="0" parTransId="{ADB53CCB-367A-4BB0-BE25-B0A2C9767281}" sibTransId="{90CFA1B1-0F37-42BC-A5BC-8BBA9CB21069}"/>
    <dgm:cxn modelId="{8E1A812B-0F4F-4BB1-97B7-951C13972EC3}" type="presParOf" srcId="{235E8C74-2CDA-4A4E-A070-4DB62D29248C}" destId="{5220D84E-69B6-4D90-A3AC-52AE4E02C1DD}" srcOrd="0" destOrd="0" presId="urn:microsoft.com/office/officeart/2005/8/layout/chevron2"/>
    <dgm:cxn modelId="{83318D05-A8C2-4C85-B8F6-3085B526156D}" type="presParOf" srcId="{5220D84E-69B6-4D90-A3AC-52AE4E02C1DD}" destId="{9DC233D7-DF8B-4696-A9A3-09D4A6580100}" srcOrd="0" destOrd="0" presId="urn:microsoft.com/office/officeart/2005/8/layout/chevron2"/>
    <dgm:cxn modelId="{B241125B-17E0-43E0-BFD2-F559AFE2A52A}" type="presParOf" srcId="{5220D84E-69B6-4D90-A3AC-52AE4E02C1DD}" destId="{31630529-9915-4D9D-8C67-D471B798CFFB}" srcOrd="1" destOrd="0" presId="urn:microsoft.com/office/officeart/2005/8/layout/chevron2"/>
    <dgm:cxn modelId="{93781330-5C78-4027-84FE-2B57E5322310}" type="presParOf" srcId="{235E8C74-2CDA-4A4E-A070-4DB62D29248C}" destId="{46651820-7880-477B-A4E7-F1FACD334A21}" srcOrd="1" destOrd="0" presId="urn:microsoft.com/office/officeart/2005/8/layout/chevron2"/>
    <dgm:cxn modelId="{3FAE7880-1987-489C-9294-16E5AF6E8590}" type="presParOf" srcId="{235E8C74-2CDA-4A4E-A070-4DB62D29248C}" destId="{25600641-0EDC-4C77-986A-D8EB5FF0A5D2}" srcOrd="2" destOrd="0" presId="urn:microsoft.com/office/officeart/2005/8/layout/chevron2"/>
    <dgm:cxn modelId="{9E79D657-F04A-4B38-BC5C-E5426EE0B565}" type="presParOf" srcId="{25600641-0EDC-4C77-986A-D8EB5FF0A5D2}" destId="{F30FB5ED-54B0-453D-85D2-8B32D1124E7B}" srcOrd="0" destOrd="0" presId="urn:microsoft.com/office/officeart/2005/8/layout/chevron2"/>
    <dgm:cxn modelId="{525CFAD7-A1CD-41C1-8F52-1BD6DF04EB00}" type="presParOf" srcId="{25600641-0EDC-4C77-986A-D8EB5FF0A5D2}" destId="{9A74B9F8-DFF5-4104-89A2-1890498A3DDD}" srcOrd="1" destOrd="0" presId="urn:microsoft.com/office/officeart/2005/8/layout/chevron2"/>
    <dgm:cxn modelId="{AB846DBF-A24A-4B61-9BF5-92E88BD16C97}" type="presParOf" srcId="{235E8C74-2CDA-4A4E-A070-4DB62D29248C}" destId="{9DBBE0AD-3052-491F-B185-D605DD1A5A71}" srcOrd="3" destOrd="0" presId="urn:microsoft.com/office/officeart/2005/8/layout/chevron2"/>
    <dgm:cxn modelId="{762E25ED-3A84-4580-A7FE-5E53E8EA8D6F}" type="presParOf" srcId="{235E8C74-2CDA-4A4E-A070-4DB62D29248C}" destId="{7B163026-880A-4B8C-8E2F-6B8A59BE7B49}" srcOrd="4" destOrd="0" presId="urn:microsoft.com/office/officeart/2005/8/layout/chevron2"/>
    <dgm:cxn modelId="{DD3F062C-F55F-42BE-BE52-B53B27B31588}" type="presParOf" srcId="{7B163026-880A-4B8C-8E2F-6B8A59BE7B49}" destId="{4A42C8C1-A6C2-4C0A-8327-5F6807F8B661}" srcOrd="0" destOrd="0" presId="urn:microsoft.com/office/officeart/2005/8/layout/chevron2"/>
    <dgm:cxn modelId="{C5056DA2-DB59-463C-A5EC-FF305F2471B7}" type="presParOf" srcId="{7B163026-880A-4B8C-8E2F-6B8A59BE7B49}" destId="{9FC0B8DD-DAE4-4174-8173-64F0EE6C3966}" srcOrd="1" destOrd="0" presId="urn:microsoft.com/office/officeart/2005/8/layout/chevron2"/>
    <dgm:cxn modelId="{35D70578-5FC3-44F3-AEEE-77D8D08E0BEB}" type="presParOf" srcId="{235E8C74-2CDA-4A4E-A070-4DB62D29248C}" destId="{9144E68D-4D94-4FFE-BD2C-01849BBCFD17}" srcOrd="5" destOrd="0" presId="urn:microsoft.com/office/officeart/2005/8/layout/chevron2"/>
    <dgm:cxn modelId="{3B44CE24-17E9-44FE-8EBF-66837D110B1E}" type="presParOf" srcId="{235E8C74-2CDA-4A4E-A070-4DB62D29248C}" destId="{82B5B042-A385-4230-80BF-FD44D7A8F5CF}" srcOrd="6" destOrd="0" presId="urn:microsoft.com/office/officeart/2005/8/layout/chevron2"/>
    <dgm:cxn modelId="{F8BB9C49-CABF-4893-BB65-C9B239A2326D}" type="presParOf" srcId="{82B5B042-A385-4230-80BF-FD44D7A8F5CF}" destId="{1A9A18A8-F1E2-4558-B87D-26746823FC3F}" srcOrd="0" destOrd="0" presId="urn:microsoft.com/office/officeart/2005/8/layout/chevron2"/>
    <dgm:cxn modelId="{F479874B-4079-4DD9-AAE3-28221AD76CFD}" type="presParOf" srcId="{82B5B042-A385-4230-80BF-FD44D7A8F5CF}" destId="{07B6E2A6-AB9D-4A61-87B8-F730142BB7B2}" srcOrd="1" destOrd="0" presId="urn:microsoft.com/office/officeart/2005/8/layout/chevron2"/>
    <dgm:cxn modelId="{D96BE062-F71F-40F4-8FA7-504FA00BC3C3}" type="presParOf" srcId="{235E8C74-2CDA-4A4E-A070-4DB62D29248C}" destId="{FF7CE5B6-48BC-4541-A177-04408EA6D2F9}" srcOrd="7" destOrd="0" presId="urn:microsoft.com/office/officeart/2005/8/layout/chevron2"/>
    <dgm:cxn modelId="{E0B4B386-9EF8-4224-9832-BFF4B323670B}" type="presParOf" srcId="{235E8C74-2CDA-4A4E-A070-4DB62D29248C}" destId="{5DEA19C6-4AB0-4F73-A9E5-C8B5490689D3}" srcOrd="8" destOrd="0" presId="urn:microsoft.com/office/officeart/2005/8/layout/chevron2"/>
    <dgm:cxn modelId="{779B4607-9D2D-41DE-AC26-B3B31DC81E39}" type="presParOf" srcId="{5DEA19C6-4AB0-4F73-A9E5-C8B5490689D3}" destId="{7D1E3C6A-CFBA-4689-B010-F20718273686}" srcOrd="0" destOrd="0" presId="urn:microsoft.com/office/officeart/2005/8/layout/chevron2"/>
    <dgm:cxn modelId="{191E3F2A-4513-48CC-B433-7BBEC1FC97B9}" type="presParOf" srcId="{5DEA19C6-4AB0-4F73-A9E5-C8B5490689D3}" destId="{90D6512C-A758-4E49-B903-F6C7BE54518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F7D10-040D-4904-8B3C-0A494C9CC43E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EDED20-3139-4584-8A97-E0240F91B4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8E9310-960A-4EDA-9667-A0B5ECA2FB2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752599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МИНИСТЕРСТВО ОБРАЗОВАНИЯ, НАУКИ И МОЛОДЕЖНОЙ ПОЛИТИКИ КРАСНОДАРСКОГО КРАЯ</a:t>
            </a:r>
            <a:br>
              <a:rPr lang="ru-RU" sz="2000" dirty="0" smtClean="0"/>
            </a:br>
            <a:r>
              <a:rPr lang="ru-RU" sz="2000" dirty="0" smtClean="0"/>
              <a:t>Государственное автономное профессиональное образовательное учреждение  Краснодарского края</a:t>
            </a:r>
            <a:br>
              <a:rPr lang="ru-RU" sz="2000" dirty="0" smtClean="0"/>
            </a:br>
            <a:r>
              <a:rPr lang="ru-RU" sz="2000" dirty="0" smtClean="0"/>
              <a:t>«Новороссийский колледж строительства и экономики» </a:t>
            </a:r>
            <a:br>
              <a:rPr lang="ru-RU" sz="2000" dirty="0" smtClean="0"/>
            </a:br>
            <a:r>
              <a:rPr lang="ru-RU" sz="2000" dirty="0" smtClean="0"/>
              <a:t>(ГАПОУ КК «НКСЭ»)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057400"/>
            <a:ext cx="7772400" cy="2514599"/>
          </a:xfrm>
        </p:spPr>
        <p:txBody>
          <a:bodyPr/>
          <a:lstStyle/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Презентация на тему :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«Цена и ценообразование»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172200" y="4191001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.</a:t>
            </a:r>
            <a:endParaRPr lang="ru-RU" dirty="0" smtClean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8796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Методика ценообразования — совокупность правил построения цены, отражающих специфику отраслей, производств, продуктов;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solidFill>
                  <a:srgbClr val="C00000"/>
                </a:solidFill>
              </a:rPr>
              <a:t> Ценовые методы - </a:t>
            </a:r>
            <a:r>
              <a:rPr lang="ru-RU" sz="2800" dirty="0" err="1" smtClean="0">
                <a:solidFill>
                  <a:srgbClr val="C00000"/>
                </a:solidFill>
              </a:rPr>
              <a:t>методы</a:t>
            </a:r>
            <a:r>
              <a:rPr lang="ru-RU" sz="2800" dirty="0" smtClean="0">
                <a:solidFill>
                  <a:srgbClr val="C00000"/>
                </a:solidFill>
              </a:rPr>
              <a:t> формирования цен на товары и услуги в рамках принятой ценовой стратегии.</a:t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4" name="Picture 8" descr="http://agenstvo-avangard.ru/wp-content/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4191000"/>
            <a:ext cx="1814513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 smtClean="0"/>
              <a:t>Этапы ценообразования:</a:t>
            </a:r>
            <a:endParaRPr lang="ru-RU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457200" y="1600200"/>
          <a:ext cx="8229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33600" y="838200"/>
            <a:ext cx="4495800" cy="533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Методы ценообразования:</a:t>
            </a:r>
            <a:b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</a:b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" y="2209800"/>
            <a:ext cx="2590800" cy="2590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B050"/>
                </a:solidFill>
              </a:rPr>
              <a:t>Расчетные методы ценообразования</a:t>
            </a:r>
            <a:r>
              <a:rPr lang="ru-RU" dirty="0" smtClean="0">
                <a:solidFill>
                  <a:srgbClr val="00B050"/>
                </a:solidFill>
              </a:rPr>
              <a:t> — методы, базирующиеся главным образом на учете внутрипроизводственных условий фирмы;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124200" y="2209800"/>
            <a:ext cx="2590800" cy="2590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 dirty="0" smtClean="0">
                <a:solidFill>
                  <a:srgbClr val="FF0000"/>
                </a:solidFill>
              </a:rPr>
              <a:t>Затратные методы</a:t>
            </a:r>
            <a:r>
              <a:rPr lang="ru-RU" dirty="0" smtClean="0">
                <a:solidFill>
                  <a:srgbClr val="FF0000"/>
                </a:solidFill>
              </a:rPr>
              <a:t> — разновидность расчетных ценовых методов, в основе которых лежит учет производственных затрат в той или иной фирме;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019800" y="2209800"/>
            <a:ext cx="2590800" cy="2590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rgbClr val="00B050"/>
                </a:solidFill>
              </a:rPr>
              <a:t>Ценовой метод полных издержек </a:t>
            </a:r>
            <a:r>
              <a:rPr lang="ru-RU" sz="1600" dirty="0" smtClean="0">
                <a:solidFill>
                  <a:srgbClr val="00B050"/>
                </a:solidFill>
              </a:rPr>
              <a:t>– метод формирования цен на основе всех затрат, которые вне зависимости от происхождения списываются на единицу того или иного изделия;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1600200" y="1447800"/>
            <a:ext cx="457200" cy="6858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705600" y="1447800"/>
            <a:ext cx="457200" cy="6858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343400" y="1447800"/>
            <a:ext cx="0" cy="6858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35362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/>
              <a:t>Спасибо</a:t>
            </a:r>
            <a:br>
              <a:rPr lang="ru-RU" sz="8000" dirty="0" smtClean="0"/>
            </a:br>
            <a:r>
              <a:rPr lang="ru-RU" sz="8000" dirty="0" smtClean="0"/>
              <a:t> за </a:t>
            </a:r>
            <a:br>
              <a:rPr lang="ru-RU" sz="8000" dirty="0" smtClean="0"/>
            </a:br>
            <a:r>
              <a:rPr lang="ru-RU" sz="8000" dirty="0" smtClean="0"/>
              <a:t>внимание!!!</a:t>
            </a:r>
            <a:endParaRPr lang="ru-RU" sz="8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4800" y="609601"/>
            <a:ext cx="8153400" cy="4571999"/>
          </a:xfrm>
        </p:spPr>
        <p:txBody>
          <a:bodyPr>
            <a:noAutofit/>
          </a:bodyPr>
          <a:lstStyle/>
          <a:p>
            <a:pPr lvl="0" algn="ctr"/>
            <a:r>
              <a:rPr lang="ru-RU" sz="2800" i="1" dirty="0" smtClean="0"/>
              <a:t>Цена</a:t>
            </a:r>
            <a:r>
              <a:rPr lang="ru-RU" sz="2800" dirty="0" smtClean="0"/>
              <a:t> – сложная экономическая категория, т.к. в ней переплетены все основные проблемы развития экономики и общества в целом. Это относится к производству и реализации товаров, формированию их стоимости, к созданию, распределению и использованию ВВП.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Ценообразование — процесс формирования цен на товары и услуги.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67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6019800" y="762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: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b="1" i="1" dirty="0" smtClean="0"/>
              <a:t>Оптовые цены покупки и продажи </a:t>
            </a:r>
            <a:r>
              <a:rPr lang="ru-RU" dirty="0" smtClean="0"/>
              <a:t>– цены, по которым предприятия реализуют произведенную продукцию другим предприятиям или сбытовым организациям, обычно крупными партиями;</a:t>
            </a:r>
          </a:p>
          <a:p>
            <a:pPr lvl="0"/>
            <a:endParaRPr lang="ru-RU" dirty="0" smtClean="0"/>
          </a:p>
          <a:p>
            <a:r>
              <a:rPr lang="ru-RU" b="1" i="1" dirty="0" smtClean="0"/>
              <a:t>Закупочные цены </a:t>
            </a:r>
            <a:r>
              <a:rPr lang="ru-RU" dirty="0" smtClean="0"/>
              <a:t>– </a:t>
            </a:r>
            <a:r>
              <a:rPr lang="ru-RU" dirty="0" err="1" smtClean="0"/>
              <a:t>цены</a:t>
            </a:r>
            <a:r>
              <a:rPr lang="ru-RU" dirty="0" smtClean="0"/>
              <a:t>, по которым государство покупает продукцию у сельскохозяйственных предприятий или у фермеров;</a:t>
            </a:r>
          </a:p>
          <a:p>
            <a:endParaRPr lang="ru-RU" dirty="0" smtClean="0"/>
          </a:p>
          <a:p>
            <a:pPr lvl="0"/>
            <a:r>
              <a:rPr lang="ru-RU" b="1" i="1" dirty="0" smtClean="0"/>
              <a:t>Розничные цены</a:t>
            </a:r>
            <a:r>
              <a:rPr lang="ru-RU" b="1" dirty="0" smtClean="0"/>
              <a:t> </a:t>
            </a:r>
            <a:r>
              <a:rPr lang="ru-RU" dirty="0" smtClean="0"/>
              <a:t>– цены, по которым торговые организации реализуют продукцию населению;</a:t>
            </a:r>
          </a:p>
          <a:p>
            <a:pPr lvl="0"/>
            <a:endParaRPr lang="ru-RU" dirty="0" smtClean="0"/>
          </a:p>
          <a:p>
            <a:endParaRPr lang="ru-RU" dirty="0" smtClean="0"/>
          </a:p>
          <a:p>
            <a:pPr lvl="0"/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Виды цен: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smtClean="0"/>
              <a:t>Договорная цена </a:t>
            </a:r>
            <a:r>
              <a:rPr lang="ru-RU" dirty="0" smtClean="0"/>
              <a:t>(контрактная цена) — </a:t>
            </a:r>
            <a:r>
              <a:rPr lang="ru-RU" dirty="0" err="1" smtClean="0"/>
              <a:t>цена</a:t>
            </a:r>
            <a:r>
              <a:rPr lang="ru-RU" dirty="0" smtClean="0"/>
              <a:t>, которая устанавливается по взаимному соглашению между продавцом (производителем) и покупателем (потребителем) продукции в порядке, определенном органами ценообразования</a:t>
            </a:r>
          </a:p>
          <a:p>
            <a:endParaRPr lang="ru-RU" dirty="0" smtClean="0"/>
          </a:p>
          <a:p>
            <a:r>
              <a:rPr lang="ru-RU" dirty="0" smtClean="0"/>
              <a:t> </a:t>
            </a:r>
            <a:r>
              <a:rPr lang="ru-RU" b="1" i="1" dirty="0" smtClean="0"/>
              <a:t> Государственная цена</a:t>
            </a:r>
            <a:r>
              <a:rPr lang="ru-RU" dirty="0" smtClean="0"/>
              <a:t>, это цена устанавливаемая государством на:</a:t>
            </a:r>
          </a:p>
          <a:p>
            <a:pPr>
              <a:buNone/>
            </a:pPr>
            <a:r>
              <a:rPr lang="ru-RU" dirty="0" smtClean="0"/>
              <a:t>   - продукцию, товары и услуги, производство которых сосредоточено в основном на предприятиях, занимающих монопольное положение на рынке;</a:t>
            </a:r>
          </a:p>
          <a:p>
            <a:pPr>
              <a:buNone/>
            </a:pPr>
            <a:r>
              <a:rPr lang="ru-RU" dirty="0" smtClean="0"/>
              <a:t>   - ресурсы, оказывающие определяющее влияние на общий уровень и динамику цен;</a:t>
            </a:r>
          </a:p>
          <a:p>
            <a:pPr>
              <a:buNone/>
            </a:pPr>
            <a:r>
              <a:rPr lang="ru-RU" dirty="0" smtClean="0"/>
              <a:t>   - социально-значимые товары и услуги.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i="1" dirty="0" smtClean="0"/>
              <a:t> Мировые цены </a:t>
            </a:r>
            <a:r>
              <a:rPr lang="ru-RU" dirty="0" smtClean="0"/>
              <a:t>— это цены, по которым проводятся крупные экспортно-импортные операции.</a:t>
            </a: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467544" y="1066800"/>
            <a:ext cx="8066856" cy="4572000"/>
            <a:chOff x="467544" y="2514631"/>
            <a:chExt cx="8676456" cy="3476594"/>
          </a:xfrm>
        </p:grpSpPr>
        <p:grpSp>
          <p:nvGrpSpPr>
            <p:cNvPr id="6" name="Group 11">
              <a:extLst>
                <a:ext uri="{FF2B5EF4-FFF2-40B4-BE49-F238E27FC236}">
                  <a16:creationId xmlns:a16="http://schemas.microsoft.com/office/drawing/2014/main" xmlns="" id="{96607694-3E9E-4F15-8EC1-2C92B4EFBA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7544" y="4221386"/>
              <a:ext cx="2357437" cy="785812"/>
              <a:chOff x="144" y="2261"/>
              <a:chExt cx="1488" cy="576"/>
            </a:xfrm>
          </p:grpSpPr>
          <p:sp>
            <p:nvSpPr>
              <p:cNvPr id="19" name="AutoShape 12">
                <a:extLst>
                  <a:ext uri="{FF2B5EF4-FFF2-40B4-BE49-F238E27FC236}">
                    <a16:creationId xmlns:a16="http://schemas.microsoft.com/office/drawing/2014/main" xmlns="" id="{CAD743E3-9FD1-4432-9C82-2EB6C6E07A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" y="2261"/>
                <a:ext cx="1488" cy="576"/>
              </a:xfrm>
              <a:prstGeom prst="roundRect">
                <a:avLst>
                  <a:gd name="adj" fmla="val 16667"/>
                </a:avLst>
              </a:prstGeom>
              <a:solidFill>
                <a:srgbClr val="EBF7FF"/>
              </a:solidFill>
              <a:ln w="2857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</a:endParaRPr>
              </a:p>
            </p:txBody>
          </p:sp>
          <p:sp>
            <p:nvSpPr>
              <p:cNvPr id="20" name="Text Box 13">
                <a:extLst>
                  <a:ext uri="{FF2B5EF4-FFF2-40B4-BE49-F238E27FC236}">
                    <a16:creationId xmlns:a16="http://schemas.microsoft.com/office/drawing/2014/main" xmlns="" id="{3D2408CE-2ACD-4618-BD65-95512FAD2C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" y="2352"/>
                <a:ext cx="960" cy="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ru-RU" altLang="en-US" sz="2200" b="1" dirty="0">
                    <a:solidFill>
                      <a:srgbClr val="800000"/>
                    </a:solidFill>
                    <a:cs typeface="Arial" panose="020B0604020202020204" pitchFamily="34" charset="0"/>
                  </a:rPr>
                  <a:t>учетная</a:t>
                </a:r>
              </a:p>
            </p:txBody>
          </p:sp>
        </p:grpSp>
        <p:grpSp>
          <p:nvGrpSpPr>
            <p:cNvPr id="7" name="Group 14">
              <a:extLst>
                <a:ext uri="{FF2B5EF4-FFF2-40B4-BE49-F238E27FC236}">
                  <a16:creationId xmlns:a16="http://schemas.microsoft.com/office/drawing/2014/main" xmlns="" id="{6231840E-E924-4A38-88B0-040170634B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28938" y="5143500"/>
              <a:ext cx="3200400" cy="847725"/>
              <a:chOff x="1392" y="2832"/>
              <a:chExt cx="2016" cy="624"/>
            </a:xfrm>
          </p:grpSpPr>
          <p:sp>
            <p:nvSpPr>
              <p:cNvPr id="17" name="AutoShape 15">
                <a:extLst>
                  <a:ext uri="{FF2B5EF4-FFF2-40B4-BE49-F238E27FC236}">
                    <a16:creationId xmlns:a16="http://schemas.microsoft.com/office/drawing/2014/main" xmlns="" id="{15C63816-EAF8-4188-8B29-BE51C21C59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832"/>
                <a:ext cx="2016" cy="624"/>
              </a:xfrm>
              <a:prstGeom prst="roundRect">
                <a:avLst>
                  <a:gd name="adj" fmla="val 16667"/>
                </a:avLst>
              </a:prstGeom>
              <a:solidFill>
                <a:srgbClr val="EBF7FF"/>
              </a:solidFill>
              <a:ln w="2857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</a:endParaRPr>
              </a:p>
            </p:txBody>
          </p:sp>
          <p:sp>
            <p:nvSpPr>
              <p:cNvPr id="18" name="Text Box 16">
                <a:extLst>
                  <a:ext uri="{FF2B5EF4-FFF2-40B4-BE49-F238E27FC236}">
                    <a16:creationId xmlns:a16="http://schemas.microsoft.com/office/drawing/2014/main" xmlns="" id="{AB5EF61F-7710-4C43-8715-384DFC683B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87" y="3014"/>
                <a:ext cx="1729" cy="2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ru-RU" altLang="en-US" sz="2200" b="1" dirty="0">
                    <a:solidFill>
                      <a:srgbClr val="800000"/>
                    </a:solidFill>
                    <a:cs typeface="Arial" panose="020B0604020202020204" pitchFamily="34" charset="0"/>
                  </a:rPr>
                  <a:t>стимулирующая</a:t>
                </a:r>
              </a:p>
            </p:txBody>
          </p:sp>
        </p:grpSp>
        <p:grpSp>
          <p:nvGrpSpPr>
            <p:cNvPr id="8" name="Group 17">
              <a:extLst>
                <a:ext uri="{FF2B5EF4-FFF2-40B4-BE49-F238E27FC236}">
                  <a16:creationId xmlns:a16="http://schemas.microsoft.com/office/drawing/2014/main" xmlns="" id="{20A32C31-6D98-4BAF-90E9-3002BACB15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62600" y="4149080"/>
              <a:ext cx="3581400" cy="847725"/>
              <a:chOff x="3408" y="3504"/>
              <a:chExt cx="2256" cy="624"/>
            </a:xfrm>
          </p:grpSpPr>
          <p:sp>
            <p:nvSpPr>
              <p:cNvPr id="15" name="AutoShape 18">
                <a:extLst>
                  <a:ext uri="{FF2B5EF4-FFF2-40B4-BE49-F238E27FC236}">
                    <a16:creationId xmlns:a16="http://schemas.microsoft.com/office/drawing/2014/main" xmlns="" id="{62A8C787-092D-4896-B9BB-C7BF57C36E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8" y="3504"/>
                <a:ext cx="2256" cy="624"/>
              </a:xfrm>
              <a:prstGeom prst="roundRect">
                <a:avLst>
                  <a:gd name="adj" fmla="val 16667"/>
                </a:avLst>
              </a:prstGeom>
              <a:solidFill>
                <a:srgbClr val="EBF7FF"/>
              </a:solidFill>
              <a:ln w="2857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</a:endParaRPr>
              </a:p>
            </p:txBody>
          </p:sp>
          <p:sp>
            <p:nvSpPr>
              <p:cNvPr id="16" name="Text Box 19">
                <a:extLst>
                  <a:ext uri="{FF2B5EF4-FFF2-40B4-BE49-F238E27FC236}">
                    <a16:creationId xmlns:a16="http://schemas.microsoft.com/office/drawing/2014/main" xmlns="" id="{2D604875-0B90-4FE0-A987-EABFEF18A3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52" y="3686"/>
                <a:ext cx="2016" cy="3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ru-RU" altLang="en-US" sz="2200" b="1">
                    <a:solidFill>
                      <a:srgbClr val="800000"/>
                    </a:solidFill>
                    <a:cs typeface="Arial" panose="020B0604020202020204" pitchFamily="34" charset="0"/>
                  </a:rPr>
                  <a:t>распределительная</a:t>
                </a:r>
              </a:p>
            </p:txBody>
          </p:sp>
        </p:grpSp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xmlns="" id="{8EE1143B-3FFD-4DD7-9F13-0E6B0CC8B1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0456" y="2514631"/>
              <a:ext cx="4143404" cy="785818"/>
              <a:chOff x="930" y="446"/>
              <a:chExt cx="3984" cy="768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3" name="AutoShape 6">
                <a:extLst>
                  <a:ext uri="{FF2B5EF4-FFF2-40B4-BE49-F238E27FC236}">
                    <a16:creationId xmlns:a16="http://schemas.microsoft.com/office/drawing/2014/main" xmlns="" id="{B27AC72E-DB8F-4DED-B110-B20C2C2DDB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0" y="446"/>
                <a:ext cx="3984" cy="768"/>
              </a:xfrm>
              <a:prstGeom prst="roundRect">
                <a:avLst>
                  <a:gd name="adj" fmla="val 16667"/>
                </a:avLst>
              </a:prstGeom>
              <a:grpFill/>
              <a:ln w="38100">
                <a:solidFill>
                  <a:schemeClr val="tx2">
                    <a:lumMod val="75000"/>
                  </a:schemeClr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14" name="Text Box 7">
                <a:extLst>
                  <a:ext uri="{FF2B5EF4-FFF2-40B4-BE49-F238E27FC236}">
                    <a16:creationId xmlns:a16="http://schemas.microsoft.com/office/drawing/2014/main" xmlns="" id="{49E0F580-4F17-4D0F-8FDA-CD9C7EE715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49" y="572"/>
                <a:ext cx="3778" cy="511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ru-RU" sz="2800" b="1" dirty="0">
                    <a:solidFill>
                      <a:srgbClr val="CC0000"/>
                    </a:solidFill>
                    <a:cs typeface="Arial" pitchFamily="34" charset="0"/>
                  </a:rPr>
                  <a:t>Функции цены</a:t>
                </a:r>
                <a:endParaRPr lang="ru-RU" sz="2400" b="1" dirty="0">
                  <a:cs typeface="Arial" pitchFamily="34" charset="0"/>
                </a:endParaRPr>
              </a:p>
            </p:txBody>
          </p:sp>
        </p:grpSp>
        <p:cxnSp>
          <p:nvCxnSpPr>
            <p:cNvPr id="10" name="Прямая со стрелкой 9">
              <a:extLst>
                <a:ext uri="{FF2B5EF4-FFF2-40B4-BE49-F238E27FC236}">
                  <a16:creationId xmlns:a16="http://schemas.microsoft.com/office/drawing/2014/main" xmlns="" id="{FC5C5D11-DD91-4CE5-87CB-7705062F4743}"/>
                </a:ext>
              </a:extLst>
            </p:cNvPr>
            <p:cNvCxnSpPr/>
            <p:nvPr/>
          </p:nvCxnSpPr>
          <p:spPr>
            <a:xfrm flipH="1">
              <a:off x="2339752" y="3429000"/>
              <a:ext cx="517748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>
              <a:extLst>
                <a:ext uri="{FF2B5EF4-FFF2-40B4-BE49-F238E27FC236}">
                  <a16:creationId xmlns:a16="http://schemas.microsoft.com/office/drawing/2014/main" xmlns="" id="{9EC9B826-50CB-405A-9D3A-C10B7B252FF8}"/>
                </a:ext>
              </a:extLst>
            </p:cNvPr>
            <p:cNvCxnSpPr/>
            <p:nvPr/>
          </p:nvCxnSpPr>
          <p:spPr>
            <a:xfrm>
              <a:off x="4355976" y="3501008"/>
              <a:ext cx="0" cy="136815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>
              <a:extLst>
                <a:ext uri="{FF2B5EF4-FFF2-40B4-BE49-F238E27FC236}">
                  <a16:creationId xmlns:a16="http://schemas.microsoft.com/office/drawing/2014/main" xmlns="" id="{792D4511-85AC-46DE-B4B8-58731490BE4E}"/>
                </a:ext>
              </a:extLst>
            </p:cNvPr>
            <p:cNvCxnSpPr/>
            <p:nvPr/>
          </p:nvCxnSpPr>
          <p:spPr>
            <a:xfrm>
              <a:off x="6215063" y="3357563"/>
              <a:ext cx="301153" cy="71950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: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571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8534400" y="0"/>
            <a:ext cx="30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: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1. Цена продукции на складе поставщика.</a:t>
            </a:r>
          </a:p>
          <a:p>
            <a:r>
              <a:rPr lang="ru-RU" dirty="0" smtClean="0"/>
              <a:t>2. Расходы по доставке продукции на станцию отправителя.</a:t>
            </a:r>
          </a:p>
          <a:p>
            <a:r>
              <a:rPr lang="ru-RU" dirty="0" smtClean="0"/>
              <a:t>3. Расходы по погрузке продукции в вагоны станции отправления.</a:t>
            </a:r>
          </a:p>
          <a:p>
            <a:r>
              <a:rPr lang="ru-RU" dirty="0" smtClean="0"/>
              <a:t>4. Расходы по транспортировке до станции назначения.</a:t>
            </a:r>
          </a:p>
          <a:p>
            <a:r>
              <a:rPr lang="ru-RU" dirty="0" smtClean="0"/>
              <a:t>5. Расходы по выгрузке продукции из вагонов на станции назначения.</a:t>
            </a:r>
          </a:p>
          <a:p>
            <a:r>
              <a:rPr lang="ru-RU" dirty="0" smtClean="0"/>
              <a:t>6. Расходы по доставке от станции назначения до склада потребителя.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Виды расходов включаемых в цену продукции: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426720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Ценообразование — один из ключевых факторов </a:t>
            </a:r>
            <a:r>
              <a:rPr lang="ru-RU" sz="2000" u="sng" dirty="0" smtClean="0"/>
              <a:t>рыночной экономики</a:t>
            </a:r>
            <a:r>
              <a:rPr lang="ru-RU" sz="2000" dirty="0" smtClean="0"/>
              <a:t> и наиболее сложный участок </a:t>
            </a:r>
            <a:r>
              <a:rPr lang="ru-RU" sz="2000" u="sng" dirty="0" smtClean="0"/>
              <a:t>маркетинговой</a:t>
            </a:r>
            <a:r>
              <a:rPr lang="ru-RU" sz="2000" dirty="0" smtClean="0"/>
              <a:t> работы. Коммерческая успешность любого производителя товаров или услуг во многом определяется выбором стратегии и тактики ценообразования. Сложность состоит в том, что цена в конкретный момент времени может зависеть от множества факторов — не только </a:t>
            </a:r>
            <a:r>
              <a:rPr lang="ru-RU" sz="2000" u="sng" dirty="0" smtClean="0"/>
              <a:t>экономических</a:t>
            </a:r>
            <a:r>
              <a:rPr lang="ru-RU" sz="2000" dirty="0" smtClean="0"/>
              <a:t>, но и </a:t>
            </a:r>
            <a:r>
              <a:rPr lang="ru-RU" sz="2000" u="sng" dirty="0" smtClean="0"/>
              <a:t>политических</a:t>
            </a:r>
            <a:r>
              <a:rPr lang="ru-RU" sz="2000" dirty="0" smtClean="0"/>
              <a:t>, и </a:t>
            </a:r>
            <a:r>
              <a:rPr lang="ru-RU" sz="2000" u="sng" dirty="0" smtClean="0"/>
              <a:t>социальных</a:t>
            </a:r>
            <a:r>
              <a:rPr lang="ru-RU" sz="2000" dirty="0" smtClean="0"/>
              <a:t>, и </a:t>
            </a:r>
            <a:r>
              <a:rPr lang="ru-RU" sz="2000" u="sng" dirty="0" smtClean="0"/>
              <a:t>психологических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4" name="Picture 5" descr="http://www.kokh.ru/wp-content/uploads/2013/06/13293264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3810000"/>
            <a:ext cx="367068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138</TotalTime>
  <Words>277</Words>
  <Application>Microsoft Office PowerPoint</Application>
  <PresentationFormat>Экран (4:3)</PresentationFormat>
  <Paragraphs>53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МИНИСТЕРСТВО ОБРАЗОВАНИЯ, НАУКИ И МОЛОДЕЖНОЙ ПОЛИТИКИ КРАСНОДАРСКОГО КРАЯ Государственное автономное профессиональное образовательное учреждение  Краснодарского края «Новороссийский колледж строительства и экономики»  (ГАПОУ КК «НКСЭ»)</vt:lpstr>
      <vt:lpstr>Цена – сложная экономическая категория, т.к. в ней переплетены все основные проблемы развития экономики и общества в целом. Это относится к производству и реализации товаров, формированию их стоимости, к созданию, распределению и использованию ВВП.  Ценообразование — процесс формирования цен на товары и услуги. </vt:lpstr>
      <vt:lpstr>Слайд 3</vt:lpstr>
      <vt:lpstr>Виды цен:</vt:lpstr>
      <vt:lpstr>Слайд 5</vt:lpstr>
      <vt:lpstr>Слайд 6</vt:lpstr>
      <vt:lpstr>Слайд 7</vt:lpstr>
      <vt:lpstr>Виды расходов включаемых в цену продукции: </vt:lpstr>
      <vt:lpstr>Ценообразование — один из ключевых факторов рыночной экономики и наиболее сложный участок маркетинговой работы. Коммерческая успешность любого производителя товаров или услуг во многом определяется выбором стратегии и тактики ценообразования. Сложность состоит в том, что цена в конкретный момент времени может зависеть от множества факторов — не только экономических, но и политических, и социальных, и психологических. </vt:lpstr>
      <vt:lpstr>Методика ценообразования — совокупность правил построения цены, отражающих специфику отраслей, производств, продуктов;   Ценовые методы - методы формирования цен на товары и услуги в рамках принятой ценовой стратегии.  </vt:lpstr>
      <vt:lpstr>Этапы ценообразования:</vt:lpstr>
      <vt:lpstr>Слайд 12</vt:lpstr>
      <vt:lpstr>Спасибо  за  внимание!!!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ОБРАЗОВАНИЯ, НАУКИ И МОЛОДЕЖНОЙ ПОЛИТИКИ КРАСНОДАРСКОГО КРАЯ Государственное автономное профессиональное образовательное учреждение  Краснодарского края «Новороссийский колледж строительства и экономики»  (ГАПОУ КК «НКСЭ»)</dc:title>
  <dc:creator>манвел</dc:creator>
  <cp:lastModifiedBy>ishmaevan</cp:lastModifiedBy>
  <cp:revision>19</cp:revision>
  <dcterms:created xsi:type="dcterms:W3CDTF">2010-01-02T19:32:25Z</dcterms:created>
  <dcterms:modified xsi:type="dcterms:W3CDTF">2020-01-14T10:42:17Z</dcterms:modified>
</cp:coreProperties>
</file>