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5324" autoAdjust="0"/>
  </p:normalViewPr>
  <p:slideViewPr>
    <p:cSldViewPr snapToGrid="0">
      <p:cViewPr varScale="1">
        <p:scale>
          <a:sx n="73" d="100"/>
          <a:sy n="73" d="100"/>
        </p:scale>
        <p:origin x="-228" y="-102"/>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1800"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ru-RU" smtClean="0"/>
              <a:pPr/>
              <a:t>07.02.2020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lang="ru-RU" smtClean="0"/>
              <a:pPr/>
              <a:t>‹#›</a:t>
            </a:fld>
            <a:endParaRPr lang="ru-RU" dirty="0"/>
          </a:p>
        </p:txBody>
      </p:sp>
    </p:spTree>
    <p:extLst>
      <p:ext uri="{BB962C8B-B14F-4D97-AF65-F5344CB8AC3E}">
        <p14:creationId xmlns:p14="http://schemas.microsoft.com/office/powerpoint/2010/main" xmlns=""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ru-RU" smtClean="0"/>
              <a:pPr/>
              <a:t>07.02.2020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lang="ru-RU" smtClean="0"/>
              <a:pPr/>
              <a:t>‹#›</a:t>
            </a:fld>
            <a:endParaRPr lang="ru-RU" dirty="0"/>
          </a:p>
        </p:txBody>
      </p:sp>
    </p:spTree>
    <p:extLst>
      <p:ext uri="{BB962C8B-B14F-4D97-AF65-F5344CB8AC3E}">
        <p14:creationId xmlns:p14="http://schemas.microsoft.com/office/powerpoint/2010/main" xmlns=""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1</a:t>
            </a:fld>
            <a:endParaRPr lang="en-US" sz="1200" b="0" i="0">
              <a:latin typeface="Corbel"/>
              <a:ea typeface="+mn-ea"/>
              <a:cs typeface="+mn-cs"/>
            </a:endParaRPr>
          </a:p>
        </p:txBody>
      </p:sp>
    </p:spTree>
    <p:extLst>
      <p:ext uri="{BB962C8B-B14F-4D97-AF65-F5344CB8AC3E}">
        <p14:creationId xmlns:p14="http://schemas.microsoft.com/office/powerpoint/2010/main" xmlns=""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Рисунок 7" descr="Кучевые белые облака на фоне синего неба"/>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7400"/>
            <a:ext cx="1490472" cy="3886200"/>
          </a:xfrm>
          <a:prstGeom prst="rect">
            <a:avLst/>
          </a:prstGeom>
        </p:spPr>
      </p:pic>
      <p:sp>
        <p:nvSpPr>
          <p:cNvPr id="9" name="Прямоугольник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descr="Крупный план цветка"/>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9128" y="2057400"/>
            <a:ext cx="2060767" cy="3886200"/>
          </a:xfrm>
          <a:prstGeom prst="rect">
            <a:avLst/>
          </a:prstGeom>
        </p:spPr>
      </p:pic>
      <p:pic>
        <p:nvPicPr>
          <p:cNvPr id="11" name="Рисунок 10" descr="Волны"/>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909623" y="2057400"/>
            <a:ext cx="3282696" cy="3886200"/>
          </a:xfrm>
          <a:prstGeom prst="rect">
            <a:avLst/>
          </a:prstGeom>
        </p:spPr>
      </p:pic>
      <p:sp>
        <p:nvSpPr>
          <p:cNvPr id="2" name="Заголовок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xmlns="" val="69873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720709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190500"/>
            <a:ext cx="2057400" cy="5986463"/>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190500"/>
            <a:ext cx="7734300" cy="59864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1021014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340511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Прямоугольник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pic>
        <p:nvPicPr>
          <p:cNvPr id="9" name="Рисунок 8" descr="Волны"/>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8909623" y="2059146"/>
            <a:ext cx="3282696" cy="3886200"/>
          </a:xfrm>
          <a:prstGeom prst="rect">
            <a:avLst/>
          </a:prstGeom>
        </p:spPr>
      </p:pic>
      <p:pic>
        <p:nvPicPr>
          <p:cNvPr id="11" name="Рисунок 10" descr="Крупный план зеленых насаждений"/>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xmlns="" val="12898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781687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r>
              <a:rPr lang="ru-RU" dirty="0"/>
              <a:t>22 июля 2012 г.</a:t>
            </a:r>
          </a:p>
        </p:txBody>
      </p:sp>
      <p:sp>
        <p:nvSpPr>
          <p:cNvPr id="8" name="Нижний колонтитул 7"/>
          <p:cNvSpPr>
            <a:spLocks noGrp="1"/>
          </p:cNvSpPr>
          <p:nvPr>
            <p:ph type="ftr" sz="quarter" idx="11"/>
          </p:nvPr>
        </p:nvSpPr>
        <p:spPr/>
        <p:txBody>
          <a:bodyPr/>
          <a:lstStyle/>
          <a:p>
            <a:r>
              <a:rPr lang="ru-RU" dirty="0"/>
              <a:t>Текст нижнего колонтитула</a:t>
            </a:r>
          </a:p>
        </p:txBody>
      </p:sp>
      <p:sp>
        <p:nvSpPr>
          <p:cNvPr id="9" name="Номер слайда 8"/>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82718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r>
              <a:rPr lang="ru-RU" dirty="0"/>
              <a:t>22 июля 2012 г.</a:t>
            </a:r>
          </a:p>
        </p:txBody>
      </p:sp>
      <p:sp>
        <p:nvSpPr>
          <p:cNvPr id="4" name="Нижний колонтитул 3"/>
          <p:cNvSpPr>
            <a:spLocks noGrp="1"/>
          </p:cNvSpPr>
          <p:nvPr>
            <p:ph type="ftr" sz="quarter" idx="11"/>
          </p:nvPr>
        </p:nvSpPr>
        <p:spPr/>
        <p:txBody>
          <a:bodyPr/>
          <a:lstStyle/>
          <a:p>
            <a:r>
              <a:rPr lang="ru-RU" dirty="0"/>
              <a:t>Текст нижнего колонтитула</a:t>
            </a:r>
          </a:p>
        </p:txBody>
      </p:sp>
      <p:sp>
        <p:nvSpPr>
          <p:cNvPr id="5" name="Номер слайда 4"/>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46587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dirty="0"/>
              <a:t>22 июля 2012 г.</a:t>
            </a:r>
          </a:p>
        </p:txBody>
      </p:sp>
      <p:sp>
        <p:nvSpPr>
          <p:cNvPr id="3" name="Нижний колонтитул 2"/>
          <p:cNvSpPr>
            <a:spLocks noGrp="1"/>
          </p:cNvSpPr>
          <p:nvPr>
            <p:ph type="ftr" sz="quarter" idx="11"/>
          </p:nvPr>
        </p:nvSpPr>
        <p:spPr/>
        <p:txBody>
          <a:bodyPr/>
          <a:lstStyle/>
          <a:p>
            <a:r>
              <a:rPr lang="ru-RU" dirty="0"/>
              <a:t>Текст нижнего колонтитула</a:t>
            </a:r>
          </a:p>
        </p:txBody>
      </p:sp>
      <p:sp>
        <p:nvSpPr>
          <p:cNvPr id="4" name="Номер слайда 3"/>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1107393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79" y="919616"/>
            <a:ext cx="4155622" cy="2532888"/>
          </a:xfrm>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30235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80" y="919616"/>
            <a:ext cx="4155622" cy="2532888"/>
          </a:xfrm>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1642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endParaRPr>
          </a:p>
        </p:txBody>
      </p:sp>
      <p:sp>
        <p:nvSpPr>
          <p:cNvPr id="2" name="Заголовок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lang="ru-RU" smtClean="0"/>
              <a:pPr/>
              <a:t>‹#›</a:t>
            </a:fld>
            <a:endParaRPr lang="ru-RU" dirty="0"/>
          </a:p>
        </p:txBody>
      </p:sp>
      <p:sp>
        <p:nvSpPr>
          <p:cNvPr id="4" name="Дата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ru-RU" dirty="0"/>
              <a:t>22 июля 2012 г.</a:t>
            </a:r>
          </a:p>
        </p:txBody>
      </p:sp>
      <p:sp>
        <p:nvSpPr>
          <p:cNvPr id="5"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lang="ru-RU" dirty="0"/>
              <a:t>Текст нижнего колонтитула</a:t>
            </a:r>
          </a:p>
        </p:txBody>
      </p:sp>
    </p:spTree>
    <p:extLst>
      <p:ext uri="{BB962C8B-B14F-4D97-AF65-F5344CB8AC3E}">
        <p14:creationId xmlns:p14="http://schemas.microsoft.com/office/powerpoint/2010/main" xmlns=""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794" y="1031966"/>
            <a:ext cx="4978303" cy="4375340"/>
          </a:xfrm>
        </p:spPr>
        <p:txBody>
          <a:bodyPr/>
          <a:lstStyle/>
          <a:p>
            <a:pPr algn="l" defTabSz="914400">
              <a:lnSpc>
                <a:spcPct val="90000"/>
              </a:lnSpc>
              <a:spcBef>
                <a:spcPts val="0"/>
              </a:spcBef>
              <a:buNone/>
            </a:pPr>
            <a:r>
              <a:rPr lang="ru-RU" dirty="0">
                <a:latin typeface="Corbel"/>
              </a:rPr>
              <a:t>Вертикальное озеленение</a:t>
            </a:r>
            <a:endParaRPr lang="ru-RU" sz="4800" b="0" i="0" dirty="0">
              <a:solidFill>
                <a:schemeClr val="bg1"/>
              </a:solidFill>
              <a:latin typeface="Corbel"/>
              <a:ea typeface="+mj-ea"/>
              <a:cs typeface="+mj-cs"/>
            </a:endParaRPr>
          </a:p>
        </p:txBody>
      </p:sp>
      <p:sp>
        <p:nvSpPr>
          <p:cNvPr id="3" name="Подзаголовок 2"/>
          <p:cNvSpPr>
            <a:spLocks noGrp="1"/>
          </p:cNvSpPr>
          <p:nvPr>
            <p:ph type="subTitle" idx="1"/>
          </p:nvPr>
        </p:nvSpPr>
        <p:spPr/>
        <p:txBody>
          <a:bodyPr>
            <a:noAutofit/>
          </a:bodyPr>
          <a:lstStyle/>
          <a:p>
            <a:r>
              <a:rPr lang="ru-RU" sz="1200" b="1" dirty="0" smtClean="0">
                <a:latin typeface="Times New Roman" pitchFamily="18" charset="0"/>
                <a:cs typeface="Times New Roman" pitchFamily="18" charset="0"/>
              </a:rPr>
              <a:t>Преподаватель</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ГАПОУ КК «НКСЭ»</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Орехова М.В.</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61546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latin typeface="Times New Roman" pitchFamily="18" charset="0"/>
                <a:cs typeface="Times New Roman" pitchFamily="18" charset="0"/>
              </a:rPr>
              <a:t>Список литературы:</a:t>
            </a:r>
            <a:endParaRPr lang="ru-RU" sz="4400" dirty="0">
              <a:latin typeface="Times New Roman" pitchFamily="18" charset="0"/>
              <a:cs typeface="Times New Roman" pitchFamily="18" charset="0"/>
            </a:endParaRPr>
          </a:p>
        </p:txBody>
      </p:sp>
      <p:sp>
        <p:nvSpPr>
          <p:cNvPr id="3" name="Дата 2"/>
          <p:cNvSpPr>
            <a:spLocks noGrp="1"/>
          </p:cNvSpPr>
          <p:nvPr>
            <p:ph type="dt" sz="half" idx="10"/>
          </p:nvPr>
        </p:nvSpPr>
        <p:spPr/>
        <p:txBody>
          <a:bodyPr/>
          <a:lstStyle/>
          <a:p>
            <a:r>
              <a:rPr lang="ru-RU" smtClean="0"/>
              <a:t>22 июля 2012 г.</a:t>
            </a:r>
            <a:endParaRPr lang="ru-RU" dirty="0"/>
          </a:p>
        </p:txBody>
      </p:sp>
      <p:sp>
        <p:nvSpPr>
          <p:cNvPr id="4" name="Нижний колонтитул 3"/>
          <p:cNvSpPr>
            <a:spLocks noGrp="1"/>
          </p:cNvSpPr>
          <p:nvPr>
            <p:ph type="ftr" sz="quarter" idx="11"/>
          </p:nvPr>
        </p:nvSpPr>
        <p:spPr/>
        <p:txBody>
          <a:bodyPr/>
          <a:lstStyle/>
          <a:p>
            <a:r>
              <a:rPr lang="ru-RU" smtClean="0"/>
              <a:t>Текст нижнего колонтитула</a:t>
            </a:r>
            <a:endParaRPr lang="ru-RU" dirty="0"/>
          </a:p>
        </p:txBody>
      </p:sp>
      <p:sp>
        <p:nvSpPr>
          <p:cNvPr id="5" name="Номер слайда 4"/>
          <p:cNvSpPr>
            <a:spLocks noGrp="1"/>
          </p:cNvSpPr>
          <p:nvPr>
            <p:ph type="sldNum" sz="quarter" idx="12"/>
          </p:nvPr>
        </p:nvSpPr>
        <p:spPr/>
        <p:txBody>
          <a:bodyPr/>
          <a:lstStyle/>
          <a:p>
            <a:fld id="{9CD8D479-8942-46E8-A226-A4E01F7A105C}" type="slidenum">
              <a:rPr lang="ru-RU" smtClean="0"/>
              <a:pPr/>
              <a:t>10</a:t>
            </a:fld>
            <a:endParaRPr lang="ru-RU" dirty="0"/>
          </a:p>
        </p:txBody>
      </p:sp>
      <p:sp>
        <p:nvSpPr>
          <p:cNvPr id="6" name="Прямоугольник 5"/>
          <p:cNvSpPr/>
          <p:nvPr/>
        </p:nvSpPr>
        <p:spPr>
          <a:xfrm>
            <a:off x="1345474" y="2136338"/>
            <a:ext cx="7798526" cy="3416320"/>
          </a:xfrm>
          <a:prstGeom prst="rect">
            <a:avLst/>
          </a:prstGeom>
        </p:spPr>
        <p:txBody>
          <a:bodyPr wrap="square">
            <a:spAutoFit/>
          </a:bodyPr>
          <a:lstStyle/>
          <a:p>
            <a:r>
              <a:rPr lang="ru-RU" sz="2400" dirty="0" smtClean="0">
                <a:latin typeface="Times New Roman" pitchFamily="18" charset="0"/>
                <a:cs typeface="Times New Roman" pitchFamily="18" charset="0"/>
              </a:rPr>
              <a:t>1.  Горбатова, В.И.Основы садово-паркового искусства: Учебник для студ. учреждений сред. проф. образования / 3-е изд. стер. - М.: Академия, 2019. - 208 с. </a:t>
            </a:r>
          </a:p>
          <a:p>
            <a:pPr fontAlgn="base" hangingPunct="0"/>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Гостев</a:t>
            </a:r>
            <a:r>
              <a:rPr lang="ru-RU" sz="2400" dirty="0" smtClean="0">
                <a:latin typeface="Times New Roman" pitchFamily="18" charset="0"/>
                <a:cs typeface="Times New Roman" pitchFamily="18" charset="0"/>
              </a:rPr>
              <a:t>, В.Ф. Проектирование садов и парков: Учебник / </a:t>
            </a:r>
            <a:r>
              <a:rPr lang="ru-RU" sz="2400" dirty="0" err="1" smtClean="0">
                <a:latin typeface="Times New Roman" pitchFamily="18" charset="0"/>
                <a:cs typeface="Times New Roman" pitchFamily="18" charset="0"/>
              </a:rPr>
              <a:t>Юскевич</a:t>
            </a:r>
            <a:r>
              <a:rPr lang="ru-RU" sz="2400" dirty="0" smtClean="0">
                <a:latin typeface="Times New Roman" pitchFamily="18" charset="0"/>
                <a:cs typeface="Times New Roman" pitchFamily="18" charset="0"/>
              </a:rPr>
              <a:t> Н.Н.- 5-е изд., стер. - СПб.: Лань, 2018. - 344 с. </a:t>
            </a:r>
          </a:p>
          <a:p>
            <a:r>
              <a:rPr lang="ru-RU" sz="2400" dirty="0" smtClean="0">
                <a:latin typeface="Times New Roman" pitchFamily="18" charset="0"/>
                <a:cs typeface="Times New Roman" pitchFamily="18" charset="0"/>
              </a:rPr>
              <a:t>3.  Курицына, Т.А.Озеленение и благоустройство различных территорий : Учебник для студ. учреждений сред. проф. образования / </a:t>
            </a:r>
            <a:r>
              <a:rPr lang="ru-RU" sz="2400" dirty="0" err="1" smtClean="0">
                <a:latin typeface="Times New Roman" pitchFamily="18" charset="0"/>
                <a:cs typeface="Times New Roman" pitchFamily="18" charset="0"/>
              </a:rPr>
              <a:t>Ермолович</a:t>
            </a:r>
            <a:r>
              <a:rPr lang="ru-RU" sz="2400" dirty="0" smtClean="0">
                <a:latin typeface="Times New Roman" pitchFamily="18" charset="0"/>
                <a:cs typeface="Times New Roman" pitchFamily="18" charset="0"/>
              </a:rPr>
              <a:t> Е.Л., </a:t>
            </a:r>
            <a:r>
              <a:rPr lang="ru-RU" sz="2400" dirty="0" err="1" smtClean="0">
                <a:latin typeface="Times New Roman" pitchFamily="18" charset="0"/>
                <a:cs typeface="Times New Roman" pitchFamily="18" charset="0"/>
              </a:rPr>
              <a:t>Авксентьева</a:t>
            </a:r>
            <a:r>
              <a:rPr lang="ru-RU" sz="2400" dirty="0" smtClean="0">
                <a:latin typeface="Times New Roman" pitchFamily="18" charset="0"/>
                <a:cs typeface="Times New Roman" pitchFamily="18" charset="0"/>
              </a:rPr>
              <a:t> Е.Ю. - М. : Академия, 2017. - 240 с. </a:t>
            </a:r>
            <a:endParaRPr lang="ru-RU" sz="24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2</a:t>
            </a:fld>
            <a:endParaRPr lang="ru-RU" dirty="0"/>
          </a:p>
        </p:txBody>
      </p:sp>
      <p:pic>
        <p:nvPicPr>
          <p:cNvPr id="5" name="Рисунок 4"/>
          <p:cNvPicPr>
            <a:picLocks noChangeAspect="1"/>
          </p:cNvPicPr>
          <p:nvPr/>
        </p:nvPicPr>
        <p:blipFill>
          <a:blip r:embed="rId2" cstate="print"/>
          <a:stretch>
            <a:fillRect/>
          </a:stretch>
        </p:blipFill>
        <p:spPr>
          <a:xfrm>
            <a:off x="1812730" y="148027"/>
            <a:ext cx="8794230" cy="6595673"/>
          </a:xfrm>
          <a:prstGeom prst="rect">
            <a:avLst/>
          </a:prstGeom>
        </p:spPr>
      </p:pic>
    </p:spTree>
    <p:extLst>
      <p:ext uri="{BB962C8B-B14F-4D97-AF65-F5344CB8AC3E}">
        <p14:creationId xmlns:p14="http://schemas.microsoft.com/office/powerpoint/2010/main" xmlns="" val="71227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3</a:t>
            </a:fld>
            <a:endParaRPr lang="ru-RU" dirty="0"/>
          </a:p>
        </p:txBody>
      </p:sp>
      <p:sp>
        <p:nvSpPr>
          <p:cNvPr id="5" name="Прямоугольник 4"/>
          <p:cNvSpPr/>
          <p:nvPr/>
        </p:nvSpPr>
        <p:spPr>
          <a:xfrm>
            <a:off x="675859" y="373800"/>
            <a:ext cx="10880035" cy="5940088"/>
          </a:xfrm>
          <a:prstGeom prst="rect">
            <a:avLst/>
          </a:prstGeom>
        </p:spPr>
        <p:txBody>
          <a:bodyPr wrap="square">
            <a:spAutoFit/>
          </a:bodyPr>
          <a:lstStyle/>
          <a:p>
            <a:r>
              <a:rPr lang="ru-RU" sz="2000" b="1" dirty="0"/>
              <a:t>Вертикальное озеленение </a:t>
            </a:r>
            <a:r>
              <a:rPr lang="ru-RU" sz="2000" dirty="0"/>
              <a:t>- это вид озеленения с использованием вьющихся растений, лиан или стриженых деревьев, широко применяемый в ландшафтном дизайне. Цель вертикального озеленения в короткий срок в условиях недостатка территории получить большую зеленую площадь, а также оформить, украсить фасады и стены зданий, защитить от перегрева, шума, пыли, создание зеленых стен для изоляции отдельных участков друг от друга. </a:t>
            </a:r>
          </a:p>
          <a:p>
            <a:endParaRPr lang="ru-RU" sz="2000" dirty="0"/>
          </a:p>
          <a:p>
            <a:r>
              <a:rPr lang="ru-RU" sz="2000" dirty="0"/>
              <a:t>Удивительно красиво выглядят различные строения на участке, когда они увиты разнообразными насаждениями. С помощью вертикального озеленения можно замаскировать невзрачный сарай или другие хозяйственные постройки, придать живописность глухому забору. При правильном подходе эти растения не только не портят стены построек, а наоборот, предохраняют их от косых дождей. </a:t>
            </a:r>
          </a:p>
          <a:p>
            <a:endParaRPr lang="ru-RU" sz="2000" dirty="0"/>
          </a:p>
          <a:p>
            <a:r>
              <a:rPr lang="ru-RU" sz="2000" dirty="0"/>
              <a:t>Многие из этих насаждений нуждаются в различных видах опор. Такие лазящие растения, как девичий виноград, сами прикрепляются к стенам. Стелющиеся растения подвязывают к опорам или подвешивают для них специальные колечки. Для большинства же других устанавливают опоры в виде горизонтально натянутой проволоки или декоративных деревянных решеток, прибитых к стене. Для этих целей можно приспособить даже засохшее дерево, что создает на участке необычный декоративный элемент без использования специальных конструкций. </a:t>
            </a:r>
          </a:p>
          <a:p>
            <a:endParaRPr lang="ru-RU" sz="2000" dirty="0"/>
          </a:p>
        </p:txBody>
      </p:sp>
    </p:spTree>
    <p:extLst>
      <p:ext uri="{BB962C8B-B14F-4D97-AF65-F5344CB8AC3E}">
        <p14:creationId xmlns:p14="http://schemas.microsoft.com/office/powerpoint/2010/main" xmlns="" val="251537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4</a:t>
            </a:fld>
            <a:endParaRPr lang="ru-RU" dirty="0"/>
          </a:p>
        </p:txBody>
      </p:sp>
      <p:pic>
        <p:nvPicPr>
          <p:cNvPr id="5" name="Рисунок 4"/>
          <p:cNvPicPr>
            <a:picLocks noChangeAspect="1"/>
          </p:cNvPicPr>
          <p:nvPr/>
        </p:nvPicPr>
        <p:blipFill>
          <a:blip r:embed="rId2" cstate="print"/>
          <a:stretch>
            <a:fillRect/>
          </a:stretch>
        </p:blipFill>
        <p:spPr>
          <a:xfrm>
            <a:off x="1056594" y="114300"/>
            <a:ext cx="4439331" cy="6629400"/>
          </a:xfrm>
          <a:prstGeom prst="rect">
            <a:avLst/>
          </a:prstGeom>
        </p:spPr>
      </p:pic>
      <p:pic>
        <p:nvPicPr>
          <p:cNvPr id="6" name="Рисунок 5"/>
          <p:cNvPicPr>
            <a:picLocks noChangeAspect="1"/>
          </p:cNvPicPr>
          <p:nvPr/>
        </p:nvPicPr>
        <p:blipFill>
          <a:blip r:embed="rId3" cstate="print"/>
          <a:stretch>
            <a:fillRect/>
          </a:stretch>
        </p:blipFill>
        <p:spPr>
          <a:xfrm>
            <a:off x="5641732" y="300037"/>
            <a:ext cx="6667500" cy="6257925"/>
          </a:xfrm>
          <a:prstGeom prst="rect">
            <a:avLst/>
          </a:prstGeom>
        </p:spPr>
      </p:pic>
    </p:spTree>
    <p:extLst>
      <p:ext uri="{BB962C8B-B14F-4D97-AF65-F5344CB8AC3E}">
        <p14:creationId xmlns:p14="http://schemas.microsoft.com/office/powerpoint/2010/main" xmlns="" val="3580231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5</a:t>
            </a:fld>
            <a:endParaRPr lang="ru-RU" dirty="0"/>
          </a:p>
        </p:txBody>
      </p:sp>
      <p:sp>
        <p:nvSpPr>
          <p:cNvPr id="5" name="Прямоугольник 4"/>
          <p:cNvSpPr/>
          <p:nvPr/>
        </p:nvSpPr>
        <p:spPr>
          <a:xfrm>
            <a:off x="596348" y="705105"/>
            <a:ext cx="11012556" cy="5139869"/>
          </a:xfrm>
          <a:prstGeom prst="rect">
            <a:avLst/>
          </a:prstGeom>
        </p:spPr>
        <p:txBody>
          <a:bodyPr wrap="square">
            <a:spAutoFit/>
          </a:bodyPr>
          <a:lstStyle/>
          <a:p>
            <a:r>
              <a:rPr lang="ru-RU" sz="2400" b="1" dirty="0">
                <a:latin typeface="+mj-lt"/>
              </a:rPr>
              <a:t>Подбор растений </a:t>
            </a:r>
          </a:p>
          <a:p>
            <a:r>
              <a:rPr lang="ru-RU" sz="2000" dirty="0"/>
              <a:t>При выборе растений для озеленения стен, заборов и т. п. в первую очередь определяют сторону света, на которую обращен объект озеленения. Рекомендуемые растения и кустарники для озеленения стен, обращенных на север:  девичий виноград (виды); на юг: актинидия </a:t>
            </a:r>
            <a:r>
              <a:rPr lang="ru-RU" sz="2000" dirty="0" err="1"/>
              <a:t>коломикта</a:t>
            </a:r>
            <a:r>
              <a:rPr lang="ru-RU" sz="2000" dirty="0"/>
              <a:t>, жимолость, клематис, роза </a:t>
            </a:r>
            <a:r>
              <a:rPr lang="ru-RU" sz="2000" dirty="0" err="1"/>
              <a:t>плетистая</a:t>
            </a:r>
            <a:r>
              <a:rPr lang="ru-RU" sz="2000" dirty="0"/>
              <a:t>; на восток и запад: гортензия древовидная, девичий виноград, </a:t>
            </a:r>
            <a:r>
              <a:rPr lang="ru-RU" sz="2000" dirty="0" err="1"/>
              <a:t>древогубец</a:t>
            </a:r>
            <a:r>
              <a:rPr lang="ru-RU" sz="2000" dirty="0"/>
              <a:t>, клематис.</a:t>
            </a:r>
          </a:p>
          <a:p>
            <a:endParaRPr lang="ru-RU" sz="2000" dirty="0"/>
          </a:p>
          <a:p>
            <a:r>
              <a:rPr lang="ru-RU" sz="2400" b="1" dirty="0">
                <a:latin typeface="+mj-lt"/>
              </a:rPr>
              <a:t>Посадка и уход </a:t>
            </a:r>
          </a:p>
          <a:p>
            <a:r>
              <a:rPr lang="ru-RU" sz="2000" dirty="0"/>
              <a:t>Растения, предназначенные для вертикального озеленения, развиваются довольно быстро, но требуют рыхлой, сильно удобренной почвы слоем 40-50 см. На эту глубину роют канавки шириной 40 см для однорядных посадок и 50-60 см для двухрядных (для винограда ширину канавки желательно увеличить до 1 м). Подготовленную яму доверху заполняют перегноем и хорошо перепревшим компостом, можно добавить органические удобрения (смесь азотного, калийного, фосфорного). При посадке следят, чтобы корневая система растений не находилась под крышей, где растение будет испытывать недостаток влаги. Минимальное расстояние от стены - 30 см. </a:t>
            </a:r>
          </a:p>
        </p:txBody>
      </p:sp>
    </p:spTree>
    <p:extLst>
      <p:ext uri="{BB962C8B-B14F-4D97-AF65-F5344CB8AC3E}">
        <p14:creationId xmlns:p14="http://schemas.microsoft.com/office/powerpoint/2010/main" xmlns="" val="4134321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6</a:t>
            </a:fld>
            <a:endParaRPr lang="ru-RU" dirty="0"/>
          </a:p>
        </p:txBody>
      </p:sp>
      <p:pic>
        <p:nvPicPr>
          <p:cNvPr id="5" name="Рисунок 4"/>
          <p:cNvPicPr>
            <a:picLocks noChangeAspect="1"/>
          </p:cNvPicPr>
          <p:nvPr/>
        </p:nvPicPr>
        <p:blipFill>
          <a:blip r:embed="rId2" cstate="print"/>
          <a:stretch>
            <a:fillRect/>
          </a:stretch>
        </p:blipFill>
        <p:spPr>
          <a:xfrm>
            <a:off x="2762250" y="571500"/>
            <a:ext cx="6667500" cy="5715000"/>
          </a:xfrm>
          <a:prstGeom prst="rect">
            <a:avLst/>
          </a:prstGeom>
        </p:spPr>
      </p:pic>
    </p:spTree>
    <p:extLst>
      <p:ext uri="{BB962C8B-B14F-4D97-AF65-F5344CB8AC3E}">
        <p14:creationId xmlns:p14="http://schemas.microsoft.com/office/powerpoint/2010/main" xmlns="" val="2814953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7</a:t>
            </a:fld>
            <a:endParaRPr lang="ru-RU" dirty="0"/>
          </a:p>
        </p:txBody>
      </p:sp>
      <p:pic>
        <p:nvPicPr>
          <p:cNvPr id="5" name="Рисунок 4"/>
          <p:cNvPicPr>
            <a:picLocks noChangeAspect="1"/>
          </p:cNvPicPr>
          <p:nvPr/>
        </p:nvPicPr>
        <p:blipFill>
          <a:blip r:embed="rId2" cstate="print"/>
          <a:stretch>
            <a:fillRect/>
          </a:stretch>
        </p:blipFill>
        <p:spPr>
          <a:xfrm>
            <a:off x="1963982" y="1047750"/>
            <a:ext cx="8491726" cy="4483620"/>
          </a:xfrm>
          <a:prstGeom prst="rect">
            <a:avLst/>
          </a:prstGeom>
        </p:spPr>
      </p:pic>
    </p:spTree>
    <p:extLst>
      <p:ext uri="{BB962C8B-B14F-4D97-AF65-F5344CB8AC3E}">
        <p14:creationId xmlns:p14="http://schemas.microsoft.com/office/powerpoint/2010/main" xmlns="" val="3404615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22 июля 2012 г.</a:t>
            </a:r>
            <a:endParaRPr lang="ru-RU" dirty="0"/>
          </a:p>
        </p:txBody>
      </p:sp>
      <p:sp>
        <p:nvSpPr>
          <p:cNvPr id="3" name="Нижний колонтитул 2"/>
          <p:cNvSpPr>
            <a:spLocks noGrp="1"/>
          </p:cNvSpPr>
          <p:nvPr>
            <p:ph type="ftr" sz="quarter" idx="11"/>
          </p:nvPr>
        </p:nvSpPr>
        <p:spPr/>
        <p:txBody>
          <a:bodyPr/>
          <a:lstStyle/>
          <a:p>
            <a:r>
              <a:rPr lang="ru-RU"/>
              <a:t>Текст нижнего колонтитула</a:t>
            </a:r>
            <a:endParaRPr lang="ru-RU" dirty="0"/>
          </a:p>
        </p:txBody>
      </p:sp>
      <p:sp>
        <p:nvSpPr>
          <p:cNvPr id="4" name="Номер слайда 3"/>
          <p:cNvSpPr>
            <a:spLocks noGrp="1"/>
          </p:cNvSpPr>
          <p:nvPr>
            <p:ph type="sldNum" sz="quarter" idx="12"/>
          </p:nvPr>
        </p:nvSpPr>
        <p:spPr/>
        <p:txBody>
          <a:bodyPr/>
          <a:lstStyle/>
          <a:p>
            <a:fld id="{9CD8D479-8942-46E8-A226-A4E01F7A105C}" type="slidenum">
              <a:rPr lang="ru-RU" smtClean="0"/>
              <a:pPr/>
              <a:t>8</a:t>
            </a:fld>
            <a:endParaRPr lang="ru-RU" dirty="0"/>
          </a:p>
        </p:txBody>
      </p:sp>
      <p:sp>
        <p:nvSpPr>
          <p:cNvPr id="5" name="Прямоугольник 4"/>
          <p:cNvSpPr/>
          <p:nvPr/>
        </p:nvSpPr>
        <p:spPr>
          <a:xfrm>
            <a:off x="431101" y="581659"/>
            <a:ext cx="11257316" cy="4462760"/>
          </a:xfrm>
          <a:prstGeom prst="rect">
            <a:avLst/>
          </a:prstGeom>
        </p:spPr>
        <p:txBody>
          <a:bodyPr wrap="square">
            <a:spAutoFit/>
          </a:bodyPr>
          <a:lstStyle/>
          <a:p>
            <a:r>
              <a:rPr lang="ru-RU" sz="2400" dirty="0">
                <a:latin typeface="+mj-lt"/>
              </a:rPr>
              <a:t>Опоры для растений </a:t>
            </a:r>
          </a:p>
          <a:p>
            <a:r>
              <a:rPr lang="ru-RU" sz="2000" dirty="0"/>
              <a:t>Для декоративного озеленения необходимы различные опоры, по которым растение успешно штурмует высоту, покрывая вертикальную поверхность зеленым ковром. Человек изобрел целый набор декоративных структур, которые гармонично включаются в архитектуру сада, - это разнообразные арки, перголы, треножники, стенки-перегородки и т. п. </a:t>
            </a:r>
          </a:p>
          <a:p>
            <a:endParaRPr lang="ru-RU" sz="2000" dirty="0"/>
          </a:p>
          <a:p>
            <a:r>
              <a:rPr lang="ru-RU" sz="2000" dirty="0"/>
              <a:t>Для озеленения стен и заборов можно рекомендовать следующие опоры. </a:t>
            </a:r>
          </a:p>
          <a:p>
            <a:r>
              <a:rPr lang="ru-RU" sz="2000" dirty="0"/>
              <a:t>Опоры из деревянной решетки. Для изготовления такой решетки сначала на земле сколачивают каркас, затем его обрешечивают планками шириной не более 30 мм, далее готовую опору устанавливают на стену, между решеткой и стеной вставляют прокладки, чтобы решетка была удалена от поверхности стены на 2,5-3 см, а в оставленное пространство свободно проникали стебли лазящих растений. Опоры из натянутой проволоки и специальной сетки. </a:t>
            </a:r>
          </a:p>
          <a:p>
            <a:endParaRPr lang="ru-RU" sz="2000" dirty="0"/>
          </a:p>
          <a:p>
            <a:r>
              <a:rPr lang="ru-RU" sz="2000" dirty="0"/>
              <a:t>Для вертикального озеленения используют также растения в кадках и вазонах.</a:t>
            </a:r>
          </a:p>
        </p:txBody>
      </p:sp>
    </p:spTree>
    <p:extLst>
      <p:ext uri="{BB962C8B-B14F-4D97-AF65-F5344CB8AC3E}">
        <p14:creationId xmlns:p14="http://schemas.microsoft.com/office/powerpoint/2010/main" xmlns="" val="1287071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к самоконтролю:</a:t>
            </a:r>
            <a:endParaRPr lang="ru-RU" dirty="0"/>
          </a:p>
        </p:txBody>
      </p:sp>
      <p:sp>
        <p:nvSpPr>
          <p:cNvPr id="3" name="Дата 2"/>
          <p:cNvSpPr>
            <a:spLocks noGrp="1"/>
          </p:cNvSpPr>
          <p:nvPr>
            <p:ph type="dt" sz="half" idx="10"/>
          </p:nvPr>
        </p:nvSpPr>
        <p:spPr/>
        <p:txBody>
          <a:bodyPr/>
          <a:lstStyle/>
          <a:p>
            <a:r>
              <a:rPr lang="ru-RU" smtClean="0"/>
              <a:t>22 июля 2012 г.</a:t>
            </a:r>
            <a:endParaRPr lang="ru-RU" dirty="0"/>
          </a:p>
        </p:txBody>
      </p:sp>
      <p:sp>
        <p:nvSpPr>
          <p:cNvPr id="4" name="Нижний колонтитул 3"/>
          <p:cNvSpPr>
            <a:spLocks noGrp="1"/>
          </p:cNvSpPr>
          <p:nvPr>
            <p:ph type="ftr" sz="quarter" idx="11"/>
          </p:nvPr>
        </p:nvSpPr>
        <p:spPr/>
        <p:txBody>
          <a:bodyPr/>
          <a:lstStyle/>
          <a:p>
            <a:r>
              <a:rPr lang="ru-RU" smtClean="0"/>
              <a:t>Текст нижнего колонтитула</a:t>
            </a:r>
            <a:endParaRPr lang="ru-RU" dirty="0"/>
          </a:p>
        </p:txBody>
      </p:sp>
      <p:sp>
        <p:nvSpPr>
          <p:cNvPr id="5" name="Номер слайда 4"/>
          <p:cNvSpPr>
            <a:spLocks noGrp="1"/>
          </p:cNvSpPr>
          <p:nvPr>
            <p:ph type="sldNum" sz="quarter" idx="12"/>
          </p:nvPr>
        </p:nvSpPr>
        <p:spPr/>
        <p:txBody>
          <a:bodyPr/>
          <a:lstStyle/>
          <a:p>
            <a:fld id="{9CD8D479-8942-46E8-A226-A4E01F7A105C}" type="slidenum">
              <a:rPr lang="ru-RU" smtClean="0"/>
              <a:pPr/>
              <a:t>9</a:t>
            </a:fld>
            <a:endParaRPr lang="ru-RU" dirty="0"/>
          </a:p>
        </p:txBody>
      </p:sp>
      <p:sp>
        <p:nvSpPr>
          <p:cNvPr id="6" name="Прямоугольник 5"/>
          <p:cNvSpPr/>
          <p:nvPr/>
        </p:nvSpPr>
        <p:spPr>
          <a:xfrm>
            <a:off x="966651" y="1841864"/>
            <a:ext cx="8177349" cy="3046988"/>
          </a:xfrm>
          <a:prstGeom prst="rect">
            <a:avLst/>
          </a:prstGeom>
        </p:spPr>
        <p:txBody>
          <a:bodyPr wrap="square">
            <a:spAutoFit/>
          </a:bodyPr>
          <a:lstStyle/>
          <a:p>
            <a:r>
              <a:rPr lang="ru-RU" sz="3200" dirty="0" smtClean="0">
                <a:latin typeface="Times New Roman" pitchFamily="18" charset="0"/>
                <a:cs typeface="Times New Roman" pitchFamily="18" charset="0"/>
              </a:rPr>
              <a:t>1. Что такое </a:t>
            </a:r>
            <a:r>
              <a:rPr lang="ru-RU" sz="3200" dirty="0" smtClean="0">
                <a:latin typeface="Times New Roman" pitchFamily="18" charset="0"/>
                <a:cs typeface="Times New Roman" pitchFamily="18" charset="0"/>
              </a:rPr>
              <a:t>вертикальное озеленение?</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2. </a:t>
            </a:r>
            <a:r>
              <a:rPr lang="ru-RU" sz="3200" dirty="0" smtClean="0">
                <a:latin typeface="Times New Roman" pitchFamily="18" charset="0"/>
                <a:cs typeface="Times New Roman" pitchFamily="18" charset="0"/>
              </a:rPr>
              <a:t>Рекомендации по подбору растений?</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3. </a:t>
            </a:r>
            <a:r>
              <a:rPr lang="ru-RU" sz="3200" dirty="0" smtClean="0">
                <a:latin typeface="Times New Roman" pitchFamily="18" charset="0"/>
                <a:cs typeface="Times New Roman" pitchFamily="18" charset="0"/>
              </a:rPr>
              <a:t>Какие функции выполняет вертикальное озеленение?</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4. </a:t>
            </a:r>
            <a:r>
              <a:rPr lang="ru-RU" sz="3200" dirty="0" smtClean="0">
                <a:latin typeface="Times New Roman" pitchFamily="18" charset="0"/>
                <a:cs typeface="Times New Roman" pitchFamily="18" charset="0"/>
              </a:rPr>
              <a:t>Какие рекомендации вы можете дать по посадке и уходу за растениями?</a:t>
            </a:r>
            <a:endParaRPr lang="ru-RU" sz="32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вертикальное озеленение">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Экологичные фотопанели" id="{B3B59F56-4ED1-4C2A-BAB3-0F695A50DFE2}" vid="{5FD29085-CD83-464A-9BC8-FD4C669FBF6B}"/>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вертикальное озеленение</Template>
  <TotalTime>0</TotalTime>
  <Words>737</Words>
  <Application>Microsoft Office PowerPoint</Application>
  <PresentationFormat>Произвольный</PresentationFormat>
  <Paragraphs>54</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вертикальное озеленение</vt:lpstr>
      <vt:lpstr>Вертикальное озеленение</vt:lpstr>
      <vt:lpstr>Слайд 2</vt:lpstr>
      <vt:lpstr>Слайд 3</vt:lpstr>
      <vt:lpstr>Слайд 4</vt:lpstr>
      <vt:lpstr>Слайд 5</vt:lpstr>
      <vt:lpstr>Слайд 6</vt:lpstr>
      <vt:lpstr>Слайд 7</vt:lpstr>
      <vt:lpstr>Слайд 8</vt:lpstr>
      <vt:lpstr>Вопросы к самоконтролю:</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2020-02-07T11:04:56Z</dcterms:created>
  <dcterms:modified xsi:type="dcterms:W3CDTF">2020-02-07T11:13:35Z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