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9"/>
  </p:notesMasterIdLst>
  <p:sldIdLst>
    <p:sldId id="265" r:id="rId2"/>
    <p:sldId id="257" r:id="rId3"/>
    <p:sldId id="272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7" r:id="rId12"/>
    <p:sldId id="268" r:id="rId13"/>
    <p:sldId id="271" r:id="rId14"/>
    <p:sldId id="269" r:id="rId15"/>
    <p:sldId id="270" r:id="rId16"/>
    <p:sldId id="273" r:id="rId17"/>
    <p:sldId id="274" r:id="rId18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-126" y="-23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47F392F-E099-4364-8C04-7B3F664C1A25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2F3997B-1154-4E4A-A07C-791280808073}">
      <dgm:prSet phldrT="[Текст]"/>
      <dgm:spPr/>
      <dgm:t>
        <a:bodyPr/>
        <a:lstStyle/>
        <a:p>
          <a:r>
            <a:rPr lang="ru-RU" dirty="0" smtClean="0"/>
            <a:t>1</a:t>
          </a:r>
          <a:endParaRPr lang="ru-RU" dirty="0"/>
        </a:p>
      </dgm:t>
    </dgm:pt>
    <dgm:pt modelId="{92E3ECA9-8908-4B8C-9F7A-1A977D1AE00F}" type="parTrans" cxnId="{7FF18C1F-462C-48DF-B6A5-880DEBEAB126}">
      <dgm:prSet/>
      <dgm:spPr/>
      <dgm:t>
        <a:bodyPr/>
        <a:lstStyle/>
        <a:p>
          <a:endParaRPr lang="ru-RU"/>
        </a:p>
      </dgm:t>
    </dgm:pt>
    <dgm:pt modelId="{2252396F-683A-457E-BCA4-0A8A79C28C17}" type="sibTrans" cxnId="{7FF18C1F-462C-48DF-B6A5-880DEBEAB126}">
      <dgm:prSet/>
      <dgm:spPr/>
      <dgm:t>
        <a:bodyPr/>
        <a:lstStyle/>
        <a:p>
          <a:endParaRPr lang="ru-RU"/>
        </a:p>
      </dgm:t>
    </dgm:pt>
    <dgm:pt modelId="{210497E1-92FD-4DE6-BD83-C98AD9AE0CEE}">
      <dgm:prSet phldrT="[Текст]"/>
      <dgm:spPr/>
      <dgm:t>
        <a:bodyPr/>
        <a:lstStyle/>
        <a:p>
          <a:r>
            <a:rPr lang="ru-RU" dirty="0" smtClean="0">
              <a:latin typeface="Times New Roman" pitchFamily="18" charset="0"/>
              <a:cs typeface="Times New Roman" pitchFamily="18" charset="0"/>
            </a:rPr>
            <a:t>3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1910BD11-9D6B-41EA-8425-9029596D4205}" type="parTrans" cxnId="{2E6F51E2-BCD8-4C7A-BC97-72677252F18B}">
      <dgm:prSet/>
      <dgm:spPr/>
      <dgm:t>
        <a:bodyPr/>
        <a:lstStyle/>
        <a:p>
          <a:endParaRPr lang="ru-RU"/>
        </a:p>
      </dgm:t>
    </dgm:pt>
    <dgm:pt modelId="{96ACE7D5-6800-484C-B001-56AD3FB84853}" type="sibTrans" cxnId="{2E6F51E2-BCD8-4C7A-BC97-72677252F18B}">
      <dgm:prSet/>
      <dgm:spPr/>
      <dgm:t>
        <a:bodyPr/>
        <a:lstStyle/>
        <a:p>
          <a:endParaRPr lang="ru-RU"/>
        </a:p>
      </dgm:t>
    </dgm:pt>
    <dgm:pt modelId="{DD90F89A-132F-4ABA-B823-BD56668640EF}">
      <dgm:prSet phldrT="[Текст]"/>
      <dgm:spPr/>
      <dgm:t>
        <a:bodyPr/>
        <a:lstStyle/>
        <a:p>
          <a:r>
            <a:rPr lang="ru-RU" dirty="0" smtClean="0">
              <a:latin typeface="Times New Roman" pitchFamily="18" charset="0"/>
              <a:cs typeface="Times New Roman" pitchFamily="18" charset="0"/>
            </a:rPr>
            <a:t>4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69734D89-6158-4DAC-9C10-BB039DD18646}" type="parTrans" cxnId="{625D21FC-D1C3-4A7C-A80D-9ED20B013791}">
      <dgm:prSet/>
      <dgm:spPr/>
      <dgm:t>
        <a:bodyPr/>
        <a:lstStyle/>
        <a:p>
          <a:endParaRPr lang="ru-RU"/>
        </a:p>
      </dgm:t>
    </dgm:pt>
    <dgm:pt modelId="{42B1707D-8A10-44C5-BFF2-D4631E2E60B5}" type="sibTrans" cxnId="{625D21FC-D1C3-4A7C-A80D-9ED20B013791}">
      <dgm:prSet/>
      <dgm:spPr/>
      <dgm:t>
        <a:bodyPr/>
        <a:lstStyle/>
        <a:p>
          <a:endParaRPr lang="ru-RU"/>
        </a:p>
      </dgm:t>
    </dgm:pt>
    <dgm:pt modelId="{9A77B035-D7AB-43DD-B825-4B9B2429A401}">
      <dgm:prSet phldrT="[Текст]"/>
      <dgm:spPr/>
      <dgm:t>
        <a:bodyPr/>
        <a:lstStyle/>
        <a:p>
          <a:r>
            <a:rPr lang="ru-RU" dirty="0" smtClean="0">
              <a:latin typeface="Times New Roman" pitchFamily="18" charset="0"/>
              <a:cs typeface="Times New Roman" pitchFamily="18" charset="0"/>
            </a:rPr>
            <a:t>5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98EEF04B-AE5D-40A0-9489-D6B5AFA47B80}" type="parTrans" cxnId="{2795FA04-12F2-4B91-B95E-4714328B6F57}">
      <dgm:prSet/>
      <dgm:spPr/>
      <dgm:t>
        <a:bodyPr/>
        <a:lstStyle/>
        <a:p>
          <a:endParaRPr lang="ru-RU"/>
        </a:p>
      </dgm:t>
    </dgm:pt>
    <dgm:pt modelId="{B81297D7-31D2-498F-A46B-55349391C129}" type="sibTrans" cxnId="{2795FA04-12F2-4B91-B95E-4714328B6F57}">
      <dgm:prSet/>
      <dgm:spPr/>
      <dgm:t>
        <a:bodyPr/>
        <a:lstStyle/>
        <a:p>
          <a:endParaRPr lang="ru-RU"/>
        </a:p>
      </dgm:t>
    </dgm:pt>
    <dgm:pt modelId="{30A3F79C-C9C6-4768-843E-160A7AFC90DD}">
      <dgm:prSet/>
      <dgm:spPr/>
      <dgm:t>
        <a:bodyPr/>
        <a:lstStyle/>
        <a:p>
          <a:r>
            <a:rPr lang="ru-RU" dirty="0" smtClean="0">
              <a:latin typeface="Times New Roman" pitchFamily="18" charset="0"/>
              <a:cs typeface="Times New Roman" pitchFamily="18" charset="0"/>
            </a:rPr>
            <a:t>Создание мотивации к увеличению эффективности оказания услуг для представителей бюджетных учреждений.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CC891F8E-4101-45E7-9E10-224E3D21951C}" type="parTrans" cxnId="{297E35A3-4819-41EF-AAD3-E65EA6891B39}">
      <dgm:prSet/>
      <dgm:spPr/>
      <dgm:t>
        <a:bodyPr/>
        <a:lstStyle/>
        <a:p>
          <a:endParaRPr lang="ru-RU"/>
        </a:p>
      </dgm:t>
    </dgm:pt>
    <dgm:pt modelId="{AA19BD6F-F0B1-432A-8DC1-200D8765F40F}" type="sibTrans" cxnId="{297E35A3-4819-41EF-AAD3-E65EA6891B39}">
      <dgm:prSet/>
      <dgm:spPr/>
      <dgm:t>
        <a:bodyPr/>
        <a:lstStyle/>
        <a:p>
          <a:endParaRPr lang="ru-RU"/>
        </a:p>
      </dgm:t>
    </dgm:pt>
    <dgm:pt modelId="{829F0964-4D63-4215-88F5-E65FD230478B}">
      <dgm:prSet/>
      <dgm:spPr/>
      <dgm:t>
        <a:bodyPr/>
        <a:lstStyle/>
        <a:p>
          <a:r>
            <a:rPr lang="ru-RU" dirty="0" smtClean="0">
              <a:latin typeface="Times New Roman" pitchFamily="18" charset="0"/>
              <a:cs typeface="Times New Roman" pitchFamily="18" charset="0"/>
            </a:rPr>
            <a:t>Увеличение качества планирования размера субсидий для финансирования структур.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0EAF44DC-319A-4508-8EDE-4DFBB79062F0}" type="parTrans" cxnId="{BD751791-7F02-421D-960B-EEB7D77F8D4C}">
      <dgm:prSet/>
      <dgm:spPr/>
      <dgm:t>
        <a:bodyPr/>
        <a:lstStyle/>
        <a:p>
          <a:endParaRPr lang="ru-RU"/>
        </a:p>
      </dgm:t>
    </dgm:pt>
    <dgm:pt modelId="{BAE44876-A593-4A1A-914B-0438694D0D8F}" type="sibTrans" cxnId="{BD751791-7F02-421D-960B-EEB7D77F8D4C}">
      <dgm:prSet/>
      <dgm:spPr/>
      <dgm:t>
        <a:bodyPr/>
        <a:lstStyle/>
        <a:p>
          <a:endParaRPr lang="ru-RU"/>
        </a:p>
      </dgm:t>
    </dgm:pt>
    <dgm:pt modelId="{4C80A201-6699-41FE-947F-D03FA1FDA4F3}">
      <dgm:prSet/>
      <dgm:spPr/>
      <dgm:t>
        <a:bodyPr/>
        <a:lstStyle/>
        <a:p>
          <a:r>
            <a:rPr lang="ru-RU" dirty="0" smtClean="0">
              <a:latin typeface="Times New Roman" pitchFamily="18" charset="0"/>
              <a:cs typeface="Times New Roman" pitchFamily="18" charset="0"/>
            </a:rPr>
            <a:t>Улучшение функций учреждения.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DD5F879A-7F1E-4574-BA79-4FAAFC176CD6}" type="parTrans" cxnId="{DAD6F8F2-73B3-4F2A-A1F2-655E6CF82B30}">
      <dgm:prSet/>
      <dgm:spPr/>
      <dgm:t>
        <a:bodyPr/>
        <a:lstStyle/>
        <a:p>
          <a:endParaRPr lang="ru-RU"/>
        </a:p>
      </dgm:t>
    </dgm:pt>
    <dgm:pt modelId="{5685BBBE-B0AD-428D-8FC4-0510C9AC6F9E}" type="sibTrans" cxnId="{DAD6F8F2-73B3-4F2A-A1F2-655E6CF82B30}">
      <dgm:prSet/>
      <dgm:spPr/>
      <dgm:t>
        <a:bodyPr/>
        <a:lstStyle/>
        <a:p>
          <a:endParaRPr lang="ru-RU"/>
        </a:p>
      </dgm:t>
    </dgm:pt>
    <dgm:pt modelId="{00E3F9FF-0279-4BA8-A870-BAA0A5AF8A57}">
      <dgm:prSet/>
      <dgm:spPr/>
      <dgm:t>
        <a:bodyPr/>
        <a:lstStyle/>
        <a:p>
          <a:r>
            <a:rPr lang="ru-RU" dirty="0" smtClean="0">
              <a:latin typeface="Times New Roman" pitchFamily="18" charset="0"/>
              <a:cs typeface="Times New Roman" pitchFamily="18" charset="0"/>
            </a:rPr>
            <a:t>Сокращение ненужных трат.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BDE072CE-688C-456B-B0B9-247F6FADCF71}" type="parTrans" cxnId="{E6FBFCF9-4E44-41BA-982F-382C52593B8B}">
      <dgm:prSet/>
      <dgm:spPr/>
      <dgm:t>
        <a:bodyPr/>
        <a:lstStyle/>
        <a:p>
          <a:endParaRPr lang="ru-RU"/>
        </a:p>
      </dgm:t>
    </dgm:pt>
    <dgm:pt modelId="{EC73A8FF-7954-4421-BA05-A0FB8103C78F}" type="sibTrans" cxnId="{E6FBFCF9-4E44-41BA-982F-382C52593B8B}">
      <dgm:prSet/>
      <dgm:spPr/>
      <dgm:t>
        <a:bodyPr/>
        <a:lstStyle/>
        <a:p>
          <a:endParaRPr lang="ru-RU"/>
        </a:p>
      </dgm:t>
    </dgm:pt>
    <dgm:pt modelId="{E3946E94-D5CA-4266-8694-03FE01C474ED}">
      <dgm:prSet/>
      <dgm:spPr/>
      <dgm:t>
        <a:bodyPr/>
        <a:lstStyle/>
        <a:p>
          <a:r>
            <a:rPr lang="ru-RU" dirty="0" smtClean="0">
              <a:latin typeface="Times New Roman" pitchFamily="18" charset="0"/>
              <a:cs typeface="Times New Roman" pitchFamily="18" charset="0"/>
            </a:rPr>
            <a:t>Предупреждение правонарушений, касающихся нецелевого использования субсидий.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9CFB1F66-0FCD-424D-9927-22AF7B0BBB7F}" type="parTrans" cxnId="{8819F1AB-D8B2-4E78-B973-93DA6A21A490}">
      <dgm:prSet/>
      <dgm:spPr/>
      <dgm:t>
        <a:bodyPr/>
        <a:lstStyle/>
        <a:p>
          <a:endParaRPr lang="ru-RU"/>
        </a:p>
      </dgm:t>
    </dgm:pt>
    <dgm:pt modelId="{7D43E660-07E4-478E-AB0A-AFA0992BE108}" type="sibTrans" cxnId="{8819F1AB-D8B2-4E78-B973-93DA6A21A490}">
      <dgm:prSet/>
      <dgm:spPr/>
      <dgm:t>
        <a:bodyPr/>
        <a:lstStyle/>
        <a:p>
          <a:endParaRPr lang="ru-RU"/>
        </a:p>
      </dgm:t>
    </dgm:pt>
    <dgm:pt modelId="{704F3C5D-5370-4AC9-8C78-9C45D21FED44}">
      <dgm:prSet phldrT="[Текст]"/>
      <dgm:spPr/>
      <dgm:t>
        <a:bodyPr/>
        <a:lstStyle/>
        <a:p>
          <a:r>
            <a:rPr lang="ru-RU" dirty="0" smtClean="0">
              <a:latin typeface="Times New Roman" pitchFamily="18" charset="0"/>
              <a:cs typeface="Times New Roman" pitchFamily="18" charset="0"/>
            </a:rPr>
            <a:t>2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15AB1C84-40C6-4D7D-B546-ACC0D7099CF3}" type="sibTrans" cxnId="{9C1136C8-D8BA-4BF6-9ED3-6D01CE7E85A5}">
      <dgm:prSet/>
      <dgm:spPr/>
      <dgm:t>
        <a:bodyPr/>
        <a:lstStyle/>
        <a:p>
          <a:endParaRPr lang="ru-RU"/>
        </a:p>
      </dgm:t>
    </dgm:pt>
    <dgm:pt modelId="{8808AD9E-0650-4916-9276-045D6A1E8968}" type="parTrans" cxnId="{9C1136C8-D8BA-4BF6-9ED3-6D01CE7E85A5}">
      <dgm:prSet/>
      <dgm:spPr/>
      <dgm:t>
        <a:bodyPr/>
        <a:lstStyle/>
        <a:p>
          <a:endParaRPr lang="ru-RU"/>
        </a:p>
      </dgm:t>
    </dgm:pt>
    <dgm:pt modelId="{C1E93E0F-E42D-481F-9E59-9BB31EF443AC}" type="pres">
      <dgm:prSet presAssocID="{B47F392F-E099-4364-8C04-7B3F664C1A25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0885455-06BF-402F-AD3A-2DB4F68CCEAD}" type="pres">
      <dgm:prSet presAssocID="{32F3997B-1154-4E4A-A07C-791280808073}" presName="composite" presStyleCnt="0"/>
      <dgm:spPr/>
    </dgm:pt>
    <dgm:pt modelId="{95556DBE-9FB8-4EA5-88D7-39076F37ECC1}" type="pres">
      <dgm:prSet presAssocID="{32F3997B-1154-4E4A-A07C-791280808073}" presName="parentText" presStyleLbl="alignNode1" presStyleIdx="0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9655AF5-D43D-49C5-A0CE-40A26D38F6F2}" type="pres">
      <dgm:prSet presAssocID="{32F3997B-1154-4E4A-A07C-791280808073}" presName="descendantText" presStyleLbl="alignAcc1" presStyleIdx="0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5F403D3-C3E4-4637-A45A-71778ECE0DA2}" type="pres">
      <dgm:prSet presAssocID="{2252396F-683A-457E-BCA4-0A8A79C28C17}" presName="sp" presStyleCnt="0"/>
      <dgm:spPr/>
    </dgm:pt>
    <dgm:pt modelId="{062004BC-F21A-4D4E-9254-05CFE8A71C0A}" type="pres">
      <dgm:prSet presAssocID="{704F3C5D-5370-4AC9-8C78-9C45D21FED44}" presName="composite" presStyleCnt="0"/>
      <dgm:spPr/>
    </dgm:pt>
    <dgm:pt modelId="{6C4E80C4-D0E4-48E1-86CB-76CBD512E7BA}" type="pres">
      <dgm:prSet presAssocID="{704F3C5D-5370-4AC9-8C78-9C45D21FED44}" presName="parentText" presStyleLbl="align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F419876-51DE-4889-BF18-347893EA7B4A}" type="pres">
      <dgm:prSet presAssocID="{704F3C5D-5370-4AC9-8C78-9C45D21FED44}" presName="descendantText" presStyleLbl="alignAcc1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694763F-67F5-4E99-8085-85ED51640638}" type="pres">
      <dgm:prSet presAssocID="{15AB1C84-40C6-4D7D-B546-ACC0D7099CF3}" presName="sp" presStyleCnt="0"/>
      <dgm:spPr/>
    </dgm:pt>
    <dgm:pt modelId="{86C5966E-D11A-4E09-B2C8-1E452451BC8B}" type="pres">
      <dgm:prSet presAssocID="{210497E1-92FD-4DE6-BD83-C98AD9AE0CEE}" presName="composite" presStyleCnt="0"/>
      <dgm:spPr/>
    </dgm:pt>
    <dgm:pt modelId="{DFAE1203-F556-4CC1-AEFC-FF659B4D0BA2}" type="pres">
      <dgm:prSet presAssocID="{210497E1-92FD-4DE6-BD83-C98AD9AE0CEE}" presName="parentText" presStyleLbl="align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3BCAAD9-6126-407A-AE98-06CC148C267D}" type="pres">
      <dgm:prSet presAssocID="{210497E1-92FD-4DE6-BD83-C98AD9AE0CEE}" presName="descendantText" presStyleLbl="alignAcc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B46CC5C-C464-47F9-B4C1-7CD8AC68E095}" type="pres">
      <dgm:prSet presAssocID="{96ACE7D5-6800-484C-B001-56AD3FB84853}" presName="sp" presStyleCnt="0"/>
      <dgm:spPr/>
    </dgm:pt>
    <dgm:pt modelId="{0206111B-4477-4BCD-8B7F-CD85D89B2898}" type="pres">
      <dgm:prSet presAssocID="{DD90F89A-132F-4ABA-B823-BD56668640EF}" presName="composite" presStyleCnt="0"/>
      <dgm:spPr/>
    </dgm:pt>
    <dgm:pt modelId="{6B7E3EEC-89C1-4A23-9D91-78EB0EBCABF0}" type="pres">
      <dgm:prSet presAssocID="{DD90F89A-132F-4ABA-B823-BD56668640EF}" presName="parentText" presStyleLbl="align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EEB7D6D-4917-4BE0-A58C-0CC398719E6E}" type="pres">
      <dgm:prSet presAssocID="{DD90F89A-132F-4ABA-B823-BD56668640EF}" presName="descendantText" presStyleLbl="alignAcc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9AADF11-06E9-4D09-86A0-5B1A3416400C}" type="pres">
      <dgm:prSet presAssocID="{42B1707D-8A10-44C5-BFF2-D4631E2E60B5}" presName="sp" presStyleCnt="0"/>
      <dgm:spPr/>
    </dgm:pt>
    <dgm:pt modelId="{371C820B-01B9-4599-8B50-DCC63CB4C2AD}" type="pres">
      <dgm:prSet presAssocID="{9A77B035-D7AB-43DD-B825-4B9B2429A401}" presName="composite" presStyleCnt="0"/>
      <dgm:spPr/>
    </dgm:pt>
    <dgm:pt modelId="{80A6CEE9-4A98-4619-BB22-A4581CC8AF49}" type="pres">
      <dgm:prSet presAssocID="{9A77B035-D7AB-43DD-B825-4B9B2429A401}" presName="parentText" presStyleLbl="align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E3D2367-4C8B-4D18-8FEB-10C18DDAFBC9}" type="pres">
      <dgm:prSet presAssocID="{9A77B035-D7AB-43DD-B825-4B9B2429A401}" presName="descendantText" presStyleLbl="alignAcc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819F1AB-D8B2-4E78-B973-93DA6A21A490}" srcId="{9A77B035-D7AB-43DD-B825-4B9B2429A401}" destId="{E3946E94-D5CA-4266-8694-03FE01C474ED}" srcOrd="0" destOrd="0" parTransId="{9CFB1F66-0FCD-424D-9927-22AF7B0BBB7F}" sibTransId="{7D43E660-07E4-478E-AB0A-AFA0992BE108}"/>
    <dgm:cxn modelId="{3A6D12D5-C347-41D6-A22F-21C2E4074423}" type="presOf" srcId="{00E3F9FF-0279-4BA8-A870-BAA0A5AF8A57}" destId="{FEEB7D6D-4917-4BE0-A58C-0CC398719E6E}" srcOrd="0" destOrd="0" presId="urn:microsoft.com/office/officeart/2005/8/layout/chevron2"/>
    <dgm:cxn modelId="{0066108C-B427-49E2-8649-A346BC7448B6}" type="presOf" srcId="{9A77B035-D7AB-43DD-B825-4B9B2429A401}" destId="{80A6CEE9-4A98-4619-BB22-A4581CC8AF49}" srcOrd="0" destOrd="0" presId="urn:microsoft.com/office/officeart/2005/8/layout/chevron2"/>
    <dgm:cxn modelId="{297E35A3-4819-41EF-AAD3-E65EA6891B39}" srcId="{32F3997B-1154-4E4A-A07C-791280808073}" destId="{30A3F79C-C9C6-4768-843E-160A7AFC90DD}" srcOrd="0" destOrd="0" parTransId="{CC891F8E-4101-45E7-9E10-224E3D21951C}" sibTransId="{AA19BD6F-F0B1-432A-8DC1-200D8765F40F}"/>
    <dgm:cxn modelId="{4F102ED4-29B4-4726-A24F-50198CF6023B}" type="presOf" srcId="{E3946E94-D5CA-4266-8694-03FE01C474ED}" destId="{2E3D2367-4C8B-4D18-8FEB-10C18DDAFBC9}" srcOrd="0" destOrd="0" presId="urn:microsoft.com/office/officeart/2005/8/layout/chevron2"/>
    <dgm:cxn modelId="{7FF18C1F-462C-48DF-B6A5-880DEBEAB126}" srcId="{B47F392F-E099-4364-8C04-7B3F664C1A25}" destId="{32F3997B-1154-4E4A-A07C-791280808073}" srcOrd="0" destOrd="0" parTransId="{92E3ECA9-8908-4B8C-9F7A-1A977D1AE00F}" sibTransId="{2252396F-683A-457E-BCA4-0A8A79C28C17}"/>
    <dgm:cxn modelId="{BD751791-7F02-421D-960B-EEB7D77F8D4C}" srcId="{704F3C5D-5370-4AC9-8C78-9C45D21FED44}" destId="{829F0964-4D63-4215-88F5-E65FD230478B}" srcOrd="0" destOrd="0" parTransId="{0EAF44DC-319A-4508-8EDE-4DFBB79062F0}" sibTransId="{BAE44876-A593-4A1A-914B-0438694D0D8F}"/>
    <dgm:cxn modelId="{625D21FC-D1C3-4A7C-A80D-9ED20B013791}" srcId="{B47F392F-E099-4364-8C04-7B3F664C1A25}" destId="{DD90F89A-132F-4ABA-B823-BD56668640EF}" srcOrd="3" destOrd="0" parTransId="{69734D89-6158-4DAC-9C10-BB039DD18646}" sibTransId="{42B1707D-8A10-44C5-BFF2-D4631E2E60B5}"/>
    <dgm:cxn modelId="{1D3B7F7F-7F8E-4F5F-B046-548FACBE4D69}" type="presOf" srcId="{704F3C5D-5370-4AC9-8C78-9C45D21FED44}" destId="{6C4E80C4-D0E4-48E1-86CB-76CBD512E7BA}" srcOrd="0" destOrd="0" presId="urn:microsoft.com/office/officeart/2005/8/layout/chevron2"/>
    <dgm:cxn modelId="{4D123C1F-D6F8-4A2C-8677-78E145DAAA6A}" type="presOf" srcId="{B47F392F-E099-4364-8C04-7B3F664C1A25}" destId="{C1E93E0F-E42D-481F-9E59-9BB31EF443AC}" srcOrd="0" destOrd="0" presId="urn:microsoft.com/office/officeart/2005/8/layout/chevron2"/>
    <dgm:cxn modelId="{A0170E62-AC3C-4E13-8B3F-91E5A00D4513}" type="presOf" srcId="{829F0964-4D63-4215-88F5-E65FD230478B}" destId="{BF419876-51DE-4889-BF18-347893EA7B4A}" srcOrd="0" destOrd="0" presId="urn:microsoft.com/office/officeart/2005/8/layout/chevron2"/>
    <dgm:cxn modelId="{9C1136C8-D8BA-4BF6-9ED3-6D01CE7E85A5}" srcId="{B47F392F-E099-4364-8C04-7B3F664C1A25}" destId="{704F3C5D-5370-4AC9-8C78-9C45D21FED44}" srcOrd="1" destOrd="0" parTransId="{8808AD9E-0650-4916-9276-045D6A1E8968}" sibTransId="{15AB1C84-40C6-4D7D-B546-ACC0D7099CF3}"/>
    <dgm:cxn modelId="{DAD6F8F2-73B3-4F2A-A1F2-655E6CF82B30}" srcId="{210497E1-92FD-4DE6-BD83-C98AD9AE0CEE}" destId="{4C80A201-6699-41FE-947F-D03FA1FDA4F3}" srcOrd="0" destOrd="0" parTransId="{DD5F879A-7F1E-4574-BA79-4FAAFC176CD6}" sibTransId="{5685BBBE-B0AD-428D-8FC4-0510C9AC6F9E}"/>
    <dgm:cxn modelId="{A89F04D1-696C-452B-9711-9E6E203E2751}" type="presOf" srcId="{210497E1-92FD-4DE6-BD83-C98AD9AE0CEE}" destId="{DFAE1203-F556-4CC1-AEFC-FF659B4D0BA2}" srcOrd="0" destOrd="0" presId="urn:microsoft.com/office/officeart/2005/8/layout/chevron2"/>
    <dgm:cxn modelId="{E6FBFCF9-4E44-41BA-982F-382C52593B8B}" srcId="{DD90F89A-132F-4ABA-B823-BD56668640EF}" destId="{00E3F9FF-0279-4BA8-A870-BAA0A5AF8A57}" srcOrd="0" destOrd="0" parTransId="{BDE072CE-688C-456B-B0B9-247F6FADCF71}" sibTransId="{EC73A8FF-7954-4421-BA05-A0FB8103C78F}"/>
    <dgm:cxn modelId="{A1649995-F4B8-41AA-8455-4402DECFAE12}" type="presOf" srcId="{4C80A201-6699-41FE-947F-D03FA1FDA4F3}" destId="{F3BCAAD9-6126-407A-AE98-06CC148C267D}" srcOrd="0" destOrd="0" presId="urn:microsoft.com/office/officeart/2005/8/layout/chevron2"/>
    <dgm:cxn modelId="{2795FA04-12F2-4B91-B95E-4714328B6F57}" srcId="{B47F392F-E099-4364-8C04-7B3F664C1A25}" destId="{9A77B035-D7AB-43DD-B825-4B9B2429A401}" srcOrd="4" destOrd="0" parTransId="{98EEF04B-AE5D-40A0-9489-D6B5AFA47B80}" sibTransId="{B81297D7-31D2-498F-A46B-55349391C129}"/>
    <dgm:cxn modelId="{9EE5C2B0-D0B8-46FF-8D2C-EBD419596766}" type="presOf" srcId="{32F3997B-1154-4E4A-A07C-791280808073}" destId="{95556DBE-9FB8-4EA5-88D7-39076F37ECC1}" srcOrd="0" destOrd="0" presId="urn:microsoft.com/office/officeart/2005/8/layout/chevron2"/>
    <dgm:cxn modelId="{A574AB9E-1FAB-4C8B-A8CD-DAC17EEA206A}" type="presOf" srcId="{DD90F89A-132F-4ABA-B823-BD56668640EF}" destId="{6B7E3EEC-89C1-4A23-9D91-78EB0EBCABF0}" srcOrd="0" destOrd="0" presId="urn:microsoft.com/office/officeart/2005/8/layout/chevron2"/>
    <dgm:cxn modelId="{58464502-9444-4ED0-9DBF-F5D82248A35F}" type="presOf" srcId="{30A3F79C-C9C6-4768-843E-160A7AFC90DD}" destId="{29655AF5-D43D-49C5-A0CE-40A26D38F6F2}" srcOrd="0" destOrd="0" presId="urn:microsoft.com/office/officeart/2005/8/layout/chevron2"/>
    <dgm:cxn modelId="{2E6F51E2-BCD8-4C7A-BC97-72677252F18B}" srcId="{B47F392F-E099-4364-8C04-7B3F664C1A25}" destId="{210497E1-92FD-4DE6-BD83-C98AD9AE0CEE}" srcOrd="2" destOrd="0" parTransId="{1910BD11-9D6B-41EA-8425-9029596D4205}" sibTransId="{96ACE7D5-6800-484C-B001-56AD3FB84853}"/>
    <dgm:cxn modelId="{8BCD7FA8-AB62-4BC2-A841-19003D369661}" type="presParOf" srcId="{C1E93E0F-E42D-481F-9E59-9BB31EF443AC}" destId="{F0885455-06BF-402F-AD3A-2DB4F68CCEAD}" srcOrd="0" destOrd="0" presId="urn:microsoft.com/office/officeart/2005/8/layout/chevron2"/>
    <dgm:cxn modelId="{8F0E49CF-0398-4689-BCAD-52B03F0A127D}" type="presParOf" srcId="{F0885455-06BF-402F-AD3A-2DB4F68CCEAD}" destId="{95556DBE-9FB8-4EA5-88D7-39076F37ECC1}" srcOrd="0" destOrd="0" presId="urn:microsoft.com/office/officeart/2005/8/layout/chevron2"/>
    <dgm:cxn modelId="{78F97FB8-D95A-408C-B8F8-A3A5129D3933}" type="presParOf" srcId="{F0885455-06BF-402F-AD3A-2DB4F68CCEAD}" destId="{29655AF5-D43D-49C5-A0CE-40A26D38F6F2}" srcOrd="1" destOrd="0" presId="urn:microsoft.com/office/officeart/2005/8/layout/chevron2"/>
    <dgm:cxn modelId="{32396DFB-F99E-4914-9B2C-3CDC180D4EB4}" type="presParOf" srcId="{C1E93E0F-E42D-481F-9E59-9BB31EF443AC}" destId="{25F403D3-C3E4-4637-A45A-71778ECE0DA2}" srcOrd="1" destOrd="0" presId="urn:microsoft.com/office/officeart/2005/8/layout/chevron2"/>
    <dgm:cxn modelId="{DF6B2DF1-6739-4185-B1FB-6036C522173F}" type="presParOf" srcId="{C1E93E0F-E42D-481F-9E59-9BB31EF443AC}" destId="{062004BC-F21A-4D4E-9254-05CFE8A71C0A}" srcOrd="2" destOrd="0" presId="urn:microsoft.com/office/officeart/2005/8/layout/chevron2"/>
    <dgm:cxn modelId="{98A868B0-1325-4242-800C-9217D6801E7F}" type="presParOf" srcId="{062004BC-F21A-4D4E-9254-05CFE8A71C0A}" destId="{6C4E80C4-D0E4-48E1-86CB-76CBD512E7BA}" srcOrd="0" destOrd="0" presId="urn:microsoft.com/office/officeart/2005/8/layout/chevron2"/>
    <dgm:cxn modelId="{8211A5EF-600F-49D0-8F72-F61B09C61A1E}" type="presParOf" srcId="{062004BC-F21A-4D4E-9254-05CFE8A71C0A}" destId="{BF419876-51DE-4889-BF18-347893EA7B4A}" srcOrd="1" destOrd="0" presId="urn:microsoft.com/office/officeart/2005/8/layout/chevron2"/>
    <dgm:cxn modelId="{E91233C1-628A-489D-839F-E200DF82D178}" type="presParOf" srcId="{C1E93E0F-E42D-481F-9E59-9BB31EF443AC}" destId="{3694763F-67F5-4E99-8085-85ED51640638}" srcOrd="3" destOrd="0" presId="urn:microsoft.com/office/officeart/2005/8/layout/chevron2"/>
    <dgm:cxn modelId="{CE932E2F-52FC-41F8-BAED-5466EAEFB173}" type="presParOf" srcId="{C1E93E0F-E42D-481F-9E59-9BB31EF443AC}" destId="{86C5966E-D11A-4E09-B2C8-1E452451BC8B}" srcOrd="4" destOrd="0" presId="urn:microsoft.com/office/officeart/2005/8/layout/chevron2"/>
    <dgm:cxn modelId="{22B4E962-1D78-46B3-939D-C44B3D6D716F}" type="presParOf" srcId="{86C5966E-D11A-4E09-B2C8-1E452451BC8B}" destId="{DFAE1203-F556-4CC1-AEFC-FF659B4D0BA2}" srcOrd="0" destOrd="0" presId="urn:microsoft.com/office/officeart/2005/8/layout/chevron2"/>
    <dgm:cxn modelId="{A748200E-DFB5-4849-B57C-73EACA0963BF}" type="presParOf" srcId="{86C5966E-D11A-4E09-B2C8-1E452451BC8B}" destId="{F3BCAAD9-6126-407A-AE98-06CC148C267D}" srcOrd="1" destOrd="0" presId="urn:microsoft.com/office/officeart/2005/8/layout/chevron2"/>
    <dgm:cxn modelId="{829A39AD-E405-4965-8F5C-DAE8D463CD26}" type="presParOf" srcId="{C1E93E0F-E42D-481F-9E59-9BB31EF443AC}" destId="{5B46CC5C-C464-47F9-B4C1-7CD8AC68E095}" srcOrd="5" destOrd="0" presId="urn:microsoft.com/office/officeart/2005/8/layout/chevron2"/>
    <dgm:cxn modelId="{1A128F88-0201-4AD9-AC9C-E8FC06FCAE39}" type="presParOf" srcId="{C1E93E0F-E42D-481F-9E59-9BB31EF443AC}" destId="{0206111B-4477-4BCD-8B7F-CD85D89B2898}" srcOrd="6" destOrd="0" presId="urn:microsoft.com/office/officeart/2005/8/layout/chevron2"/>
    <dgm:cxn modelId="{C61480D4-5F06-4451-BE68-6D7A328C84AD}" type="presParOf" srcId="{0206111B-4477-4BCD-8B7F-CD85D89B2898}" destId="{6B7E3EEC-89C1-4A23-9D91-78EB0EBCABF0}" srcOrd="0" destOrd="0" presId="urn:microsoft.com/office/officeart/2005/8/layout/chevron2"/>
    <dgm:cxn modelId="{2918A0DF-E9D0-4DED-8E82-0296CEB09546}" type="presParOf" srcId="{0206111B-4477-4BCD-8B7F-CD85D89B2898}" destId="{FEEB7D6D-4917-4BE0-A58C-0CC398719E6E}" srcOrd="1" destOrd="0" presId="urn:microsoft.com/office/officeart/2005/8/layout/chevron2"/>
    <dgm:cxn modelId="{EB94CB10-5D4D-4784-B729-0F8EECB1CF7E}" type="presParOf" srcId="{C1E93E0F-E42D-481F-9E59-9BB31EF443AC}" destId="{09AADF11-06E9-4D09-86A0-5B1A3416400C}" srcOrd="7" destOrd="0" presId="urn:microsoft.com/office/officeart/2005/8/layout/chevron2"/>
    <dgm:cxn modelId="{9170D2B2-3978-4E78-A74C-622547AC820E}" type="presParOf" srcId="{C1E93E0F-E42D-481F-9E59-9BB31EF443AC}" destId="{371C820B-01B9-4599-8B50-DCC63CB4C2AD}" srcOrd="8" destOrd="0" presId="urn:microsoft.com/office/officeart/2005/8/layout/chevron2"/>
    <dgm:cxn modelId="{C4B25E64-FFFC-4A12-B9A4-BD56C4459CB1}" type="presParOf" srcId="{371C820B-01B9-4599-8B50-DCC63CB4C2AD}" destId="{80A6CEE9-4A98-4619-BB22-A4581CC8AF49}" srcOrd="0" destOrd="0" presId="urn:microsoft.com/office/officeart/2005/8/layout/chevron2"/>
    <dgm:cxn modelId="{C9A7DD53-4C10-43B6-87A3-8B99B4283396}" type="presParOf" srcId="{371C820B-01B9-4599-8B50-DCC63CB4C2AD}" destId="{2E3D2367-4C8B-4D18-8FEB-10C18DDAFBC9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5556DBE-9FB8-4EA5-88D7-39076F37ECC1}">
      <dsp:nvSpPr>
        <dsp:cNvPr id="0" name=""/>
        <dsp:cNvSpPr/>
      </dsp:nvSpPr>
      <dsp:spPr>
        <a:xfrm rot="5400000">
          <a:off x="-149834" y="152032"/>
          <a:ext cx="998893" cy="699225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/>
            <a:t>1</a:t>
          </a:r>
          <a:endParaRPr lang="ru-RU" sz="1500" kern="1200" dirty="0"/>
        </a:p>
      </dsp:txBody>
      <dsp:txXfrm rot="5400000">
        <a:off x="-149834" y="152032"/>
        <a:ext cx="998893" cy="699225"/>
      </dsp:txXfrm>
    </dsp:sp>
    <dsp:sp modelId="{29655AF5-D43D-49C5-A0CE-40A26D38F6F2}">
      <dsp:nvSpPr>
        <dsp:cNvPr id="0" name=""/>
        <dsp:cNvSpPr/>
      </dsp:nvSpPr>
      <dsp:spPr>
        <a:xfrm rot="5400000">
          <a:off x="4139772" y="-3438347"/>
          <a:ext cx="649281" cy="753037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352" tIns="13335" rIns="13335" bIns="13335" numCol="1" spcCol="1270" anchor="ctr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100" kern="1200" dirty="0" smtClean="0">
              <a:latin typeface="Times New Roman" pitchFamily="18" charset="0"/>
              <a:cs typeface="Times New Roman" pitchFamily="18" charset="0"/>
            </a:rPr>
            <a:t>Создание мотивации к увеличению эффективности оказания услуг для представителей бюджетных учреждений.</a:t>
          </a:r>
          <a:endParaRPr lang="ru-RU" sz="2100" kern="1200" dirty="0">
            <a:latin typeface="Times New Roman" pitchFamily="18" charset="0"/>
            <a:cs typeface="Times New Roman" pitchFamily="18" charset="0"/>
          </a:endParaRPr>
        </a:p>
      </dsp:txBody>
      <dsp:txXfrm rot="5400000">
        <a:off x="4139772" y="-3438347"/>
        <a:ext cx="649281" cy="7530374"/>
      </dsp:txXfrm>
    </dsp:sp>
    <dsp:sp modelId="{6C4E80C4-D0E4-48E1-86CB-76CBD512E7BA}">
      <dsp:nvSpPr>
        <dsp:cNvPr id="0" name=""/>
        <dsp:cNvSpPr/>
      </dsp:nvSpPr>
      <dsp:spPr>
        <a:xfrm rot="5400000">
          <a:off x="-149834" y="1032700"/>
          <a:ext cx="998893" cy="699225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>
              <a:latin typeface="Times New Roman" pitchFamily="18" charset="0"/>
              <a:cs typeface="Times New Roman" pitchFamily="18" charset="0"/>
            </a:rPr>
            <a:t>2</a:t>
          </a:r>
          <a:endParaRPr lang="ru-RU" sz="1500" kern="1200" dirty="0">
            <a:latin typeface="Times New Roman" pitchFamily="18" charset="0"/>
            <a:cs typeface="Times New Roman" pitchFamily="18" charset="0"/>
          </a:endParaRPr>
        </a:p>
      </dsp:txBody>
      <dsp:txXfrm rot="5400000">
        <a:off x="-149834" y="1032700"/>
        <a:ext cx="998893" cy="699225"/>
      </dsp:txXfrm>
    </dsp:sp>
    <dsp:sp modelId="{BF419876-51DE-4889-BF18-347893EA7B4A}">
      <dsp:nvSpPr>
        <dsp:cNvPr id="0" name=""/>
        <dsp:cNvSpPr/>
      </dsp:nvSpPr>
      <dsp:spPr>
        <a:xfrm rot="5400000">
          <a:off x="4139772" y="-2557680"/>
          <a:ext cx="649281" cy="753037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352" tIns="13335" rIns="13335" bIns="13335" numCol="1" spcCol="1270" anchor="ctr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100" kern="1200" dirty="0" smtClean="0">
              <a:latin typeface="Times New Roman" pitchFamily="18" charset="0"/>
              <a:cs typeface="Times New Roman" pitchFamily="18" charset="0"/>
            </a:rPr>
            <a:t>Увеличение качества планирования размера субсидий для финансирования структур.</a:t>
          </a:r>
          <a:endParaRPr lang="ru-RU" sz="2100" kern="1200" dirty="0">
            <a:latin typeface="Times New Roman" pitchFamily="18" charset="0"/>
            <a:cs typeface="Times New Roman" pitchFamily="18" charset="0"/>
          </a:endParaRPr>
        </a:p>
      </dsp:txBody>
      <dsp:txXfrm rot="5400000">
        <a:off x="4139772" y="-2557680"/>
        <a:ext cx="649281" cy="7530374"/>
      </dsp:txXfrm>
    </dsp:sp>
    <dsp:sp modelId="{DFAE1203-F556-4CC1-AEFC-FF659B4D0BA2}">
      <dsp:nvSpPr>
        <dsp:cNvPr id="0" name=""/>
        <dsp:cNvSpPr/>
      </dsp:nvSpPr>
      <dsp:spPr>
        <a:xfrm rot="5400000">
          <a:off x="-149834" y="1913368"/>
          <a:ext cx="998893" cy="699225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>
              <a:latin typeface="Times New Roman" pitchFamily="18" charset="0"/>
              <a:cs typeface="Times New Roman" pitchFamily="18" charset="0"/>
            </a:rPr>
            <a:t>3</a:t>
          </a:r>
          <a:endParaRPr lang="ru-RU" sz="1500" kern="1200" dirty="0">
            <a:latin typeface="Times New Roman" pitchFamily="18" charset="0"/>
            <a:cs typeface="Times New Roman" pitchFamily="18" charset="0"/>
          </a:endParaRPr>
        </a:p>
      </dsp:txBody>
      <dsp:txXfrm rot="5400000">
        <a:off x="-149834" y="1913368"/>
        <a:ext cx="998893" cy="699225"/>
      </dsp:txXfrm>
    </dsp:sp>
    <dsp:sp modelId="{F3BCAAD9-6126-407A-AE98-06CC148C267D}">
      <dsp:nvSpPr>
        <dsp:cNvPr id="0" name=""/>
        <dsp:cNvSpPr/>
      </dsp:nvSpPr>
      <dsp:spPr>
        <a:xfrm rot="5400000">
          <a:off x="4139772" y="-1677012"/>
          <a:ext cx="649281" cy="753037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352" tIns="13335" rIns="13335" bIns="13335" numCol="1" spcCol="1270" anchor="ctr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100" kern="1200" dirty="0" smtClean="0">
              <a:latin typeface="Times New Roman" pitchFamily="18" charset="0"/>
              <a:cs typeface="Times New Roman" pitchFamily="18" charset="0"/>
            </a:rPr>
            <a:t>Улучшение функций учреждения.</a:t>
          </a:r>
          <a:endParaRPr lang="ru-RU" sz="2100" kern="1200" dirty="0">
            <a:latin typeface="Times New Roman" pitchFamily="18" charset="0"/>
            <a:cs typeface="Times New Roman" pitchFamily="18" charset="0"/>
          </a:endParaRPr>
        </a:p>
      </dsp:txBody>
      <dsp:txXfrm rot="5400000">
        <a:off x="4139772" y="-1677012"/>
        <a:ext cx="649281" cy="7530374"/>
      </dsp:txXfrm>
    </dsp:sp>
    <dsp:sp modelId="{6B7E3EEC-89C1-4A23-9D91-78EB0EBCABF0}">
      <dsp:nvSpPr>
        <dsp:cNvPr id="0" name=""/>
        <dsp:cNvSpPr/>
      </dsp:nvSpPr>
      <dsp:spPr>
        <a:xfrm rot="5400000">
          <a:off x="-149834" y="2794035"/>
          <a:ext cx="998893" cy="699225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>
              <a:latin typeface="Times New Roman" pitchFamily="18" charset="0"/>
              <a:cs typeface="Times New Roman" pitchFamily="18" charset="0"/>
            </a:rPr>
            <a:t>4</a:t>
          </a:r>
          <a:endParaRPr lang="ru-RU" sz="1500" kern="1200" dirty="0">
            <a:latin typeface="Times New Roman" pitchFamily="18" charset="0"/>
            <a:cs typeface="Times New Roman" pitchFamily="18" charset="0"/>
          </a:endParaRPr>
        </a:p>
      </dsp:txBody>
      <dsp:txXfrm rot="5400000">
        <a:off x="-149834" y="2794035"/>
        <a:ext cx="998893" cy="699225"/>
      </dsp:txXfrm>
    </dsp:sp>
    <dsp:sp modelId="{FEEB7D6D-4917-4BE0-A58C-0CC398719E6E}">
      <dsp:nvSpPr>
        <dsp:cNvPr id="0" name=""/>
        <dsp:cNvSpPr/>
      </dsp:nvSpPr>
      <dsp:spPr>
        <a:xfrm rot="5400000">
          <a:off x="4139772" y="-796344"/>
          <a:ext cx="649281" cy="753037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352" tIns="13335" rIns="13335" bIns="13335" numCol="1" spcCol="1270" anchor="ctr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100" kern="1200" dirty="0" smtClean="0">
              <a:latin typeface="Times New Roman" pitchFamily="18" charset="0"/>
              <a:cs typeface="Times New Roman" pitchFamily="18" charset="0"/>
            </a:rPr>
            <a:t>Сокращение ненужных трат.</a:t>
          </a:r>
          <a:endParaRPr lang="ru-RU" sz="2100" kern="1200" dirty="0">
            <a:latin typeface="Times New Roman" pitchFamily="18" charset="0"/>
            <a:cs typeface="Times New Roman" pitchFamily="18" charset="0"/>
          </a:endParaRPr>
        </a:p>
      </dsp:txBody>
      <dsp:txXfrm rot="5400000">
        <a:off x="4139772" y="-796344"/>
        <a:ext cx="649281" cy="7530374"/>
      </dsp:txXfrm>
    </dsp:sp>
    <dsp:sp modelId="{80A6CEE9-4A98-4619-BB22-A4581CC8AF49}">
      <dsp:nvSpPr>
        <dsp:cNvPr id="0" name=""/>
        <dsp:cNvSpPr/>
      </dsp:nvSpPr>
      <dsp:spPr>
        <a:xfrm rot="5400000">
          <a:off x="-149834" y="3674703"/>
          <a:ext cx="998893" cy="699225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>
              <a:latin typeface="Times New Roman" pitchFamily="18" charset="0"/>
              <a:cs typeface="Times New Roman" pitchFamily="18" charset="0"/>
            </a:rPr>
            <a:t>5</a:t>
          </a:r>
          <a:endParaRPr lang="ru-RU" sz="1500" kern="1200" dirty="0">
            <a:latin typeface="Times New Roman" pitchFamily="18" charset="0"/>
            <a:cs typeface="Times New Roman" pitchFamily="18" charset="0"/>
          </a:endParaRPr>
        </a:p>
      </dsp:txBody>
      <dsp:txXfrm rot="5400000">
        <a:off x="-149834" y="3674703"/>
        <a:ext cx="998893" cy="699225"/>
      </dsp:txXfrm>
    </dsp:sp>
    <dsp:sp modelId="{2E3D2367-4C8B-4D18-8FEB-10C18DDAFBC9}">
      <dsp:nvSpPr>
        <dsp:cNvPr id="0" name=""/>
        <dsp:cNvSpPr/>
      </dsp:nvSpPr>
      <dsp:spPr>
        <a:xfrm rot="5400000">
          <a:off x="4139772" y="84322"/>
          <a:ext cx="649281" cy="753037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352" tIns="13335" rIns="13335" bIns="13335" numCol="1" spcCol="1270" anchor="ctr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100" kern="1200" dirty="0" smtClean="0">
              <a:latin typeface="Times New Roman" pitchFamily="18" charset="0"/>
              <a:cs typeface="Times New Roman" pitchFamily="18" charset="0"/>
            </a:rPr>
            <a:t>Предупреждение правонарушений, касающихся нецелевого использования субсидий.</a:t>
          </a:r>
          <a:endParaRPr lang="ru-RU" sz="2100" kern="1200" dirty="0">
            <a:latin typeface="Times New Roman" pitchFamily="18" charset="0"/>
            <a:cs typeface="Times New Roman" pitchFamily="18" charset="0"/>
          </a:endParaRPr>
        </a:p>
      </dsp:txBody>
      <dsp:txXfrm rot="5400000">
        <a:off x="4139772" y="84322"/>
        <a:ext cx="649281" cy="753037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A05A54-CE89-4398-9741-B5EAD181CDCC}" type="datetimeFigureOut">
              <a:rPr lang="ru-RU" smtClean="0"/>
              <a:t>02.01.2010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708D93-54E6-4937-847F-2C8C5F8BFED2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708D93-54E6-4937-847F-2C8C5F8BFED2}" type="slidenum">
              <a:rPr lang="ru-RU" smtClean="0"/>
              <a:t>3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EAF463A-BC7C-46EE-9F1E-7F377CCA4891}" type="datetimeFigureOut">
              <a:rPr lang="en-US" smtClean="0"/>
              <a:pPr/>
              <a:t>1/2/2010</a:t>
            </a:fld>
            <a:endParaRPr lang="en-US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1/2/2010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1/2/2010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1/2/2010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1/2/2010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1/2/2010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1/2/2010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1/2/2010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1/2/2010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1/2/2010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EAF463A-BC7C-46EE-9F1E-7F377CCA4891}" type="datetimeFigureOut">
              <a:rPr lang="en-US" smtClean="0"/>
              <a:pPr/>
              <a:t>1/2/2010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7EAF463A-BC7C-46EE-9F1E-7F377CCA4891}" type="datetimeFigureOut">
              <a:rPr lang="en-US" smtClean="0"/>
              <a:pPr/>
              <a:t>1/2/2010</a:t>
            </a:fld>
            <a:endParaRPr lang="en-US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62000" y="228600"/>
            <a:ext cx="7772400" cy="1829761"/>
          </a:xfrm>
        </p:spPr>
        <p:txBody>
          <a:bodyPr>
            <a:normAutofit/>
          </a:bodyPr>
          <a:lstStyle/>
          <a:p>
            <a:pPr algn="ctr"/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МИНИСТЕРСТВО ОБРАЗОВАНИЯ, НАУКИ И МОЛОДЕЖНОЙ ПОЛИТИКИ КРАСНОДАРСКОГО КРАЯ</a:t>
            </a:r>
            <a:b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Государственное автономное профессиональное образовательное учреждение  Краснодарского края</a:t>
            </a:r>
            <a:b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«Новороссийский колледж строительства и экономики» </a:t>
            </a:r>
            <a:b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(ГАПОУ КК «НКСЭ»)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2743200"/>
            <a:ext cx="7772400" cy="1199704"/>
          </a:xfrm>
        </p:spPr>
        <p:txBody>
          <a:bodyPr>
            <a:normAutofit fontScale="85000" lnSpcReduction="10000"/>
          </a:bodyPr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Презентация на тему :</a:t>
            </a:r>
            <a:r>
              <a:rPr lang="en-US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«Государственное (муниципальное) задание »</a:t>
            </a:r>
          </a:p>
          <a:p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629400" y="4267200"/>
            <a:ext cx="25146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Выполнила:</a:t>
            </a:r>
          </a:p>
          <a:p>
            <a:pPr algn="r"/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Студентка гр.Ф-21</a:t>
            </a:r>
          </a:p>
          <a:p>
            <a:pPr algn="r"/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Матевосян Диана</a:t>
            </a:r>
          </a:p>
          <a:p>
            <a:pPr algn="r"/>
            <a:endParaRPr lang="ru-RU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Проверил преподаватель:</a:t>
            </a:r>
          </a:p>
          <a:p>
            <a:pPr algn="r"/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Ишмаева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Н.Д.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Сроки финансирования;</a:t>
            </a:r>
          </a:p>
          <a:p>
            <a:pPr lvl="0" fontAlgn="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Суммы субсидий;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Периодичность начислений.</a:t>
            </a:r>
          </a:p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Для обоснования размера субсидий можно использовать нормативные траты. Последние отражают фактические материальные и трудовые затраты на исполнение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госзадания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ctr"/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Субсидии начисляются на основании договора между фирмой и учредителем. </a:t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В данном документе указываются эти пункты:</a:t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330891"/>
          </a:xfrm>
        </p:spPr>
        <p:txBody>
          <a:bodyPr>
            <a:normAutofit/>
          </a:bodyPr>
          <a:lstStyle/>
          <a:p>
            <a:pPr lvl="0" fontAlgn="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Материалы и сырье.</a:t>
            </a:r>
          </a:p>
          <a:p>
            <a:pPr lvl="0" fontAlgn="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Зарплата сотрудникам.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Оказание дополнительных услуг</a:t>
            </a:r>
          </a:p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Для обоснования размера субсидий можно использовать нормативные траты. Последние отражают фактические материальные и трудовые затраты на исполнение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госзадания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Нормативные траты включают в себя расходы по следующим направлениям: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638800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задание вносятся изменения на основании того, что нормативные акты,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регулирующие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госзадания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также изменились. После того как в документ внесены корректировки, может меняться и размер субсидий на основании пункта 5 ПП №671. Внесение изменений регулируется правительственным постановлением №640 от 26.06.2015 г. В этом нормативном акте содержится раздел, посвященный именно изменению задания. </a:t>
            </a:r>
          </a:p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Рассмотрим основные правила внесения корректировок:</a:t>
            </a:r>
          </a:p>
          <a:p>
            <a:pPr lvl="0" fontAlgn="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Если нужно внести корректировки, создается новое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госзадание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 измененными пунктами. Нельзя издавать распоряжения, устанавливающие то или иное изменение. Нужно переписывать весь документ полностью.</a:t>
            </a:r>
          </a:p>
          <a:p>
            <a:pPr lvl="0" fontAlgn="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Нельзя менять показатели допустимых отклонений от установленных качественных и количественных значений. Поменять эти показатели можно только в следующем отчетном периоде.</a:t>
            </a:r>
          </a:p>
          <a:p>
            <a:pPr lvl="0" fontAlgn="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Менять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госзадание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нужно в обязательном порядке в том случае, если предоставлен предварительный отчет учреждения, по которому фактические показатели оказались меньше рекомендуемых.</a:t>
            </a:r>
          </a:p>
          <a:p>
            <a:pPr>
              <a:buNone/>
            </a:pPr>
            <a:endParaRPr lang="ru-RU" b="1" dirty="0" smtClean="0"/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Внесение изменений 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госзадание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Типы государственных услуг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1371600"/>
            <a:ext cx="8763000" cy="434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/>
              <a:t>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18 июня 2017 года вступил в действие закон, ужесточающий ответственность за невыполнение положений государственного задания. Теперь за неисполнение норм полагается административная ответственность:</a:t>
            </a:r>
          </a:p>
          <a:p>
            <a:pPr lvl="0" fontAlgn="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Вынесение предупреждения.</a:t>
            </a:r>
          </a:p>
          <a:p>
            <a:pPr lvl="0" fontAlgn="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Штраф от 100 до 1 000 рублей.</a:t>
            </a:r>
          </a:p>
          <a:p>
            <a:pPr lvl="0" fontAlgn="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Штраф до 30 000 рублей при повторном правонарушении.</a:t>
            </a:r>
          </a:p>
          <a:p>
            <a:pPr lvl="0" fontAlgn="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Штрафы выплачивает учреждение. Ему же придется вернуть остаток субсидий в том случае, если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госзадание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не выполнено полностью. </a:t>
            </a:r>
          </a:p>
          <a:p>
            <a:pPr lvl="0" fontAlgn="t"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Что будет, если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госзадание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не выполнено?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Ответственность за проверку исполнения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госзадания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возложена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учредителя. Он имеет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право</a:t>
            </a:r>
          </a:p>
          <a:p>
            <a:pPr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установить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сроки предоставления отчетности для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получения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всей полноты сведений о выполнении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заданий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Если будут обнаружены нарушения,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учредитель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может принять меры по отношению к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руководителю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Также он имеет право изменить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показатели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госзадания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Контроль над выполнением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госзадания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: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. Государственное учреждение не имеет права отказаться от выполнения ГЗ  ( ст. 9.2 п.6 7-ФЗ « о некоммерческих организациях….») </a:t>
            </a:r>
          </a:p>
          <a:p>
            <a:r>
              <a:rPr lang="ru-RU" dirty="0" smtClean="0"/>
              <a:t>2. Учредитель доводит ГЗ до учреждения в декабре т.г. и в течение финансового года учреждение работает по нему. </a:t>
            </a:r>
          </a:p>
          <a:p>
            <a:r>
              <a:rPr lang="ru-RU" dirty="0" smtClean="0"/>
              <a:t>3. Причины изменения ГЗ учредителем: </a:t>
            </a:r>
          </a:p>
          <a:p>
            <a:r>
              <a:rPr lang="ru-RU" dirty="0" smtClean="0"/>
              <a:t>- сокращение ЛБО, выделенных учредителю (сокращение финансирования) </a:t>
            </a:r>
          </a:p>
          <a:p>
            <a:r>
              <a:rPr lang="ru-RU" dirty="0" smtClean="0"/>
              <a:t>- увеличение ЛБО , выделенных учредителю ( увеличение объема </a:t>
            </a:r>
            <a:r>
              <a:rPr lang="ru-RU" dirty="0" err="1" smtClean="0"/>
              <a:t>госуслуг</a:t>
            </a:r>
            <a:r>
              <a:rPr lang="ru-RU" dirty="0" smtClean="0"/>
              <a:t> учреждения)</a:t>
            </a:r>
          </a:p>
          <a:p>
            <a:r>
              <a:rPr lang="ru-RU" dirty="0" smtClean="0"/>
              <a:t>- реорганизация учреждения ( как правило, путем присоединения) 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Порядок работы по выполнению государственного задания 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943600"/>
          </a:xfrm>
        </p:spPr>
        <p:txBody>
          <a:bodyPr>
            <a:normAutofit fontScale="62500" lnSpcReduction="20000"/>
          </a:bodyPr>
          <a:lstStyle/>
          <a:p>
            <a:r>
              <a:rPr lang="ru-RU" dirty="0" smtClean="0"/>
              <a:t>• 1. Должностным лицам  учреждений следует четко соблюдать условия, на которых выдана субсидия . В частности, внимание нужно обращать на сроки, в которые должны быть совершены те или иные действия (начало освоения средств, момент оплаты подрядчикам выполненных ими работ и пр.), указание точного наименования мероприятия во всех связанных с ним документах, необходимость согласования действий учреждения с органом-учредителем. </a:t>
            </a:r>
          </a:p>
          <a:p>
            <a:r>
              <a:rPr lang="ru-RU" dirty="0" smtClean="0"/>
              <a:t>• 2. Невыполнение государственного (муниципального) задания теперь является отдельным правонарушением. Чтобы не попасть под штрафы по ст. 15.15.5-1 </a:t>
            </a:r>
            <a:r>
              <a:rPr lang="ru-RU" dirty="0" err="1" smtClean="0"/>
              <a:t>КоАП</a:t>
            </a:r>
            <a:r>
              <a:rPr lang="ru-RU" dirty="0" smtClean="0"/>
              <a:t> РФ, работникам учреждения необходимо на протяжении текущего года отслеживать объемы и качество предоставления услуг (выполнения работ), показатели по которым включены в задание. Если же возникли предпосылки для невыполнения установленных показателей, необходимо обратиться к учредителю с предложением внести изменения в задание на текущий год. </a:t>
            </a:r>
          </a:p>
          <a:p>
            <a:r>
              <a:rPr lang="ru-RU" dirty="0" smtClean="0"/>
              <a:t>• 3. Возврат средств в объеме, эквивалентном выявленному нарушению, предусмотрен во всех случаях несоблюдения условий предоставления субсидий (как правило, данный пункт прописывается в соглашении о предоставлении той или иной субсидии). Это не считается двойным наказанием. А значит, при неблагоприятном развитии событий  учреждения может возникнуть не только административная ответственность (штрафы выставят должностному и юридическому лицу), но и обязанность вернуть часть средств в бюджет надлежащего уровня.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5300" dirty="0" smtClean="0">
                <a:latin typeface="Times New Roman" pitchFamily="18" charset="0"/>
                <a:cs typeface="Times New Roman" pitchFamily="18" charset="0"/>
              </a:rPr>
              <a:t>Выводы: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68962"/>
          </a:xfrm>
        </p:spPr>
        <p:txBody>
          <a:bodyPr>
            <a:normAutofit/>
          </a:bodyPr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Государственное задание – это документ, устанавливающий требования к качеству оказываемых услуг, их составу, порядку оказания.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1440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Порядок формирования государственного задания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 descr="C:\Users\Лиана\Desktop\Screenshot_20200226-215752_Word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1066800"/>
            <a:ext cx="8763000" cy="1905000"/>
          </a:xfrm>
          <a:prstGeom prst="rect">
            <a:avLst/>
          </a:prstGeom>
          <a:noFill/>
        </p:spPr>
      </p:pic>
      <p:pic>
        <p:nvPicPr>
          <p:cNvPr id="2051" name="Picture 3" descr="C:\Users\Лиана\Desktop\Screenshot_20200226-215824_Word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28600" y="2971800"/>
            <a:ext cx="8763000" cy="3200400"/>
          </a:xfrm>
          <a:prstGeom prst="rect">
            <a:avLst/>
          </a:prstGeom>
          <a:noFill/>
        </p:spPr>
      </p:pic>
      <p:pic>
        <p:nvPicPr>
          <p:cNvPr id="2052" name="Picture 4" descr="C:\Users\Лиана\Desktop\Screenshot_20200226-215851_Word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28600" y="6162675"/>
            <a:ext cx="8686800" cy="3905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066800"/>
          <a:ext cx="8229600" cy="4525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Рассмотрим цели его создания: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126162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пункте 6 статьи 9.2 ФЗ №7 от 12.01.1996 г. указано, что бюджетное учреждение не имеет права не исполнять предписания, указанные в задании. Если государственное задание не будет выполнено, на учреждение накладывается административная ответственность.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Государственное задание создается учредителем. Это может быть также местная администрация. 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Эти органы занимаются разработкой следующих аспектов:</a:t>
            </a:r>
          </a:p>
          <a:p>
            <a:pPr lvl="0" fontAlgn="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Порядком создания задания.</a:t>
            </a:r>
          </a:p>
          <a:p>
            <a:pPr lvl="0" fontAlgn="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Ведомственными перечнями оказываемых услуг.</a:t>
            </a:r>
          </a:p>
          <a:p>
            <a:pPr lvl="0" fontAlgn="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Требованиями к установлению нормативов.</a:t>
            </a: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77962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Формирование государственного задания: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571500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Задание формируется на год. Расчет трат определяется учредителем. И расчет, и задания должны быть согласованы с учредителем. Нормы трат утверждаются на период, на который дан закон о бюджете.</a:t>
            </a:r>
          </a:p>
          <a:p>
            <a:pPr algn="ctr"/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Содержание документа определяется статьей 69.2 БК РФ</a:t>
            </a:r>
            <a:r>
              <a:rPr lang="ru-RU" dirty="0" smtClean="0"/>
              <a:t>.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Структура государственного задания: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657600" y="2362200"/>
            <a:ext cx="1905000" cy="8382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Структура</a:t>
            </a:r>
          </a:p>
          <a:p>
            <a:pPr algn="ctr"/>
            <a:r>
              <a:rPr lang="ru-RU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государственного задания:</a:t>
            </a:r>
            <a:br>
              <a:rPr lang="ru-RU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1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828800" y="3810000"/>
            <a:ext cx="1295400" cy="14478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Порядок контроля реализации положений документа</a:t>
            </a:r>
            <a:endParaRPr lang="ru-RU" sz="1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81000" y="3810000"/>
            <a:ext cx="1295400" cy="14478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Критерии для оценки качества и объема исполняемых услуг</a:t>
            </a:r>
            <a:endParaRPr lang="ru-RU" sz="1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276600" y="3810000"/>
            <a:ext cx="1295400" cy="14478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Требования к отчетности</a:t>
            </a:r>
            <a:endParaRPr lang="ru-RU" sz="1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724400" y="3810000"/>
            <a:ext cx="1295400" cy="14478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Категории потребителей, которые пользуются услугами</a:t>
            </a:r>
            <a:endParaRPr lang="ru-RU" sz="1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6172200" y="3810000"/>
            <a:ext cx="1295400" cy="14478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Порядок предоставления услуг</a:t>
            </a:r>
            <a:endParaRPr lang="ru-RU" sz="1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7620000" y="3810000"/>
            <a:ext cx="1295400" cy="14478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Тарифы на платные услуги</a:t>
            </a: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3" name="Прямая со стрелкой 12"/>
          <p:cNvCxnSpPr>
            <a:stCxn id="4" idx="1"/>
            <a:endCxn id="7" idx="0"/>
          </p:cNvCxnSpPr>
          <p:nvPr/>
        </p:nvCxnSpPr>
        <p:spPr>
          <a:xfrm flipH="1">
            <a:off x="1028700" y="2781300"/>
            <a:ext cx="2628900" cy="10287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>
            <a:endCxn id="6" idx="0"/>
          </p:cNvCxnSpPr>
          <p:nvPr/>
        </p:nvCxnSpPr>
        <p:spPr>
          <a:xfrm flipH="1">
            <a:off x="2476500" y="3200400"/>
            <a:ext cx="1257300" cy="6096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>
            <a:stCxn id="4" idx="2"/>
            <a:endCxn id="8" idx="0"/>
          </p:cNvCxnSpPr>
          <p:nvPr/>
        </p:nvCxnSpPr>
        <p:spPr>
          <a:xfrm flipH="1">
            <a:off x="3924300" y="3200400"/>
            <a:ext cx="685800" cy="6096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>
            <a:stCxn id="4" idx="2"/>
            <a:endCxn id="9" idx="0"/>
          </p:cNvCxnSpPr>
          <p:nvPr/>
        </p:nvCxnSpPr>
        <p:spPr>
          <a:xfrm>
            <a:off x="4610100" y="3200400"/>
            <a:ext cx="762000" cy="6096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>
            <a:endCxn id="10" idx="0"/>
          </p:cNvCxnSpPr>
          <p:nvPr/>
        </p:nvCxnSpPr>
        <p:spPr>
          <a:xfrm>
            <a:off x="5486400" y="3200400"/>
            <a:ext cx="1333500" cy="6096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>
            <a:stCxn id="4" idx="3"/>
            <a:endCxn id="11" idx="0"/>
          </p:cNvCxnSpPr>
          <p:nvPr/>
        </p:nvCxnSpPr>
        <p:spPr>
          <a:xfrm>
            <a:off x="5562600" y="2781300"/>
            <a:ext cx="2705100" cy="10287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осуществление государственного задания выделяются средства в форме субсидий.</a:t>
            </a:r>
          </a:p>
          <a:p>
            <a:pPr algn="ctr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Размер их определяется исходя из этих факторов: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Нормативные расходы на оказание услуг, прописанных 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госзадании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lvl="0">
              <a:buFont typeface="Wingdings" pitchFamily="2" charset="2"/>
              <a:buChar char="Ø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Нормативные расходы на содержание недвижимости, а также ценного движимого имущества.</a:t>
            </a:r>
          </a:p>
          <a:p>
            <a:pPr>
              <a:buFont typeface="Wingdings" pitchFamily="2" charset="2"/>
              <a:buChar char="Ø"/>
            </a:pPr>
            <a:endParaRPr lang="ru-RU" dirty="0" smtClean="0"/>
          </a:p>
          <a:p>
            <a:pPr>
              <a:buFont typeface="Wingdings" pitchFamily="2" charset="2"/>
              <a:buChar char="Ø"/>
            </a:pP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Финансирование по государственному  заданию: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81</TotalTime>
  <Words>963</Words>
  <Application>Microsoft Office PowerPoint</Application>
  <PresentationFormat>Экран (4:3)</PresentationFormat>
  <Paragraphs>92</Paragraphs>
  <Slides>17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Открытая</vt:lpstr>
      <vt:lpstr>МИНИСТЕРСТВО ОБРАЗОВАНИЯ, НАУКИ И МОЛОДЕЖНОЙ ПОЛИТИКИ КРАСНОДАРСКОГО КРАЯ Государственное автономное профессиональное образовательное учреждение  Краснодарского края «Новороссийский колледж строительства и экономики»  (ГАПОУ КК «НКСЭ»)</vt:lpstr>
      <vt:lpstr>Государственное задание – это документ, устанавливающий требования к качеству оказываемых услуг, их составу, порядку оказания. </vt:lpstr>
      <vt:lpstr>Порядок формирования государственного задания </vt:lpstr>
      <vt:lpstr>Рассмотрим цели его создания: </vt:lpstr>
      <vt:lpstr>В пункте 6 статьи 9.2 ФЗ №7 от 12.01.1996 г. указано, что бюджетное учреждение не имеет права не исполнять предписания, указанные в задании. Если государственное задание не будет выполнено, на учреждение накладывается административная ответственность. </vt:lpstr>
      <vt:lpstr>Формирование государственного задания: </vt:lpstr>
      <vt:lpstr>Слайд 7</vt:lpstr>
      <vt:lpstr>Структура государственного задания: </vt:lpstr>
      <vt:lpstr>Финансирование по государственному  заданию: </vt:lpstr>
      <vt:lpstr>Субсидии начисляются на основании договора между фирмой и учредителем.  В данном документе указываются эти пункты: </vt:lpstr>
      <vt:lpstr>Нормативные траты включают в себя расходы по следующим направлениям:</vt:lpstr>
      <vt:lpstr>Внесение изменений в госзадание: </vt:lpstr>
      <vt:lpstr>Типы государственных услуг</vt:lpstr>
      <vt:lpstr>Что будет, если госзадание не выполнено? </vt:lpstr>
      <vt:lpstr>Контроль над выполнением госзадания : </vt:lpstr>
      <vt:lpstr>Порядок работы по выполнению государственного задания  </vt:lpstr>
      <vt:lpstr>Выводы: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МИНИСТЕРСТВО ОБРАЗОВАНИЯ, НАУКИ И МОЛОДЕЖНОЙ ПОЛИТИКИ КРАСНОДАРСКОГО КРАЯ Государственное автономное профессиональное образовательное учреждение  Краснодарского края «Новороссийский колледж строительства и экономики»  (ГАПОУ КК «НКСЭ»)</dc:title>
  <dc:creator>манвел</dc:creator>
  <cp:lastModifiedBy>Лиана</cp:lastModifiedBy>
  <cp:revision>10</cp:revision>
  <dcterms:created xsi:type="dcterms:W3CDTF">2030-02-14T11:13:59Z</dcterms:created>
  <dcterms:modified xsi:type="dcterms:W3CDTF">2010-01-02T14:03:35Z</dcterms:modified>
</cp:coreProperties>
</file>