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Default Extension="png" ContentType="image/png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gif" ContentType="image/gif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8" r:id="rId5"/>
    <p:sldId id="269" r:id="rId6"/>
    <p:sldId id="276" r:id="rId7"/>
    <p:sldId id="270" r:id="rId8"/>
    <p:sldId id="271" r:id="rId9"/>
    <p:sldId id="272" r:id="rId10"/>
    <p:sldId id="273" r:id="rId11"/>
    <p:sldId id="274" r:id="rId12"/>
    <p:sldId id="27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551087-2B60-484B-B744-2E4D60979F10}" type="doc">
      <dgm:prSet loTypeId="urn:microsoft.com/office/officeart/2005/8/layout/hProcess9" loCatId="process" qsTypeId="urn:microsoft.com/office/officeart/2005/8/quickstyle/3d1" qsCatId="3D" csTypeId="urn:microsoft.com/office/officeart/2005/8/colors/colorful2" csCatId="colorful" phldr="1"/>
      <dgm:spPr/>
    </dgm:pt>
    <dgm:pt modelId="{E316EA90-E7AC-4963-8C51-608261F63E7D}">
      <dgm:prSet phldrT="[Текст]"/>
      <dgm:spPr/>
      <dgm:t>
        <a:bodyPr/>
        <a:lstStyle/>
        <a:p>
          <a:r>
            <a:rPr lang="ru-RU" dirty="0" smtClean="0"/>
            <a:t>Активные</a:t>
          </a:r>
          <a:endParaRPr lang="ru-RU" dirty="0"/>
        </a:p>
      </dgm:t>
    </dgm:pt>
    <dgm:pt modelId="{16148A56-FEA0-43D6-9202-04CDA29D6FB8}" type="parTrans" cxnId="{98A97F99-5C9D-415D-A7F5-4E2BB5CCCC0E}">
      <dgm:prSet/>
      <dgm:spPr/>
      <dgm:t>
        <a:bodyPr/>
        <a:lstStyle/>
        <a:p>
          <a:endParaRPr lang="ru-RU"/>
        </a:p>
      </dgm:t>
    </dgm:pt>
    <dgm:pt modelId="{D44FD373-0732-4F3D-9D7C-E7D15463190F}" type="sibTrans" cxnId="{98A97F99-5C9D-415D-A7F5-4E2BB5CCCC0E}">
      <dgm:prSet/>
      <dgm:spPr/>
      <dgm:t>
        <a:bodyPr/>
        <a:lstStyle/>
        <a:p>
          <a:endParaRPr lang="ru-RU"/>
        </a:p>
      </dgm:t>
    </dgm:pt>
    <dgm:pt modelId="{7A3AF6B8-33BF-466B-87CF-37AACC1D9976}">
      <dgm:prSet phldrT="[Текст]"/>
      <dgm:spPr/>
      <dgm:t>
        <a:bodyPr/>
        <a:lstStyle/>
        <a:p>
          <a:r>
            <a:rPr lang="ru-RU" dirty="0" smtClean="0"/>
            <a:t>Пассивные</a:t>
          </a:r>
          <a:endParaRPr lang="ru-RU" dirty="0"/>
        </a:p>
      </dgm:t>
    </dgm:pt>
    <dgm:pt modelId="{49D0001D-3C3F-4012-BD50-0D9A404C21BD}" type="parTrans" cxnId="{6AA452AE-FC12-44CD-B61F-59010373770F}">
      <dgm:prSet/>
      <dgm:spPr/>
      <dgm:t>
        <a:bodyPr/>
        <a:lstStyle/>
        <a:p>
          <a:endParaRPr lang="ru-RU"/>
        </a:p>
      </dgm:t>
    </dgm:pt>
    <dgm:pt modelId="{786BF6F8-A093-46E9-9D7E-CCCA18F57B10}" type="sibTrans" cxnId="{6AA452AE-FC12-44CD-B61F-59010373770F}">
      <dgm:prSet/>
      <dgm:spPr/>
      <dgm:t>
        <a:bodyPr/>
        <a:lstStyle/>
        <a:p>
          <a:endParaRPr lang="ru-RU"/>
        </a:p>
      </dgm:t>
    </dgm:pt>
    <dgm:pt modelId="{B04C753A-8DD1-482D-87F3-867E15DEACE7}">
      <dgm:prSet phldrT="[Текст]"/>
      <dgm:spPr/>
      <dgm:t>
        <a:bodyPr/>
        <a:lstStyle/>
        <a:p>
          <a:r>
            <a:rPr lang="ru-RU" dirty="0" smtClean="0"/>
            <a:t>Активно-пассивные</a:t>
          </a:r>
          <a:endParaRPr lang="ru-RU" dirty="0"/>
        </a:p>
      </dgm:t>
    </dgm:pt>
    <dgm:pt modelId="{BDC4C8D0-E1DA-4E83-8F9A-EA9CA657639D}" type="parTrans" cxnId="{B12013CA-9C0B-46AD-B052-4AE06ECF6ED2}">
      <dgm:prSet/>
      <dgm:spPr/>
      <dgm:t>
        <a:bodyPr/>
        <a:lstStyle/>
        <a:p>
          <a:endParaRPr lang="ru-RU"/>
        </a:p>
      </dgm:t>
    </dgm:pt>
    <dgm:pt modelId="{C129537A-CAE7-4505-BBCE-451B22CC9E19}" type="sibTrans" cxnId="{B12013CA-9C0B-46AD-B052-4AE06ECF6ED2}">
      <dgm:prSet/>
      <dgm:spPr/>
      <dgm:t>
        <a:bodyPr/>
        <a:lstStyle/>
        <a:p>
          <a:endParaRPr lang="ru-RU"/>
        </a:p>
      </dgm:t>
    </dgm:pt>
    <dgm:pt modelId="{FA0D1B07-5162-47F8-9069-C391D95A7155}" type="pres">
      <dgm:prSet presAssocID="{9D551087-2B60-484B-B744-2E4D60979F10}" presName="CompostProcess" presStyleCnt="0">
        <dgm:presLayoutVars>
          <dgm:dir/>
          <dgm:resizeHandles val="exact"/>
        </dgm:presLayoutVars>
      </dgm:prSet>
      <dgm:spPr/>
    </dgm:pt>
    <dgm:pt modelId="{50FA9B76-A599-4975-BAB4-ED9718B5D17C}" type="pres">
      <dgm:prSet presAssocID="{9D551087-2B60-484B-B744-2E4D60979F10}" presName="arrow" presStyleLbl="bgShp" presStyleIdx="0" presStyleCnt="1"/>
      <dgm:spPr/>
    </dgm:pt>
    <dgm:pt modelId="{61489679-5DF1-43D3-8B73-2C27372F6881}" type="pres">
      <dgm:prSet presAssocID="{9D551087-2B60-484B-B744-2E4D60979F10}" presName="linearProcess" presStyleCnt="0"/>
      <dgm:spPr/>
    </dgm:pt>
    <dgm:pt modelId="{AF4C3D8E-232E-4A0B-A367-000F3B8F792E}" type="pres">
      <dgm:prSet presAssocID="{E316EA90-E7AC-4963-8C51-608261F63E7D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0E553C-39AC-4030-AB43-52C084FD9E56}" type="pres">
      <dgm:prSet presAssocID="{D44FD373-0732-4F3D-9D7C-E7D15463190F}" presName="sibTrans" presStyleCnt="0"/>
      <dgm:spPr/>
    </dgm:pt>
    <dgm:pt modelId="{1FDAC7D6-865B-4AFF-B52A-8009F27E301C}" type="pres">
      <dgm:prSet presAssocID="{7A3AF6B8-33BF-466B-87CF-37AACC1D9976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6A2387-1167-4F6D-A54F-234FB0EF2E37}" type="pres">
      <dgm:prSet presAssocID="{786BF6F8-A093-46E9-9D7E-CCCA18F57B10}" presName="sibTrans" presStyleCnt="0"/>
      <dgm:spPr/>
    </dgm:pt>
    <dgm:pt modelId="{2D84A56B-4057-4008-A61E-A0B09790715E}" type="pres">
      <dgm:prSet presAssocID="{B04C753A-8DD1-482D-87F3-867E15DEACE7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D80E376-2CD9-4389-8118-87A43B8C1A0B}" type="presOf" srcId="{7A3AF6B8-33BF-466B-87CF-37AACC1D9976}" destId="{1FDAC7D6-865B-4AFF-B52A-8009F27E301C}" srcOrd="0" destOrd="0" presId="urn:microsoft.com/office/officeart/2005/8/layout/hProcess9"/>
    <dgm:cxn modelId="{A95C8E24-58E7-4BB8-8FD1-E61A1DBC1FEF}" type="presOf" srcId="{B04C753A-8DD1-482D-87F3-867E15DEACE7}" destId="{2D84A56B-4057-4008-A61E-A0B09790715E}" srcOrd="0" destOrd="0" presId="urn:microsoft.com/office/officeart/2005/8/layout/hProcess9"/>
    <dgm:cxn modelId="{B12013CA-9C0B-46AD-B052-4AE06ECF6ED2}" srcId="{9D551087-2B60-484B-B744-2E4D60979F10}" destId="{B04C753A-8DD1-482D-87F3-867E15DEACE7}" srcOrd="2" destOrd="0" parTransId="{BDC4C8D0-E1DA-4E83-8F9A-EA9CA657639D}" sibTransId="{C129537A-CAE7-4505-BBCE-451B22CC9E19}"/>
    <dgm:cxn modelId="{9002C3EF-933A-4150-8D70-E71296DC0C2F}" type="presOf" srcId="{E316EA90-E7AC-4963-8C51-608261F63E7D}" destId="{AF4C3D8E-232E-4A0B-A367-000F3B8F792E}" srcOrd="0" destOrd="0" presId="urn:microsoft.com/office/officeart/2005/8/layout/hProcess9"/>
    <dgm:cxn modelId="{EB9F3C6D-C7D3-4C64-BC10-2CAF588C9F7D}" type="presOf" srcId="{9D551087-2B60-484B-B744-2E4D60979F10}" destId="{FA0D1B07-5162-47F8-9069-C391D95A7155}" srcOrd="0" destOrd="0" presId="urn:microsoft.com/office/officeart/2005/8/layout/hProcess9"/>
    <dgm:cxn modelId="{98A97F99-5C9D-415D-A7F5-4E2BB5CCCC0E}" srcId="{9D551087-2B60-484B-B744-2E4D60979F10}" destId="{E316EA90-E7AC-4963-8C51-608261F63E7D}" srcOrd="0" destOrd="0" parTransId="{16148A56-FEA0-43D6-9202-04CDA29D6FB8}" sibTransId="{D44FD373-0732-4F3D-9D7C-E7D15463190F}"/>
    <dgm:cxn modelId="{6AA452AE-FC12-44CD-B61F-59010373770F}" srcId="{9D551087-2B60-484B-B744-2E4D60979F10}" destId="{7A3AF6B8-33BF-466B-87CF-37AACC1D9976}" srcOrd="1" destOrd="0" parTransId="{49D0001D-3C3F-4012-BD50-0D9A404C21BD}" sibTransId="{786BF6F8-A093-46E9-9D7E-CCCA18F57B10}"/>
    <dgm:cxn modelId="{14FA8C58-71F7-41E8-9816-D4D4F35122EF}" type="presParOf" srcId="{FA0D1B07-5162-47F8-9069-C391D95A7155}" destId="{50FA9B76-A599-4975-BAB4-ED9718B5D17C}" srcOrd="0" destOrd="0" presId="urn:microsoft.com/office/officeart/2005/8/layout/hProcess9"/>
    <dgm:cxn modelId="{1C55A1B9-49FC-4CEB-9B23-BF9687538498}" type="presParOf" srcId="{FA0D1B07-5162-47F8-9069-C391D95A7155}" destId="{61489679-5DF1-43D3-8B73-2C27372F6881}" srcOrd="1" destOrd="0" presId="urn:microsoft.com/office/officeart/2005/8/layout/hProcess9"/>
    <dgm:cxn modelId="{4BDB369C-73FB-4C43-87B0-FEA24B3B3905}" type="presParOf" srcId="{61489679-5DF1-43D3-8B73-2C27372F6881}" destId="{AF4C3D8E-232E-4A0B-A367-000F3B8F792E}" srcOrd="0" destOrd="0" presId="urn:microsoft.com/office/officeart/2005/8/layout/hProcess9"/>
    <dgm:cxn modelId="{91F1338E-2DA1-4AF8-8C21-A0A0C67C8C22}" type="presParOf" srcId="{61489679-5DF1-43D3-8B73-2C27372F6881}" destId="{530E553C-39AC-4030-AB43-52C084FD9E56}" srcOrd="1" destOrd="0" presId="urn:microsoft.com/office/officeart/2005/8/layout/hProcess9"/>
    <dgm:cxn modelId="{63EE2967-A4BA-4C75-92ED-DA1BBB489E6F}" type="presParOf" srcId="{61489679-5DF1-43D3-8B73-2C27372F6881}" destId="{1FDAC7D6-865B-4AFF-B52A-8009F27E301C}" srcOrd="2" destOrd="0" presId="urn:microsoft.com/office/officeart/2005/8/layout/hProcess9"/>
    <dgm:cxn modelId="{A1B5983A-2048-4482-84F1-904CFB05B40D}" type="presParOf" srcId="{61489679-5DF1-43D3-8B73-2C27372F6881}" destId="{696A2387-1167-4F6D-A54F-234FB0EF2E37}" srcOrd="3" destOrd="0" presId="urn:microsoft.com/office/officeart/2005/8/layout/hProcess9"/>
    <dgm:cxn modelId="{06A18879-90A5-4471-9583-30520F401FCA}" type="presParOf" srcId="{61489679-5DF1-43D3-8B73-2C27372F6881}" destId="{2D84A56B-4057-4008-A61E-A0B09790715E}" srcOrd="4" destOrd="0" presId="urn:microsoft.com/office/officeart/2005/8/layout/hProcess9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DB8CC2F-CA12-4DA3-8D0C-B0B2C7BD1C3C}" type="doc">
      <dgm:prSet loTypeId="urn:microsoft.com/office/officeart/2005/8/layout/hList6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76C986F5-6348-405A-B565-352B8464171E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b="1" dirty="0" smtClean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Открытие счетов</a:t>
          </a:r>
          <a:r>
            <a:rPr lang="ru-RU" sz="2400" b="1" dirty="0" smtClean="0">
              <a:latin typeface="Times New Roman" pitchFamily="18" charset="0"/>
              <a:cs typeface="Times New Roman" pitchFamily="18" charset="0"/>
            </a:rPr>
            <a:t>, записи в них хозяйственных операций </a:t>
          </a:r>
          <a:r>
            <a:rPr lang="ru-RU" sz="2400" b="1" dirty="0" smtClean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и их закрытие</a:t>
          </a:r>
          <a:r>
            <a:rPr lang="ru-RU" sz="2400" b="1" dirty="0" smtClean="0">
              <a:latin typeface="Times New Roman" pitchFamily="18" charset="0"/>
              <a:cs typeface="Times New Roman" pitchFamily="18" charset="0"/>
            </a:rPr>
            <a:t> осуществляются по </a:t>
          </a:r>
          <a:r>
            <a:rPr lang="ru-RU" sz="2400" b="1" dirty="0" smtClean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определенным правилам</a:t>
          </a:r>
          <a:r>
            <a:rPr lang="ru-RU" sz="2400" b="1" dirty="0" smtClean="0">
              <a:latin typeface="Times New Roman" pitchFamily="18" charset="0"/>
              <a:cs typeface="Times New Roman" pitchFamily="18" charset="0"/>
            </a:rPr>
            <a:t>.</a:t>
          </a:r>
        </a:p>
        <a:p>
          <a:pPr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b="1" dirty="0">
            <a:latin typeface="Times New Roman" pitchFamily="18" charset="0"/>
            <a:cs typeface="Times New Roman" pitchFamily="18" charset="0"/>
          </a:endParaRPr>
        </a:p>
      </dgm:t>
    </dgm:pt>
    <dgm:pt modelId="{3455A3A3-7A46-4328-9501-E3F6C41A7AE7}" type="parTrans" cxnId="{E09CA720-EF81-4EBC-B89C-63F8ADD66D26}">
      <dgm:prSet/>
      <dgm:spPr/>
      <dgm:t>
        <a:bodyPr/>
        <a:lstStyle/>
        <a:p>
          <a:endParaRPr lang="ru-RU"/>
        </a:p>
      </dgm:t>
    </dgm:pt>
    <dgm:pt modelId="{82DEF1DE-8DCC-418F-86E1-525A4895C974}" type="sibTrans" cxnId="{E09CA720-EF81-4EBC-B89C-63F8ADD66D26}">
      <dgm:prSet/>
      <dgm:spPr/>
      <dgm:t>
        <a:bodyPr/>
        <a:lstStyle/>
        <a:p>
          <a:endParaRPr lang="ru-RU"/>
        </a:p>
      </dgm:t>
    </dgm:pt>
    <dgm:pt modelId="{6B69BEAF-2C38-488D-9148-A654A3D2B11F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dirty="0" smtClean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При открытии счета в него </a:t>
          </a:r>
          <a:r>
            <a:rPr lang="ru-RU" sz="2400" b="1" dirty="0" smtClean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записывается начальное сальдо</a:t>
          </a:r>
          <a:r>
            <a:rPr lang="ru-RU" sz="2400" dirty="0" smtClean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: на </a:t>
          </a:r>
          <a:r>
            <a:rPr lang="ru-RU" sz="2400" b="1" i="1" dirty="0" smtClean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активных счетах </a:t>
          </a:r>
          <a:r>
            <a:rPr lang="ru-RU" sz="2400" dirty="0" smtClean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— в </a:t>
          </a:r>
          <a:r>
            <a:rPr lang="ru-RU" sz="2400" b="1" dirty="0" smtClean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дебет</a:t>
          </a:r>
          <a:r>
            <a:rPr lang="ru-RU" sz="2400" dirty="0" smtClean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, на </a:t>
          </a:r>
          <a:r>
            <a:rPr lang="ru-RU" sz="2400" b="1" i="1" dirty="0" smtClean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пассивных</a:t>
          </a:r>
          <a:r>
            <a:rPr lang="ru-RU" sz="2400" dirty="0" smtClean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— в </a:t>
          </a:r>
          <a:r>
            <a:rPr lang="ru-RU" sz="2400" b="1" dirty="0" smtClean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кредит</a:t>
          </a:r>
          <a:r>
            <a:rPr lang="ru-RU" sz="2400" dirty="0" smtClean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.</a:t>
          </a:r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dirty="0">
            <a:solidFill>
              <a:schemeClr val="bg1">
                <a:lumMod val="95000"/>
                <a:lumOff val="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E1AD8EEC-8699-46B0-A4FA-B8751B5142B1}" type="parTrans" cxnId="{BBE0A4C9-8C55-4EAB-9A4B-71C658384932}">
      <dgm:prSet/>
      <dgm:spPr/>
      <dgm:t>
        <a:bodyPr/>
        <a:lstStyle/>
        <a:p>
          <a:endParaRPr lang="ru-RU"/>
        </a:p>
      </dgm:t>
    </dgm:pt>
    <dgm:pt modelId="{CB1FA6AF-BD83-4F14-B227-56197BC677F7}" type="sibTrans" cxnId="{BBE0A4C9-8C55-4EAB-9A4B-71C658384932}">
      <dgm:prSet/>
      <dgm:spPr/>
      <dgm:t>
        <a:bodyPr/>
        <a:lstStyle/>
        <a:p>
          <a:endParaRPr lang="ru-RU"/>
        </a:p>
      </dgm:t>
    </dgm:pt>
    <dgm:pt modelId="{A4CDA2B4-C430-4FB3-92A2-F16C21F6EAD0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В течение отчетного периода на счетах отражаются суммы хозяйственных операций: </a:t>
          </a:r>
          <a:r>
            <a:rPr lang="ru-RU" sz="2000" b="1" dirty="0" smtClean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увеличение по дебету активных и кредиту пассивных счетов; </a:t>
          </a:r>
          <a:r>
            <a:rPr lang="ru-RU" sz="2000" b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rPr>
            <a:t>уменьшение — по кредиту активных и дебету пассивных счетов</a:t>
          </a:r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.</a:t>
          </a:r>
        </a:p>
        <a:p>
          <a:pPr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CB7EE35F-64C5-4D73-B300-98110D8B7572}" type="parTrans" cxnId="{86DE9E03-2BBB-4498-A5F2-E2BE95CA4704}">
      <dgm:prSet/>
      <dgm:spPr/>
      <dgm:t>
        <a:bodyPr/>
        <a:lstStyle/>
        <a:p>
          <a:endParaRPr lang="ru-RU"/>
        </a:p>
      </dgm:t>
    </dgm:pt>
    <dgm:pt modelId="{A7146551-A14B-46E4-9805-35A1FF615B60}" type="sibTrans" cxnId="{86DE9E03-2BBB-4498-A5F2-E2BE95CA4704}">
      <dgm:prSet/>
      <dgm:spPr/>
      <dgm:t>
        <a:bodyPr/>
        <a:lstStyle/>
        <a:p>
          <a:endParaRPr lang="ru-RU"/>
        </a:p>
      </dgm:t>
    </dgm:pt>
    <dgm:pt modelId="{F5758A6E-CEDD-4B5E-B028-595406CBCCD5}" type="pres">
      <dgm:prSet presAssocID="{EDB8CC2F-CA12-4DA3-8D0C-B0B2C7BD1C3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3FEA20B-5E99-44F7-9964-49CCC8462CFD}" type="pres">
      <dgm:prSet presAssocID="{76C986F5-6348-405A-B565-352B8464171E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F23A9C-11BD-4DA3-8689-8175E3854344}" type="pres">
      <dgm:prSet presAssocID="{82DEF1DE-8DCC-418F-86E1-525A4895C974}" presName="sibTrans" presStyleCnt="0"/>
      <dgm:spPr/>
    </dgm:pt>
    <dgm:pt modelId="{838261D9-D675-4F01-BA8F-D714EAE3840B}" type="pres">
      <dgm:prSet presAssocID="{6B69BEAF-2C38-488D-9148-A654A3D2B11F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EFE705-FF95-49AF-9EA4-376D8A32094F}" type="pres">
      <dgm:prSet presAssocID="{CB1FA6AF-BD83-4F14-B227-56197BC677F7}" presName="sibTrans" presStyleCnt="0"/>
      <dgm:spPr/>
    </dgm:pt>
    <dgm:pt modelId="{209183B5-1838-4D0D-9A47-385924DD7F87}" type="pres">
      <dgm:prSet presAssocID="{A4CDA2B4-C430-4FB3-92A2-F16C21F6EAD0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09CA720-EF81-4EBC-B89C-63F8ADD66D26}" srcId="{EDB8CC2F-CA12-4DA3-8D0C-B0B2C7BD1C3C}" destId="{76C986F5-6348-405A-B565-352B8464171E}" srcOrd="0" destOrd="0" parTransId="{3455A3A3-7A46-4328-9501-E3F6C41A7AE7}" sibTransId="{82DEF1DE-8DCC-418F-86E1-525A4895C974}"/>
    <dgm:cxn modelId="{BBE0A4C9-8C55-4EAB-9A4B-71C658384932}" srcId="{EDB8CC2F-CA12-4DA3-8D0C-B0B2C7BD1C3C}" destId="{6B69BEAF-2C38-488D-9148-A654A3D2B11F}" srcOrd="1" destOrd="0" parTransId="{E1AD8EEC-8699-46B0-A4FA-B8751B5142B1}" sibTransId="{CB1FA6AF-BD83-4F14-B227-56197BC677F7}"/>
    <dgm:cxn modelId="{FF4835FD-9574-451C-AC16-A6E0FB342E00}" type="presOf" srcId="{EDB8CC2F-CA12-4DA3-8D0C-B0B2C7BD1C3C}" destId="{F5758A6E-CEDD-4B5E-B028-595406CBCCD5}" srcOrd="0" destOrd="0" presId="urn:microsoft.com/office/officeart/2005/8/layout/hList6"/>
    <dgm:cxn modelId="{CA67E6BA-1E95-49F8-BB0F-D0DB8356EB0C}" type="presOf" srcId="{76C986F5-6348-405A-B565-352B8464171E}" destId="{63FEA20B-5E99-44F7-9964-49CCC8462CFD}" srcOrd="0" destOrd="0" presId="urn:microsoft.com/office/officeart/2005/8/layout/hList6"/>
    <dgm:cxn modelId="{871BB121-65B8-4580-9F01-8AD4E1919D92}" type="presOf" srcId="{A4CDA2B4-C430-4FB3-92A2-F16C21F6EAD0}" destId="{209183B5-1838-4D0D-9A47-385924DD7F87}" srcOrd="0" destOrd="0" presId="urn:microsoft.com/office/officeart/2005/8/layout/hList6"/>
    <dgm:cxn modelId="{CACE4E14-2AC0-4321-84FC-671801A180E0}" type="presOf" srcId="{6B69BEAF-2C38-488D-9148-A654A3D2B11F}" destId="{838261D9-D675-4F01-BA8F-D714EAE3840B}" srcOrd="0" destOrd="0" presId="urn:microsoft.com/office/officeart/2005/8/layout/hList6"/>
    <dgm:cxn modelId="{86DE9E03-2BBB-4498-A5F2-E2BE95CA4704}" srcId="{EDB8CC2F-CA12-4DA3-8D0C-B0B2C7BD1C3C}" destId="{A4CDA2B4-C430-4FB3-92A2-F16C21F6EAD0}" srcOrd="2" destOrd="0" parTransId="{CB7EE35F-64C5-4D73-B300-98110D8B7572}" sibTransId="{A7146551-A14B-46E4-9805-35A1FF615B60}"/>
    <dgm:cxn modelId="{0E355C56-41A0-4A76-BDE2-E7BACFD41C38}" type="presParOf" srcId="{F5758A6E-CEDD-4B5E-B028-595406CBCCD5}" destId="{63FEA20B-5E99-44F7-9964-49CCC8462CFD}" srcOrd="0" destOrd="0" presId="urn:microsoft.com/office/officeart/2005/8/layout/hList6"/>
    <dgm:cxn modelId="{5ACA74EF-0849-4994-9B8C-276EAD4DCCFC}" type="presParOf" srcId="{F5758A6E-CEDD-4B5E-B028-595406CBCCD5}" destId="{BCF23A9C-11BD-4DA3-8689-8175E3854344}" srcOrd="1" destOrd="0" presId="urn:microsoft.com/office/officeart/2005/8/layout/hList6"/>
    <dgm:cxn modelId="{ABB8A044-AFF8-4371-94F4-4D213A85D185}" type="presParOf" srcId="{F5758A6E-CEDD-4B5E-B028-595406CBCCD5}" destId="{838261D9-D675-4F01-BA8F-D714EAE3840B}" srcOrd="2" destOrd="0" presId="urn:microsoft.com/office/officeart/2005/8/layout/hList6"/>
    <dgm:cxn modelId="{1A455483-B56A-4362-8865-DF65E6CAF00A}" type="presParOf" srcId="{F5758A6E-CEDD-4B5E-B028-595406CBCCD5}" destId="{F2EFE705-FF95-49AF-9EA4-376D8A32094F}" srcOrd="3" destOrd="0" presId="urn:microsoft.com/office/officeart/2005/8/layout/hList6"/>
    <dgm:cxn modelId="{F117B292-A00E-4871-9BE7-40C8F03CC21A}" type="presParOf" srcId="{F5758A6E-CEDD-4B5E-B028-595406CBCCD5}" destId="{209183B5-1838-4D0D-9A47-385924DD7F87}" srcOrd="4" destOrd="0" presId="urn:microsoft.com/office/officeart/2005/8/layout/hList6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0FA9B76-A599-4975-BAB4-ED9718B5D17C}">
      <dsp:nvSpPr>
        <dsp:cNvPr id="0" name=""/>
        <dsp:cNvSpPr/>
      </dsp:nvSpPr>
      <dsp:spPr>
        <a:xfrm>
          <a:off x="615668" y="0"/>
          <a:ext cx="6977575" cy="3312368"/>
        </a:xfrm>
        <a:prstGeom prst="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2">
                <a:tint val="40000"/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2">
                <a:tint val="40000"/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/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AF4C3D8E-232E-4A0B-A367-000F3B8F792E}">
      <dsp:nvSpPr>
        <dsp:cNvPr id="0" name=""/>
        <dsp:cNvSpPr/>
      </dsp:nvSpPr>
      <dsp:spPr>
        <a:xfrm>
          <a:off x="5183" y="993710"/>
          <a:ext cx="2632775" cy="1324947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Активные</a:t>
          </a:r>
          <a:endParaRPr lang="ru-RU" sz="3300" kern="1200" dirty="0"/>
        </a:p>
      </dsp:txBody>
      <dsp:txXfrm>
        <a:off x="5183" y="993710"/>
        <a:ext cx="2632775" cy="1324947"/>
      </dsp:txXfrm>
    </dsp:sp>
    <dsp:sp modelId="{1FDAC7D6-865B-4AFF-B52A-8009F27E301C}">
      <dsp:nvSpPr>
        <dsp:cNvPr id="0" name=""/>
        <dsp:cNvSpPr/>
      </dsp:nvSpPr>
      <dsp:spPr>
        <a:xfrm>
          <a:off x="2788068" y="993710"/>
          <a:ext cx="2632775" cy="1324947"/>
        </a:xfrm>
        <a:prstGeom prst="roundRect">
          <a:avLst/>
        </a:prstGeom>
        <a:gradFill rotWithShape="0">
          <a:gsLst>
            <a:gs pos="0">
              <a:schemeClr val="accent2">
                <a:hueOff val="-6317677"/>
                <a:satOff val="10648"/>
                <a:lumOff val="-13040"/>
                <a:alphaOff val="0"/>
                <a:shade val="63000"/>
                <a:satMod val="165000"/>
              </a:schemeClr>
            </a:gs>
            <a:gs pos="30000">
              <a:schemeClr val="accent2">
                <a:hueOff val="-6317677"/>
                <a:satOff val="10648"/>
                <a:lumOff val="-13040"/>
                <a:alphaOff val="0"/>
                <a:shade val="58000"/>
                <a:satMod val="165000"/>
              </a:schemeClr>
            </a:gs>
            <a:gs pos="75000">
              <a:schemeClr val="accent2">
                <a:hueOff val="-6317677"/>
                <a:satOff val="10648"/>
                <a:lumOff val="-13040"/>
                <a:alphaOff val="0"/>
                <a:shade val="30000"/>
                <a:satMod val="175000"/>
              </a:schemeClr>
            </a:gs>
            <a:gs pos="100000">
              <a:schemeClr val="accent2">
                <a:hueOff val="-6317677"/>
                <a:satOff val="10648"/>
                <a:lumOff val="-1304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Пассивные</a:t>
          </a:r>
          <a:endParaRPr lang="ru-RU" sz="3300" kern="1200" dirty="0"/>
        </a:p>
      </dsp:txBody>
      <dsp:txXfrm>
        <a:off x="2788068" y="993710"/>
        <a:ext cx="2632775" cy="1324947"/>
      </dsp:txXfrm>
    </dsp:sp>
    <dsp:sp modelId="{2D84A56B-4057-4008-A61E-A0B09790715E}">
      <dsp:nvSpPr>
        <dsp:cNvPr id="0" name=""/>
        <dsp:cNvSpPr/>
      </dsp:nvSpPr>
      <dsp:spPr>
        <a:xfrm>
          <a:off x="5570953" y="993710"/>
          <a:ext cx="2632775" cy="1324947"/>
        </a:xfrm>
        <a:prstGeom prst="roundRect">
          <a:avLst/>
        </a:prstGeom>
        <a:gradFill rotWithShape="0">
          <a:gsLst>
            <a:gs pos="0">
              <a:schemeClr val="accent2">
                <a:hueOff val="-12635355"/>
                <a:satOff val="21297"/>
                <a:lumOff val="-26079"/>
                <a:alphaOff val="0"/>
                <a:shade val="63000"/>
                <a:satMod val="165000"/>
              </a:schemeClr>
            </a:gs>
            <a:gs pos="30000">
              <a:schemeClr val="accent2">
                <a:hueOff val="-12635355"/>
                <a:satOff val="21297"/>
                <a:lumOff val="-26079"/>
                <a:alphaOff val="0"/>
                <a:shade val="58000"/>
                <a:satMod val="165000"/>
              </a:schemeClr>
            </a:gs>
            <a:gs pos="75000">
              <a:schemeClr val="accent2">
                <a:hueOff val="-12635355"/>
                <a:satOff val="21297"/>
                <a:lumOff val="-26079"/>
                <a:alphaOff val="0"/>
                <a:shade val="30000"/>
                <a:satMod val="175000"/>
              </a:schemeClr>
            </a:gs>
            <a:gs pos="100000">
              <a:schemeClr val="accent2">
                <a:hueOff val="-12635355"/>
                <a:satOff val="21297"/>
                <a:lumOff val="-26079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Активно-пассивные</a:t>
          </a:r>
          <a:endParaRPr lang="ru-RU" sz="3300" kern="1200" dirty="0"/>
        </a:p>
      </dsp:txBody>
      <dsp:txXfrm>
        <a:off x="5570953" y="993710"/>
        <a:ext cx="2632775" cy="132494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3FEA20B-5E99-44F7-9964-49CCC8462CFD}">
      <dsp:nvSpPr>
        <dsp:cNvPr id="0" name=""/>
        <dsp:cNvSpPr/>
      </dsp:nvSpPr>
      <dsp:spPr>
        <a:xfrm rot="16200000">
          <a:off x="-1818922" y="1819960"/>
          <a:ext cx="6336703" cy="2696783"/>
        </a:xfrm>
        <a:prstGeom prst="flowChartManualOperati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b="1" kern="1200" dirty="0" smtClean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Открытие счетов</a:t>
          </a:r>
          <a:r>
            <a:rPr lang="ru-RU" sz="2400" b="1" kern="1200" dirty="0" smtClean="0">
              <a:latin typeface="Times New Roman" pitchFamily="18" charset="0"/>
              <a:cs typeface="Times New Roman" pitchFamily="18" charset="0"/>
            </a:rPr>
            <a:t>, записи в них хозяйственных операций </a:t>
          </a:r>
          <a:r>
            <a:rPr lang="ru-RU" sz="2400" b="1" kern="1200" dirty="0" smtClean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и их закрытие</a:t>
          </a:r>
          <a:r>
            <a:rPr lang="ru-RU" sz="2400" b="1" kern="1200" dirty="0" smtClean="0">
              <a:latin typeface="Times New Roman" pitchFamily="18" charset="0"/>
              <a:cs typeface="Times New Roman" pitchFamily="18" charset="0"/>
            </a:rPr>
            <a:t> осуществляются по </a:t>
          </a:r>
          <a:r>
            <a:rPr lang="ru-RU" sz="2400" b="1" kern="1200" dirty="0" smtClean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определенным правилам</a:t>
          </a:r>
          <a:r>
            <a:rPr lang="ru-RU" sz="2400" b="1" kern="1200" dirty="0" smtClean="0">
              <a:latin typeface="Times New Roman" pitchFamily="18" charset="0"/>
              <a:cs typeface="Times New Roman" pitchFamily="18" charset="0"/>
            </a:rPr>
            <a:t>.</a:t>
          </a:r>
        </a:p>
        <a:p>
          <a:pPr lvl="0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b="1" kern="1200" dirty="0">
            <a:latin typeface="Times New Roman" pitchFamily="18" charset="0"/>
            <a:cs typeface="Times New Roman" pitchFamily="18" charset="0"/>
          </a:endParaRPr>
        </a:p>
      </dsp:txBody>
      <dsp:txXfrm rot="16200000">
        <a:off x="-1818922" y="1819960"/>
        <a:ext cx="6336703" cy="2696783"/>
      </dsp:txXfrm>
    </dsp:sp>
    <dsp:sp modelId="{838261D9-D675-4F01-BA8F-D714EAE3840B}">
      <dsp:nvSpPr>
        <dsp:cNvPr id="0" name=""/>
        <dsp:cNvSpPr/>
      </dsp:nvSpPr>
      <dsp:spPr>
        <a:xfrm rot="16200000">
          <a:off x="1080120" y="1819960"/>
          <a:ext cx="6336703" cy="2696783"/>
        </a:xfrm>
        <a:prstGeom prst="flowChartManualOperation">
          <a:avLst/>
        </a:prstGeom>
        <a:gradFill rotWithShape="0">
          <a:gsLst>
            <a:gs pos="0">
              <a:schemeClr val="accent2">
                <a:hueOff val="-6317677"/>
                <a:satOff val="10648"/>
                <a:lumOff val="-13040"/>
                <a:alphaOff val="0"/>
                <a:shade val="63000"/>
                <a:satMod val="165000"/>
              </a:schemeClr>
            </a:gs>
            <a:gs pos="30000">
              <a:schemeClr val="accent2">
                <a:hueOff val="-6317677"/>
                <a:satOff val="10648"/>
                <a:lumOff val="-13040"/>
                <a:alphaOff val="0"/>
                <a:shade val="58000"/>
                <a:satMod val="165000"/>
              </a:schemeClr>
            </a:gs>
            <a:gs pos="75000">
              <a:schemeClr val="accent2">
                <a:hueOff val="-6317677"/>
                <a:satOff val="10648"/>
                <a:lumOff val="-13040"/>
                <a:alphaOff val="0"/>
                <a:shade val="30000"/>
                <a:satMod val="175000"/>
              </a:schemeClr>
            </a:gs>
            <a:gs pos="100000">
              <a:schemeClr val="accent2">
                <a:hueOff val="-6317677"/>
                <a:satOff val="10648"/>
                <a:lumOff val="-1304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kern="1200" dirty="0" smtClean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При открытии счета в него </a:t>
          </a:r>
          <a:r>
            <a:rPr lang="ru-RU" sz="2400" b="1" kern="1200" dirty="0" smtClean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записывается начальное сальдо</a:t>
          </a:r>
          <a:r>
            <a:rPr lang="ru-RU" sz="2400" kern="1200" dirty="0" smtClean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: на </a:t>
          </a:r>
          <a:r>
            <a:rPr lang="ru-RU" sz="2400" b="1" i="1" kern="1200" dirty="0" smtClean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активных счетах </a:t>
          </a:r>
          <a:r>
            <a:rPr lang="ru-RU" sz="2400" kern="1200" dirty="0" smtClean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— в </a:t>
          </a:r>
          <a:r>
            <a:rPr lang="ru-RU" sz="2400" b="1" kern="1200" dirty="0" smtClean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дебет</a:t>
          </a:r>
          <a:r>
            <a:rPr lang="ru-RU" sz="2400" kern="1200" dirty="0" smtClean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, на </a:t>
          </a:r>
          <a:r>
            <a:rPr lang="ru-RU" sz="2400" b="1" i="1" kern="1200" dirty="0" smtClean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пассивных</a:t>
          </a:r>
          <a:r>
            <a:rPr lang="ru-RU" sz="2400" kern="1200" dirty="0" smtClean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 — в </a:t>
          </a:r>
          <a:r>
            <a:rPr lang="ru-RU" sz="2400" b="1" kern="1200" dirty="0" smtClean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кредит</a:t>
          </a:r>
          <a:r>
            <a:rPr lang="ru-RU" sz="2400" kern="1200" dirty="0" smtClean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.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>
            <a:solidFill>
              <a:schemeClr val="bg1">
                <a:lumMod val="95000"/>
                <a:lumOff val="5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 rot="16200000">
        <a:off x="1080120" y="1819960"/>
        <a:ext cx="6336703" cy="2696783"/>
      </dsp:txXfrm>
    </dsp:sp>
    <dsp:sp modelId="{209183B5-1838-4D0D-9A47-385924DD7F87}">
      <dsp:nvSpPr>
        <dsp:cNvPr id="0" name=""/>
        <dsp:cNvSpPr/>
      </dsp:nvSpPr>
      <dsp:spPr>
        <a:xfrm rot="16200000">
          <a:off x="3979162" y="1819960"/>
          <a:ext cx="6336703" cy="2696783"/>
        </a:xfrm>
        <a:prstGeom prst="flowChartManualOperation">
          <a:avLst/>
        </a:prstGeom>
        <a:gradFill rotWithShape="0">
          <a:gsLst>
            <a:gs pos="0">
              <a:schemeClr val="accent2">
                <a:hueOff val="-12635355"/>
                <a:satOff val="21297"/>
                <a:lumOff val="-26079"/>
                <a:alphaOff val="0"/>
                <a:shade val="63000"/>
                <a:satMod val="165000"/>
              </a:schemeClr>
            </a:gs>
            <a:gs pos="30000">
              <a:schemeClr val="accent2">
                <a:hueOff val="-12635355"/>
                <a:satOff val="21297"/>
                <a:lumOff val="-26079"/>
                <a:alphaOff val="0"/>
                <a:shade val="58000"/>
                <a:satMod val="165000"/>
              </a:schemeClr>
            </a:gs>
            <a:gs pos="75000">
              <a:schemeClr val="accent2">
                <a:hueOff val="-12635355"/>
                <a:satOff val="21297"/>
                <a:lumOff val="-26079"/>
                <a:alphaOff val="0"/>
                <a:shade val="30000"/>
                <a:satMod val="175000"/>
              </a:schemeClr>
            </a:gs>
            <a:gs pos="100000">
              <a:schemeClr val="accent2">
                <a:hueOff val="-12635355"/>
                <a:satOff val="21297"/>
                <a:lumOff val="-26079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В течение отчетного периода на счетах отражаются суммы хозяйственных операций: </a:t>
          </a:r>
          <a:r>
            <a:rPr lang="ru-RU" sz="2000" b="1" kern="1200" dirty="0" smtClean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rPr>
            <a:t>увеличение по дебету активных и кредиту пассивных счетов; </a:t>
          </a:r>
          <a:r>
            <a:rPr lang="ru-RU" sz="2000" b="1" kern="1200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rPr>
            <a:t>уменьшение — по кредиту активных и дебету пассивных счетов</a:t>
          </a: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.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 rot="16200000">
        <a:off x="3979162" y="1819960"/>
        <a:ext cx="6336703" cy="26967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0DB5C0D-56E5-4805-B1A3-7C20BE01A79F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3747A7C-9842-45AD-B71D-EA1B9FE52B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B5C0D-56E5-4805-B1A3-7C20BE01A79F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47A7C-9842-45AD-B71D-EA1B9FE52B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B5C0D-56E5-4805-B1A3-7C20BE01A79F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47A7C-9842-45AD-B71D-EA1B9FE52B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0DB5C0D-56E5-4805-B1A3-7C20BE01A79F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3747A7C-9842-45AD-B71D-EA1B9FE52B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0DB5C0D-56E5-4805-B1A3-7C20BE01A79F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3747A7C-9842-45AD-B71D-EA1B9FE52B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B5C0D-56E5-4805-B1A3-7C20BE01A79F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47A7C-9842-45AD-B71D-EA1B9FE52B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B5C0D-56E5-4805-B1A3-7C20BE01A79F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47A7C-9842-45AD-B71D-EA1B9FE52B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0DB5C0D-56E5-4805-B1A3-7C20BE01A79F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3747A7C-9842-45AD-B71D-EA1B9FE52B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B5C0D-56E5-4805-B1A3-7C20BE01A79F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47A7C-9842-45AD-B71D-EA1B9FE52B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0DB5C0D-56E5-4805-B1A3-7C20BE01A79F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3747A7C-9842-45AD-B71D-EA1B9FE52B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0DB5C0D-56E5-4805-B1A3-7C20BE01A79F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3747A7C-9842-45AD-B71D-EA1B9FE52B8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0DB5C0D-56E5-4805-B1A3-7C20BE01A79F}" type="datetimeFigureOut">
              <a:rPr lang="ru-RU" smtClean="0"/>
              <a:pPr/>
              <a:t>26.03.2016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3747A7C-9842-45AD-B71D-EA1B9FE52B8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microsoft.com/office/2007/relationships/diagramDrawing" Target="../diagrams/drawing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23728" y="980728"/>
            <a:ext cx="6334472" cy="2664296"/>
          </a:xfrm>
        </p:spPr>
        <p:txBody>
          <a:bodyPr>
            <a:normAutofit/>
          </a:bodyPr>
          <a:lstStyle/>
          <a:p>
            <a:r>
              <a:rPr lang="ru-RU" sz="4800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Тема: «План счетов. Структура счетов»</a:t>
            </a:r>
            <a:endParaRPr lang="ru-RU" sz="4800" cap="none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4293096"/>
            <a:ext cx="6172200" cy="1800200"/>
          </a:xfrm>
        </p:spPr>
        <p:txBody>
          <a:bodyPr>
            <a:noAutofit/>
          </a:bodyPr>
          <a:lstStyle/>
          <a:p>
            <a:pPr algn="r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/>
        </p:nvGraphicFramePr>
        <p:xfrm>
          <a:off x="179512" y="332656"/>
          <a:ext cx="8496944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764704"/>
            <a:ext cx="7601272" cy="5709248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>
              <a:buNone/>
            </a:pPr>
            <a:endPara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Закрытие счета производится в конце отчетного периода.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счете подсчитываются обороты:</a:t>
            </a:r>
          </a:p>
          <a:p>
            <a:pPr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b="1" i="1" baseline="30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i="1" baseline="30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обороты соответственно по дебету и кредиту счета;</a:t>
            </a:r>
          </a:p>
          <a:p>
            <a:pPr algn="ctr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     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b="1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i="1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b="1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b="1" i="1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— сумма по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операции, записанная соответственно по дебету и кредиту счета.</a:t>
            </a:r>
          </a:p>
          <a:p>
            <a:pPr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://www.bibliotekar.ru/buhgalterskiy-uchet-1/7.files/image001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2204864"/>
            <a:ext cx="1728192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147248" cy="1224136"/>
          </a:xfrm>
        </p:spPr>
        <p:txBody>
          <a:bodyPr>
            <a:prstTxWarp prst="textDoubleWave1">
              <a:avLst/>
            </a:prstTxWarp>
            <a:noAutofit/>
          </a:bodyPr>
          <a:lstStyle/>
          <a:p>
            <a:r>
              <a:rPr lang="ru-RU" sz="44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Расчет  конечного сальдо:</a:t>
            </a:r>
            <a:br>
              <a:rPr lang="ru-RU" sz="4400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</a:br>
            <a:endParaRPr lang="ru-RU" sz="4400" b="1" cap="none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7467600" cy="403244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>
              <a:buNone/>
            </a:pPr>
            <a:r>
              <a:rPr lang="ru-RU" sz="2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800" b="1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800" b="1" i="1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С</a:t>
            </a:r>
            <a:r>
              <a:rPr lang="ru-RU" sz="2800" b="1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800" b="1" i="1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sz="2800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sz="2800" b="1" i="1" baseline="30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800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Oб</a:t>
            </a:r>
            <a:r>
              <a:rPr lang="ru-RU" sz="2800" b="1" i="1" baseline="30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— (активный счет);</a:t>
            </a:r>
          </a:p>
          <a:p>
            <a:pPr algn="ctr">
              <a:buNone/>
            </a:pPr>
            <a:r>
              <a:rPr lang="ru-RU" sz="2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800" b="1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800" b="1" i="1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= С</a:t>
            </a:r>
            <a:r>
              <a:rPr lang="ru-RU" sz="2800" b="1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800" b="1" i="1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sz="2800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Oб</a:t>
            </a:r>
            <a:r>
              <a:rPr lang="ru-RU" sz="2800" b="1" i="1" baseline="30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2800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2800" b="1" i="1" baseline="300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— (пассивный счет),</a:t>
            </a:r>
          </a:p>
          <a:p>
            <a:pPr algn="ctr">
              <a:buNone/>
            </a:pPr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где </a:t>
            </a:r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b="1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b="1" i="1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С</a:t>
            </a:r>
            <a:r>
              <a:rPr lang="ru-RU" b="1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b="1" i="1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— сальдо конечное, соответственно дебетовое и кредитовое;</a:t>
            </a:r>
          </a:p>
          <a:p>
            <a:pPr algn="ctr">
              <a:buNone/>
            </a:pPr>
            <a:r>
              <a:rPr lang="ru-RU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   </a:t>
            </a:r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 С</a:t>
            </a:r>
            <a:r>
              <a:rPr lang="ru-RU" b="1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b="1" i="1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С</a:t>
            </a:r>
            <a:r>
              <a:rPr lang="ru-RU" b="1" i="1" baseline="-25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b="1" i="1" baseline="30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— сальдо начальное, соответственно дебетовое и кредитовое.</a:t>
            </a:r>
          </a:p>
          <a:p>
            <a:pPr algn="ctr">
              <a:buNone/>
            </a:pPr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6146" name="Picture 2" descr="E:\учеба\Новая папка\money pil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4431656"/>
            <a:ext cx="2448272" cy="22605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7931224" cy="280831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57200" indent="-457200" algn="ctr">
              <a:buAutoNum type="arabicPeriod"/>
            </a:pPr>
            <a:r>
              <a:rPr lang="ru-RU" b="1" dirty="0" smtClean="0"/>
              <a:t>Общие положения</a:t>
            </a:r>
            <a:endParaRPr lang="ru-RU" dirty="0" smtClean="0"/>
          </a:p>
          <a:p>
            <a:pPr marL="457200" indent="-457200" algn="ctr">
              <a:buNone/>
            </a:pPr>
            <a:r>
              <a:rPr lang="ru-RU" dirty="0" smtClean="0"/>
              <a:t>1. </a:t>
            </a:r>
            <a:r>
              <a:rPr lang="ru-RU" b="1" dirty="0" smtClean="0"/>
              <a:t>Настоящий Типовой план счетов бухгалтерского учета </a:t>
            </a:r>
            <a:r>
              <a:rPr lang="ru-RU" dirty="0" smtClean="0"/>
              <a:t>(далее – Типовой план) разработан в соответствии с </a:t>
            </a:r>
            <a:r>
              <a:rPr lang="ru-RU" b="1" dirty="0" smtClean="0"/>
              <a:t>Законом Республики Казахстан "О бухгалтерском учете и финансовой отчетности". </a:t>
            </a:r>
          </a:p>
          <a:p>
            <a:pPr algn="ctr"/>
            <a:endParaRPr lang="ru-RU" dirty="0"/>
          </a:p>
        </p:txBody>
      </p:sp>
      <p:pic>
        <p:nvPicPr>
          <p:cNvPr id="3074" name="Picture 2" descr="E:\учеба\Новая папка\img03-640x28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3933056"/>
            <a:ext cx="5983017" cy="2619092"/>
          </a:xfrm>
          <a:prstGeom prst="rect">
            <a:avLst/>
          </a:prstGeom>
          <a:ln w="190500" cap="sq">
            <a:solidFill>
              <a:schemeClr val="accent3">
                <a:lumMod val="75000"/>
              </a:schemeClr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1268760"/>
            <a:ext cx="3960440" cy="468052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/>
              <a:t>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2. </a:t>
            </a:r>
            <a:r>
              <a:rPr lang="ru-RU" b="1" dirty="0" smtClean="0"/>
              <a:t>Типовой план предназначен </a:t>
            </a:r>
            <a:r>
              <a:rPr lang="ru-RU" dirty="0" smtClean="0"/>
              <a:t>для группировки и текущего отражения элементов финансовой отчетности в стоимостном выражении.</a:t>
            </a:r>
          </a:p>
          <a:p>
            <a:pPr algn="ctr"/>
            <a:endParaRPr lang="ru-RU" dirty="0"/>
          </a:p>
        </p:txBody>
      </p:sp>
      <p:pic>
        <p:nvPicPr>
          <p:cNvPr id="2051" name="Picture 3" descr="E:\учеба\Новая папка\inventarizaciy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3460" y="188640"/>
            <a:ext cx="4255223" cy="439248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0070C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2050" name="Picture 2" descr="E:\учеба\Новая папка\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3717032"/>
            <a:ext cx="3312368" cy="287461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7030A0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E:\учеба\Новая папка\ar12285144852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188640"/>
            <a:ext cx="4801716" cy="640228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224" cy="1138138"/>
          </a:xfrm>
        </p:spPr>
        <p:txBody>
          <a:bodyPr>
            <a:prstTxWarp prst="textChevronInverted">
              <a:avLst/>
            </a:prstTxWarp>
            <a:normAutofit/>
          </a:bodyPr>
          <a:lstStyle/>
          <a:p>
            <a:r>
              <a:rPr lang="ru-RU" b="1" i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Счета бухгалтерского учета </a:t>
            </a:r>
            <a:endParaRPr lang="ru-RU" b="1" cap="none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484784"/>
            <a:ext cx="5184576" cy="489654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algn="ctr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руководства хозяйственным процессом и осуществления контроля необходимо иметь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показатели движения имущества и обязательств организации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Получение сведений о движении имущества и обязательств осуществляется с помощью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бухгалтерских счетов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Счет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представляет собой способ группировки и текущего отражения изменений, происходящих в имуществе и обязательствах организации.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Отражение операций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счетах ведется 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денежном измерителе,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 в необходимых случаях — 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натуральном и трудовом измерителе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764704"/>
            <a:ext cx="7931224" cy="570924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 </a:t>
            </a:r>
          </a:p>
          <a:p>
            <a:pPr algn="ctr">
              <a:buNone/>
            </a:pPr>
            <a:r>
              <a:rPr lang="ru-RU" dirty="0" smtClean="0"/>
              <a:t>Все изменения, происходящие с имуществом и обязательствами, представляют собой </a:t>
            </a:r>
            <a:r>
              <a:rPr lang="ru-RU" b="1" dirty="0" smtClean="0"/>
              <a:t>либо их увеличение, либо уменьшение</a:t>
            </a:r>
            <a:r>
              <a:rPr lang="ru-RU" dirty="0" smtClean="0"/>
              <a:t>. С целью раздельного учета увеличения и уменьшения объекта учета счет делится на две части: </a:t>
            </a:r>
            <a:r>
              <a:rPr lang="ru-RU" sz="2800" b="1" i="1" dirty="0" smtClean="0">
                <a:solidFill>
                  <a:srgbClr val="FF0000"/>
                </a:solidFill>
              </a:rPr>
              <a:t>левая</a:t>
            </a:r>
            <a:r>
              <a:rPr lang="ru-RU" sz="2800" b="1" dirty="0" smtClean="0">
                <a:solidFill>
                  <a:srgbClr val="FF0000"/>
                </a:solidFill>
              </a:rPr>
              <a:t> — дебет (Д); </a:t>
            </a:r>
            <a:r>
              <a:rPr lang="ru-RU" sz="2800" b="1" i="1" dirty="0" smtClean="0">
                <a:solidFill>
                  <a:srgbClr val="FF0000"/>
                </a:solidFill>
              </a:rPr>
              <a:t>правая</a:t>
            </a:r>
            <a:r>
              <a:rPr lang="ru-RU" sz="2800" b="1" dirty="0" smtClean="0">
                <a:solidFill>
                  <a:srgbClr val="FF0000"/>
                </a:solidFill>
              </a:rPr>
              <a:t> — кредит (К).</a:t>
            </a:r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Физически счет представляет собой двустороннюю таблицу (карточка, книга, свободный лист).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323528" y="2492896"/>
          <a:ext cx="8208912" cy="3312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Скругленный прямоугольник 4"/>
          <p:cNvSpPr/>
          <p:nvPr/>
        </p:nvSpPr>
        <p:spPr>
          <a:xfrm>
            <a:off x="755576" y="1196752"/>
            <a:ext cx="5112568" cy="1440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ChevronInverted">
              <a:avLst/>
            </a:prstTxWarp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5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Счета</a:t>
            </a:r>
            <a:endParaRPr lang="ru-RU" sz="5400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pic>
        <p:nvPicPr>
          <p:cNvPr id="5122" name="Picture 2" descr="E:\учеба\Новая папка\dividendy_18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940152" y="116632"/>
            <a:ext cx="2592288" cy="25922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96944" cy="1210146"/>
          </a:xfrm>
        </p:spPr>
        <p:txBody>
          <a:bodyPr>
            <a:prstTxWarp prst="textDoubleWave1">
              <a:avLst/>
            </a:prstTxWarp>
          </a:bodyPr>
          <a:lstStyle/>
          <a:p>
            <a:r>
              <a:rPr lang="ru-RU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reflection blurRad="6350" stA="60000" endA="900" endPos="58000" dir="5400000" sy="-100000" algn="bl" rotWithShape="0"/>
                </a:effectLst>
              </a:rPr>
              <a:t>Структура активного счета:</a:t>
            </a:r>
            <a:br>
              <a:rPr lang="ru-RU" b="1" cap="none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>
                  <a:reflection blurRad="6350" stA="60000" endA="900" endPos="58000" dir="5400000" sy="-100000" algn="bl" rotWithShape="0"/>
                </a:effectLst>
              </a:rPr>
            </a:br>
            <a:endParaRPr lang="ru-RU" b="1" cap="none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reflection blurRad="6350" stA="60000" endA="900" endPos="58000" dir="5400000" sy="-100000" algn="bl" rotWithShape="0"/>
              </a:effectLst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39552" y="1340769"/>
          <a:ext cx="6480720" cy="51125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360"/>
                <a:gridCol w="3240360"/>
              </a:tblGrid>
              <a:tr h="450202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Дебет  +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Кредит -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77613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1. Остаток на начало периода (дебетовое сальдо)</a:t>
                      </a:r>
                    </a:p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3. Операции, вызывающие уменьшение (-)</a:t>
                      </a:r>
                    </a:p>
                    <a:p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44311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2. Операции, вызывающие увеличение (+)</a:t>
                      </a:r>
                    </a:p>
                    <a:p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443113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4. Остаток на конец периода (1+2-3)</a:t>
                      </a:r>
                    </a:p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5292080" y="3356992"/>
            <a:ext cx="3096344" cy="255454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 smtClean="0"/>
              <a:t>На </a:t>
            </a:r>
            <a:r>
              <a:rPr lang="ru-RU" sz="2000" b="1" dirty="0" smtClean="0"/>
              <a:t>активных счетах</a:t>
            </a:r>
            <a:r>
              <a:rPr lang="ru-RU" sz="2000" dirty="0" smtClean="0"/>
              <a:t> отражается движение имущества и обязательств организации (например, основные средства, денежные средства в кассе и др.).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75656" y="1397000"/>
          <a:ext cx="7272808" cy="50563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6404"/>
                <a:gridCol w="3636404"/>
              </a:tblGrid>
              <a:tr h="418021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Дебет -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Кредит +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649179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3. Операции, вызывающие уменьшение (-)</a:t>
                      </a:r>
                    </a:p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1. Остаток на начало периода (кредитовое сальдо)</a:t>
                      </a:r>
                    </a:p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649179">
                <a:tc>
                  <a:txBody>
                    <a:bodyPr/>
                    <a:lstStyle/>
                    <a:p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2. Операции, вызывающие увеличение</a:t>
                      </a:r>
                    </a:p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(+)</a:t>
                      </a:r>
                    </a:p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339958">
                <a:tc>
                  <a:txBody>
                    <a:bodyPr/>
                    <a:lstStyle/>
                    <a:p>
                      <a:endParaRPr lang="ru-RU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4. Остаток на конец периода (1+2-3)</a:t>
                      </a:r>
                    </a:p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51520" y="3356992"/>
            <a:ext cx="3312368" cy="3046988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пассивных счетах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отражается движение источников имущества и обязательств организации (например, уставный капитал, прибыль, ссуда банка и др.).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188640"/>
            <a:ext cx="878497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Chevron">
              <a:avLst/>
            </a:prstTxWarp>
            <a:spAutoFit/>
          </a:bodyPr>
          <a:lstStyle/>
          <a:p>
            <a:pPr algn="ctr"/>
            <a:r>
              <a:rPr lang="ru-RU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Структура пассивного счета</a:t>
            </a:r>
            <a:endParaRPr lang="ru-RU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274638"/>
            <a:ext cx="7416824" cy="1138138"/>
          </a:xfr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активно-пассивных счетах сальдо может быть как дебетовое, так и кредитовое, например, </a:t>
            </a:r>
            <a:r>
              <a:rPr lang="ru-RU" sz="2000" b="1" i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счет "Расчеты с разными дебиторами и кредиторами».</a:t>
            </a:r>
            <a:r>
              <a:rPr lang="ru-RU" sz="2000" b="1" dirty="0" smtClean="0">
                <a:solidFill>
                  <a:schemeClr val="bg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                     </a:t>
            </a:r>
            <a:endParaRPr lang="ru-RU" sz="2000" b="1" dirty="0">
              <a:solidFill>
                <a:schemeClr val="bg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11560" y="1452748"/>
          <a:ext cx="7992888" cy="5044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6444"/>
                <a:gridCol w="3996444"/>
              </a:tblGrid>
              <a:tr h="336344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Дебет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Кредит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388413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1. Сальдо — задолженность дебиторов</a:t>
                      </a:r>
                    </a:p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2. Сальдо — задолженность кредиторам</a:t>
                      </a:r>
                    </a:p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607636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3. Погашение задолженности кредиторам, увеличение задолженности дебиторов</a:t>
                      </a:r>
                    </a:p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4. Увеличение задолженности кредиторам, уменьшение задолженности дебиторов</a:t>
                      </a:r>
                    </a:p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607636">
                <a:tc>
                  <a:txBody>
                    <a:bodyPr/>
                    <a:lstStyle/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 Сальдо —  задолженность кредиторов (если 3 &gt; 2 + 4); задолженность дебиторов </a:t>
                      </a:r>
                    </a:p>
                    <a:p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(если 4 &lt; 1 + 3)</a:t>
                      </a:r>
                    </a:p>
                    <a:p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Сальдо — задолженность кредиторам (если 2 + 4 &gt; 3); задолженность дебиторам (если 4 &gt; 1 + 3)</a:t>
                      </a:r>
                    </a:p>
                    <a:p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204</TotalTime>
  <Words>495</Words>
  <Application>Microsoft Office PowerPoint</Application>
  <PresentationFormat>Экран (4:3)</PresentationFormat>
  <Paragraphs>75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Эркер</vt:lpstr>
      <vt:lpstr>Тема: «План счетов. Структура счетов»</vt:lpstr>
      <vt:lpstr>Слайд 2</vt:lpstr>
      <vt:lpstr>Слайд 3</vt:lpstr>
      <vt:lpstr>Счета бухгалтерского учета </vt:lpstr>
      <vt:lpstr>Слайд 5</vt:lpstr>
      <vt:lpstr>Слайд 6</vt:lpstr>
      <vt:lpstr>Структура активного счета: </vt:lpstr>
      <vt:lpstr>Слайд 8</vt:lpstr>
      <vt:lpstr>На активно-пассивных счетах сальдо может быть как дебетовое, так и кредитовое, например, счет "Расчеты с разными дебиторами и кредиторами».                     </vt:lpstr>
      <vt:lpstr>Слайд 10</vt:lpstr>
      <vt:lpstr>Слайд 11</vt:lpstr>
      <vt:lpstr>Расчет  конечного сальдо: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Танюша</dc:creator>
  <cp:lastModifiedBy>Дарья</cp:lastModifiedBy>
  <cp:revision>28</cp:revision>
  <dcterms:created xsi:type="dcterms:W3CDTF">2013-04-18T13:05:51Z</dcterms:created>
  <dcterms:modified xsi:type="dcterms:W3CDTF">2016-03-26T12:45:15Z</dcterms:modified>
</cp:coreProperties>
</file>