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  <p:sldId id="274" r:id="rId19"/>
    <p:sldId id="275" r:id="rId20"/>
    <p:sldId id="276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36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80A6EBBA-D60F-400F-9ADB-63DF08878E1A}" type="datetimeFigureOut">
              <a:rPr lang="ru-RU" smtClean="0"/>
              <a:t>25.10.2016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532D9DAA-811B-4694-9961-D9D4456B008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6EBBA-D60F-400F-9ADB-63DF08878E1A}" type="datetimeFigureOut">
              <a:rPr lang="ru-RU" smtClean="0"/>
              <a:t>25.10.2016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D9DAA-811B-4694-9961-D9D4456B008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6EBBA-D60F-400F-9ADB-63DF08878E1A}" type="datetimeFigureOut">
              <a:rPr lang="ru-RU" smtClean="0"/>
              <a:t>25.10.2016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D9DAA-811B-4694-9961-D9D4456B008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6EBBA-D60F-400F-9ADB-63DF08878E1A}" type="datetimeFigureOut">
              <a:rPr lang="ru-RU" smtClean="0"/>
              <a:t>25.10.2016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D9DAA-811B-4694-9961-D9D4456B008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6EBBA-D60F-400F-9ADB-63DF08878E1A}" type="datetimeFigureOut">
              <a:rPr lang="ru-RU" smtClean="0"/>
              <a:t>25.10.2016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D9DAA-811B-4694-9961-D9D4456B008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6EBBA-D60F-400F-9ADB-63DF08878E1A}" type="datetimeFigureOut">
              <a:rPr lang="ru-RU" smtClean="0"/>
              <a:t>25.10.2016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D9DAA-811B-4694-9961-D9D4456B008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0A6EBBA-D60F-400F-9ADB-63DF08878E1A}" type="datetimeFigureOut">
              <a:rPr lang="ru-RU" smtClean="0"/>
              <a:t>25.10.2016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32D9DAA-811B-4694-9961-D9D4456B008F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80A6EBBA-D60F-400F-9ADB-63DF08878E1A}" type="datetimeFigureOut">
              <a:rPr lang="ru-RU" smtClean="0"/>
              <a:t>25.10.2016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532D9DAA-811B-4694-9961-D9D4456B008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6EBBA-D60F-400F-9ADB-63DF08878E1A}" type="datetimeFigureOut">
              <a:rPr lang="ru-RU" smtClean="0"/>
              <a:t>25.10.2016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D9DAA-811B-4694-9961-D9D4456B008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6EBBA-D60F-400F-9ADB-63DF08878E1A}" type="datetimeFigureOut">
              <a:rPr lang="ru-RU" smtClean="0"/>
              <a:t>25.10.2016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D9DAA-811B-4694-9961-D9D4456B008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6EBBA-D60F-400F-9ADB-63DF08878E1A}" type="datetimeFigureOut">
              <a:rPr lang="ru-RU" smtClean="0"/>
              <a:t>25.10.2016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D9DAA-811B-4694-9961-D9D4456B008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80A6EBBA-D60F-400F-9ADB-63DF08878E1A}" type="datetimeFigureOut">
              <a:rPr lang="ru-RU" smtClean="0"/>
              <a:t>25.10.2016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532D9DAA-811B-4694-9961-D9D4456B008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Тема: «Общие условия открытия вкладов»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Виды вкладов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Вклады в валюте РФ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109538">
              <a:buFontTx/>
              <a:buChar char="-"/>
            </a:pPr>
            <a:r>
              <a:rPr lang="ru-RU" dirty="0" smtClean="0"/>
              <a:t>до востребования (неограниченный срок хранения);</a:t>
            </a:r>
          </a:p>
          <a:p>
            <a:pPr marL="0" indent="109538">
              <a:buFontTx/>
              <a:buChar char="-"/>
            </a:pPr>
            <a:r>
              <a:rPr lang="ru-RU" dirty="0" smtClean="0"/>
              <a:t> </a:t>
            </a:r>
            <a:r>
              <a:rPr lang="ru-RU" dirty="0" smtClean="0"/>
              <a:t>универсальный (5 лет);</a:t>
            </a:r>
          </a:p>
          <a:p>
            <a:pPr marL="0" indent="109538">
              <a:buFontTx/>
              <a:buChar char="-"/>
            </a:pPr>
            <a:r>
              <a:rPr lang="ru-RU" dirty="0" smtClean="0"/>
              <a:t> </a:t>
            </a:r>
            <a:r>
              <a:rPr lang="ru-RU" dirty="0" err="1" smtClean="0"/>
              <a:t>зарплатный</a:t>
            </a:r>
            <a:r>
              <a:rPr lang="ru-RU" dirty="0" smtClean="0"/>
              <a:t> (5 лет);</a:t>
            </a:r>
          </a:p>
          <a:p>
            <a:pPr marL="0" indent="109538">
              <a:buFontTx/>
              <a:buChar char="-"/>
            </a:pPr>
            <a:r>
              <a:rPr lang="ru-RU" dirty="0" smtClean="0"/>
              <a:t> </a:t>
            </a:r>
            <a:r>
              <a:rPr lang="ru-RU" dirty="0" smtClean="0"/>
              <a:t>пенсионный плюс (3 года);</a:t>
            </a:r>
          </a:p>
          <a:p>
            <a:pPr marL="0" indent="109538">
              <a:buFontTx/>
              <a:buChar char="-"/>
            </a:pPr>
            <a:r>
              <a:rPr lang="ru-RU" dirty="0" smtClean="0"/>
              <a:t> </a:t>
            </a:r>
            <a:r>
              <a:rPr lang="ru-RU" dirty="0" smtClean="0"/>
              <a:t>пенсионный депозит (2 года);</a:t>
            </a:r>
          </a:p>
          <a:p>
            <a:pPr marL="0" indent="109538">
              <a:buFontTx/>
              <a:buChar char="-"/>
            </a:pPr>
            <a:r>
              <a:rPr lang="ru-RU" dirty="0" smtClean="0"/>
              <a:t> </a:t>
            </a:r>
            <a:r>
              <a:rPr lang="ru-RU" dirty="0" smtClean="0"/>
              <a:t>пенсионный пополняемый депозит (3 мес. И 1 день; 6 мес., 1 год и 1 мес., 2 года) </a:t>
            </a:r>
          </a:p>
          <a:p>
            <a:pPr marL="0" indent="109538">
              <a:buFontTx/>
              <a:buChar char="-"/>
            </a:pPr>
            <a:r>
              <a:rPr lang="ru-RU" dirty="0" smtClean="0"/>
              <a:t> </a:t>
            </a:r>
            <a:r>
              <a:rPr lang="ru-RU" dirty="0" smtClean="0"/>
              <a:t>пополняемый депозит (6 мес., 1 год и 1 мес., 2 года);</a:t>
            </a:r>
          </a:p>
          <a:p>
            <a:pPr marL="0" indent="109538">
              <a:buFontTx/>
              <a:buChar char="-"/>
            </a:pPr>
            <a:r>
              <a:rPr lang="ru-RU" dirty="0" smtClean="0"/>
              <a:t>о</a:t>
            </a:r>
            <a:r>
              <a:rPr lang="ru-RU" dirty="0" smtClean="0"/>
              <a:t>собый (6 мес., 1 год и 1 мес., 2 года)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Вклады в долларах США, евро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ru-RU" dirty="0" smtClean="0"/>
              <a:t>д</a:t>
            </a:r>
            <a:r>
              <a:rPr lang="ru-RU" dirty="0" smtClean="0"/>
              <a:t>о востребования (неограниченный срок хранения);</a:t>
            </a:r>
          </a:p>
          <a:p>
            <a:pPr>
              <a:buFontTx/>
              <a:buChar char="-"/>
            </a:pPr>
            <a:r>
              <a:rPr lang="ru-RU" dirty="0" smtClean="0"/>
              <a:t>у</a:t>
            </a:r>
            <a:r>
              <a:rPr lang="ru-RU" dirty="0" smtClean="0"/>
              <a:t>ниверсальный (5 лет);</a:t>
            </a:r>
          </a:p>
          <a:p>
            <a:pPr>
              <a:buFontTx/>
              <a:buChar char="-"/>
            </a:pPr>
            <a:r>
              <a:rPr lang="ru-RU" dirty="0" smtClean="0"/>
              <a:t> </a:t>
            </a:r>
            <a:r>
              <a:rPr lang="ru-RU" dirty="0" smtClean="0"/>
              <a:t>депозит (1 мес. и 1 день, 3 мес. и 1 день; 6 мес., 1 год и 1 мес., 2 года);</a:t>
            </a:r>
          </a:p>
          <a:p>
            <a:pPr>
              <a:buFontTx/>
              <a:buChar char="-"/>
            </a:pPr>
            <a:r>
              <a:rPr lang="ru-RU" dirty="0" smtClean="0"/>
              <a:t>п</a:t>
            </a:r>
            <a:r>
              <a:rPr lang="ru-RU" dirty="0" smtClean="0"/>
              <a:t>ополняемый депозит (6 мес., 1 год и 1 мес., 2 года);</a:t>
            </a:r>
          </a:p>
          <a:p>
            <a:pPr>
              <a:buFontTx/>
              <a:buChar char="-"/>
            </a:pPr>
            <a:r>
              <a:rPr lang="ru-RU" dirty="0" smtClean="0"/>
              <a:t>о</a:t>
            </a:r>
            <a:r>
              <a:rPr lang="ru-RU" dirty="0" smtClean="0"/>
              <a:t>собый (6 мес., 1 год и 1 мес., 2 года)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Валютные вклады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ru-RU" dirty="0" smtClean="0"/>
              <a:t>«Юбилейная рента»;</a:t>
            </a:r>
          </a:p>
          <a:p>
            <a:pPr>
              <a:buFontTx/>
              <a:buChar char="-"/>
            </a:pPr>
            <a:r>
              <a:rPr lang="ru-RU" dirty="0" smtClean="0"/>
              <a:t>«Новый европейский»;</a:t>
            </a:r>
          </a:p>
          <a:p>
            <a:pPr>
              <a:buFontTx/>
              <a:buChar char="-"/>
            </a:pPr>
            <a:r>
              <a:rPr lang="ru-RU" dirty="0" smtClean="0"/>
              <a:t> </a:t>
            </a:r>
            <a:r>
              <a:rPr lang="ru-RU" dirty="0" smtClean="0"/>
              <a:t>«Пополняемый депозит» (стал вкладом).</a:t>
            </a:r>
          </a:p>
          <a:p>
            <a:pPr>
              <a:buNone/>
            </a:pPr>
            <a:r>
              <a:rPr lang="ru-RU" dirty="0" smtClean="0"/>
              <a:t>По отдельным видам вкладов:</a:t>
            </a:r>
          </a:p>
          <a:p>
            <a:pPr>
              <a:buFontTx/>
              <a:buChar char="-"/>
            </a:pPr>
            <a:r>
              <a:rPr lang="ru-RU" dirty="0" smtClean="0"/>
              <a:t>«Компенсационный»;</a:t>
            </a:r>
          </a:p>
          <a:p>
            <a:pPr>
              <a:buFontTx/>
              <a:buChar char="-"/>
            </a:pPr>
            <a:r>
              <a:rPr lang="ru-RU" dirty="0" smtClean="0"/>
              <a:t>«Молодежный»;</a:t>
            </a:r>
          </a:p>
          <a:p>
            <a:pPr>
              <a:buFontTx/>
              <a:buChar char="-"/>
            </a:pPr>
            <a:r>
              <a:rPr lang="ru-RU" dirty="0" smtClean="0"/>
              <a:t>«Особый номерной»;</a:t>
            </a:r>
          </a:p>
          <a:p>
            <a:pPr>
              <a:buFontTx/>
              <a:buChar char="-"/>
            </a:pPr>
            <a:r>
              <a:rPr lang="ru-RU" dirty="0" smtClean="0"/>
              <a:t>«Сберегательный»;</a:t>
            </a:r>
          </a:p>
          <a:p>
            <a:pPr>
              <a:buFontTx/>
              <a:buChar char="-"/>
            </a:pPr>
            <a:r>
              <a:rPr lang="ru-RU" dirty="0" smtClean="0"/>
              <a:t>«Срочный», (прием средств прекращен) 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Группировка по вкладам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93663" indent="15875">
              <a:buNone/>
            </a:pPr>
            <a:r>
              <a:rPr lang="ru-RU" b="1" i="1" dirty="0" smtClean="0"/>
              <a:t>Первая группа </a:t>
            </a:r>
            <a:r>
              <a:rPr lang="ru-RU" dirty="0" smtClean="0"/>
              <a:t>– относятся вклады «До востребования», «Пенсионный», «Универсальный», «</a:t>
            </a:r>
            <a:r>
              <a:rPr lang="ru-RU" dirty="0" err="1" smtClean="0"/>
              <a:t>Зарплатный</a:t>
            </a:r>
            <a:r>
              <a:rPr lang="ru-RU" dirty="0" smtClean="0"/>
              <a:t>», «Пенсионный плюс».</a:t>
            </a:r>
          </a:p>
          <a:p>
            <a:pPr marL="93663" indent="15875">
              <a:buNone/>
            </a:pPr>
            <a:r>
              <a:rPr lang="ru-RU" dirty="0" smtClean="0"/>
              <a:t>Данные виды вкладов предполагают минимальный размер первоначального взноса, периодичность дополнительных взносов и расходных операций по вкладу не ограничены, начисление процентов производится по истечении каждых трех месяцев хранения вклада (для вклада «До востребования» – ежеквартально) 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Группировка по вкладам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93663" indent="15875">
              <a:buNone/>
            </a:pPr>
            <a:r>
              <a:rPr lang="ru-RU" b="1" i="1" dirty="0" smtClean="0"/>
              <a:t>Вторая группа </a:t>
            </a:r>
            <a:r>
              <a:rPr lang="ru-RU" dirty="0" smtClean="0"/>
              <a:t>– составляют вклады, предполагающие возможность накопления определенной суммы. Вклады данной группы открываются на определенный срок, предполагается возможность дополнительных взносов (минимальный размер определен договором по вкладу) и совершения расходных операций в размере причисленных процентов или суммы свыше оговоренного размера неснижаемого остатка вклада 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Группировка по вкладам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i="1" dirty="0" smtClean="0"/>
              <a:t>Третья группа </a:t>
            </a:r>
            <a:r>
              <a:rPr lang="ru-RU" dirty="0" smtClean="0"/>
              <a:t>– относятся вклады, внесенные в банк для получения дохода. По условиям этих вкладов не предполагается внесение дополнительных взносов. Совершение расходных операций возможно только в пределах причисленных процентов или закрытия вклада целиком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Доход по всем видам вкладов исчисляется по формуле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2967335"/>
            <a:ext cx="849694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dirty="0" smtClean="0"/>
              <a:t>Сумма                   </a:t>
            </a:r>
            <a:r>
              <a:rPr lang="ru-RU" dirty="0" err="1" smtClean="0"/>
              <a:t>сумма</a:t>
            </a:r>
            <a:r>
              <a:rPr lang="ru-RU" dirty="0" smtClean="0"/>
              <a:t> вклада </a:t>
            </a:r>
            <a:r>
              <a:rPr lang="ru-RU" sz="1400" dirty="0" err="1" smtClean="0"/>
              <a:t>х</a:t>
            </a:r>
            <a:r>
              <a:rPr lang="ru-RU" dirty="0" smtClean="0"/>
              <a:t> % - </a:t>
            </a:r>
            <a:r>
              <a:rPr lang="ru-RU" dirty="0" err="1" smtClean="0"/>
              <a:t>ная</a:t>
            </a:r>
            <a:r>
              <a:rPr lang="ru-RU" dirty="0" smtClean="0"/>
              <a:t> ставка годовая </a:t>
            </a:r>
            <a:r>
              <a:rPr lang="ru-RU" sz="1400" dirty="0" err="1" smtClean="0"/>
              <a:t>х</a:t>
            </a:r>
            <a:r>
              <a:rPr lang="ru-RU" dirty="0" smtClean="0"/>
              <a:t> количество дней</a:t>
            </a:r>
          </a:p>
          <a:p>
            <a:pPr>
              <a:buNone/>
            </a:pPr>
            <a:r>
              <a:rPr lang="ru-RU" dirty="0"/>
              <a:t>н</a:t>
            </a:r>
            <a:r>
              <a:rPr lang="ru-RU" dirty="0" smtClean="0"/>
              <a:t>ачисленных = ----------------------------------------------------------------</a:t>
            </a:r>
          </a:p>
          <a:p>
            <a:pPr>
              <a:buNone/>
            </a:pPr>
            <a:r>
              <a:rPr lang="ru-RU" dirty="0" smtClean="0"/>
              <a:t>процентов                              100 % </a:t>
            </a:r>
            <a:r>
              <a:rPr lang="ru-RU" dirty="0" err="1" smtClean="0"/>
              <a:t>х</a:t>
            </a:r>
            <a:r>
              <a:rPr lang="ru-RU" dirty="0" smtClean="0"/>
              <a:t> 365 (366) </a:t>
            </a:r>
            <a:r>
              <a:rPr lang="ru-RU" dirty="0" err="1" smtClean="0"/>
              <a:t>дн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1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3663" indent="15875">
              <a:buNone/>
            </a:pPr>
            <a:r>
              <a:rPr lang="ru-RU" dirty="0" smtClean="0"/>
              <a:t>Вклад до востребования был открыт 15 января 2015 года на сумму 10 000 руб., процентная ставка – 0,1 %. Вкладчик 15 марта снимает со счета 1000 руб.</a:t>
            </a:r>
          </a:p>
          <a:p>
            <a:pPr marL="93663" indent="15875">
              <a:buNone/>
            </a:pPr>
            <a:r>
              <a:rPr lang="ru-RU" i="1" dirty="0" smtClean="0"/>
              <a:t>Требуется определить:</a:t>
            </a:r>
          </a:p>
          <a:p>
            <a:pPr marL="93663" indent="15875">
              <a:buNone/>
            </a:pPr>
            <a:r>
              <a:rPr lang="ru-RU" dirty="0" smtClean="0"/>
              <a:t>1) Сумму процентов по вкладу за 1 квартал 2015 года;</a:t>
            </a:r>
          </a:p>
          <a:p>
            <a:pPr marL="93663" indent="15875">
              <a:buNone/>
            </a:pPr>
            <a:r>
              <a:rPr lang="ru-RU" dirty="0" smtClean="0"/>
              <a:t>2) Сумму капитализации процентов по состоянию на 1 апреля 2015 года. 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2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3663" indent="15875">
              <a:buNone/>
            </a:pPr>
            <a:r>
              <a:rPr lang="ru-RU" dirty="0" smtClean="0"/>
              <a:t>Срочный вклад был открыт 5 января 2015 года в сумме 10 000 руб., а 20 февраля 2016 года вкладчик обратился с просьбой в банк о закрытии счета. Процентная ставка по вкладу – 11 % годовых.</a:t>
            </a:r>
          </a:p>
          <a:p>
            <a:pPr marL="93663" indent="15875">
              <a:buNone/>
            </a:pPr>
            <a:r>
              <a:rPr lang="ru-RU" i="1" dirty="0" smtClean="0"/>
              <a:t>Требуется определить:</a:t>
            </a:r>
          </a:p>
          <a:p>
            <a:pPr marL="93663" indent="15875">
              <a:buAutoNum type="arabicParenR"/>
            </a:pPr>
            <a:r>
              <a:rPr lang="ru-RU" dirty="0" smtClean="0"/>
              <a:t>Сумму процентов по вкладу;</a:t>
            </a:r>
          </a:p>
          <a:p>
            <a:pPr marL="93663" indent="15875">
              <a:buAutoNum type="arabicParenR"/>
            </a:pPr>
            <a:r>
              <a:rPr lang="ru-RU" dirty="0" smtClean="0"/>
              <a:t>Сумму дохода на день закрытия счета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3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Клиент 15 ноября 2014 года открыл в банке счет на 1 год и 1 мес. под 9% годовых (процентная ставка фиксированная). Проценты согласно условиям договора начисляются по истечении каждого трехмесячного периода, определяемого с даты открытия счета по вкладу (с даты пролонгации) и по истечении основного (пролонгированного) срока хранения вклада  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Основные условия вкладов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tabLst>
                <a:tab pos="0" algn="l"/>
              </a:tabLst>
            </a:pPr>
            <a:r>
              <a:rPr lang="ru-RU" dirty="0"/>
              <a:t>Вклад – это денежные средства в валюте </a:t>
            </a:r>
            <a:r>
              <a:rPr lang="ru-RU" dirty="0" smtClean="0"/>
              <a:t>РФ или </a:t>
            </a:r>
            <a:r>
              <a:rPr lang="ru-RU" dirty="0"/>
              <a:t>иностранной валюте, размещаемые физическими лицами в целях хранения и получения дохода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Продолжение задачи 3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93663" indent="15875">
              <a:buNone/>
              <a:tabLst>
                <a:tab pos="174625" algn="l"/>
              </a:tabLst>
            </a:pPr>
            <a:r>
              <a:rPr lang="ru-RU" dirty="0" smtClean="0"/>
              <a:t>В случае досрочного востребования суммы вклада в течение основного (пролонгированного) срока хранения вклада доход за неполный срок хранения исчисляется: при досрочном востребовании в течение первых 200 дней – исходя из процентной ставки 0,1 % годовых, по истечении 200 дней – исходя из ½ процентной ставки по вкладу.</a:t>
            </a:r>
          </a:p>
          <a:p>
            <a:pPr marL="93663" indent="15875">
              <a:buNone/>
            </a:pPr>
            <a:r>
              <a:rPr lang="ru-RU" dirty="0" smtClean="0"/>
              <a:t>Первоначальный взнос составил 12140 руб.00 коп. 14 апреля 2015 года внесен дополнительный взнос в сумме 5000 руб. 00 коп. Счет закрыт 19 декабря 2015 года.</a:t>
            </a:r>
          </a:p>
          <a:p>
            <a:pPr marL="93663" indent="15875">
              <a:buNone/>
            </a:pPr>
            <a:r>
              <a:rPr lang="ru-RU" i="1" dirty="0" smtClean="0"/>
              <a:t>Определить сумму</a:t>
            </a:r>
            <a:r>
              <a:rPr lang="ru-RU" dirty="0" smtClean="0"/>
              <a:t>, полученную клиентом банка при закрытии счета. </a:t>
            </a:r>
          </a:p>
          <a:p>
            <a:pPr marL="93663" indent="15875">
              <a:buNone/>
            </a:pPr>
            <a:r>
              <a:rPr lang="ru-RU" dirty="0" smtClean="0"/>
              <a:t>Дата окончания срока хранения вклада – 15 декабря 2015 года. </a:t>
            </a:r>
          </a:p>
          <a:p>
            <a:pPr marL="93663" indent="15875">
              <a:buNone/>
            </a:pPr>
            <a:r>
              <a:rPr lang="ru-RU" dirty="0" smtClean="0"/>
              <a:t>Дата возврата вклада по договору – 16 декабря 2015 года.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Срок вклада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Вклад принимается на конкретный срок или до востребования. По истечении срока хранения вклада банк обязуется выплатить вкладчику сумму внесенного вклада и установленный договором доход. Однако согласно ст. 36 Федерального закона «О банках и банковской деятельности» банк обязан выплатить вклад по первому требованию вкладчика, в том числе и до истечения срока вклада, оговоренного в договоре. При востребовании вклада до истечения до истечения срока хранения, оговоренного в договоре, доход по вкладу выплачивается по более низкой процентной ставке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Пролонгация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Без явки вкладчика пролонгация договора может производиться неоднократно (до принятия банком решения о прекращении открытия данного вида вклада), ограниченное число раз (согласно условиям договора) и не производиться. Течение пролонгированного срока начинается со дня, следующего за днем окончания предыдущего срока хранения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Условия открытия счета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Некоторые виды вкладов могут открываться только при соблюдении определенных условий. На пример, для открытия пенсионных вкладов клиент должен предъявить пенсионное удостоверение, подтверждающее его право на получение пенсии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Дополнительные взносы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Могут приниматься без ограничения (вклад «Универсальный», «</a:t>
            </a:r>
            <a:r>
              <a:rPr lang="ru-RU" dirty="0" err="1" smtClean="0"/>
              <a:t>Зарплатный</a:t>
            </a:r>
            <a:r>
              <a:rPr lang="ru-RU" dirty="0" smtClean="0"/>
              <a:t>», «До востребования»), не приниматься вообще («Депозит СБ РФ»), приниматься с определенным условием, как правило, оговаривается минимальная сумма дополнительного взноса («Пополняемый депозит СБ РФ»)   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Расходные операции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По условиям договора:</a:t>
            </a:r>
          </a:p>
          <a:p>
            <a:pPr>
              <a:buFontTx/>
              <a:buChar char="-"/>
            </a:pPr>
            <a:r>
              <a:rPr lang="ru-RU" dirty="0" smtClean="0"/>
              <a:t>могут совершаться в пределах остатка средств на счете (вклад «До востребования»);</a:t>
            </a:r>
          </a:p>
          <a:p>
            <a:pPr>
              <a:buFontTx/>
              <a:buChar char="-"/>
            </a:pPr>
            <a:r>
              <a:rPr lang="ru-RU" dirty="0"/>
              <a:t>н</a:t>
            </a:r>
            <a:r>
              <a:rPr lang="ru-RU" dirty="0" smtClean="0"/>
              <a:t>е совершаются, за исключением закрытия счета с причислением процентов за время хранения вклада; </a:t>
            </a:r>
          </a:p>
          <a:p>
            <a:pPr>
              <a:buFontTx/>
              <a:buChar char="-"/>
            </a:pPr>
            <a:r>
              <a:rPr lang="ru-RU" dirty="0"/>
              <a:t> </a:t>
            </a:r>
            <a:r>
              <a:rPr lang="ru-RU" dirty="0" smtClean="0"/>
              <a:t>совершаются на сумму, превышающую размер неснижаемого остатка, определяемого в договоре;</a:t>
            </a:r>
          </a:p>
          <a:p>
            <a:pPr>
              <a:buFontTx/>
              <a:buChar char="-"/>
            </a:pPr>
            <a:r>
              <a:rPr lang="ru-RU" dirty="0"/>
              <a:t>п</a:t>
            </a:r>
            <a:r>
              <a:rPr lang="ru-RU" dirty="0" smtClean="0"/>
              <a:t>редоставляется право получения процентов, присоединенных ко вкладу.   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Процентная ставка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/>
              <a:t>На сегодняшний день процентные ставки по вновь открываемым вкладам в СБ РФ являются фиксированными, т.е. не подлежат изменению в течение срока вклада. Исключение составляют вклад «До востребования» и «Пенсионный», а также вклады, открытие которых прекращено (детский целевой вклад). Доход по всем видам вкладов исчисляется на суммы рублей и копеек (по вкладам в иностранной валюте – на суммы целых и дробных частей единицы иностранной валюты) исходя из количества дней в году и установленной по вкладам годовой процентной ставки, за время хранения денежных средств во вкладе со дня, следующего за днем внесения суммы во вклад, по день выплаты суммы из вклада включительно либо в зависимости от условий вклада – по день окончания установленного срока, текущего квартала или года  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Виды вклада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3663" indent="15875">
              <a:buNone/>
            </a:pPr>
            <a:r>
              <a:rPr lang="ru-RU" dirty="0" smtClean="0"/>
              <a:t>Вклады населения в сберегательном банке неоднородны по своей экономической природе и роли в обеспечении кредитными ресурсами как самого банка, так и кредитной системы в целом.</a:t>
            </a:r>
          </a:p>
          <a:p>
            <a:pPr marL="93663" indent="15875">
              <a:buNone/>
            </a:pPr>
            <a:r>
              <a:rPr lang="ru-RU" dirty="0" smtClean="0"/>
              <a:t>Основными видами вкладов, открываемых в сберегательном банке, в настоящее время являются: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147</TotalTime>
  <Words>1170</Words>
  <Application>Microsoft Office PowerPoint</Application>
  <PresentationFormat>Экран (4:3)</PresentationFormat>
  <Paragraphs>77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Городская</vt:lpstr>
      <vt:lpstr>Тема: «Общие условия открытия вкладов» </vt:lpstr>
      <vt:lpstr>Основные условия вкладов</vt:lpstr>
      <vt:lpstr>Срок вклада</vt:lpstr>
      <vt:lpstr>Пролонгация </vt:lpstr>
      <vt:lpstr>Условия открытия счета</vt:lpstr>
      <vt:lpstr>Дополнительные взносы</vt:lpstr>
      <vt:lpstr>Расходные операции</vt:lpstr>
      <vt:lpstr>Процентная ставка</vt:lpstr>
      <vt:lpstr>Виды вклада</vt:lpstr>
      <vt:lpstr>Вклады в валюте РФ</vt:lpstr>
      <vt:lpstr>Вклады в долларах США, евро</vt:lpstr>
      <vt:lpstr>Валютные вклады</vt:lpstr>
      <vt:lpstr>Группировка по вкладам</vt:lpstr>
      <vt:lpstr>Группировка по вкладам</vt:lpstr>
      <vt:lpstr>Группировка по вкладам</vt:lpstr>
      <vt:lpstr>Доход по всем видам вкладов исчисляется по формуле</vt:lpstr>
      <vt:lpstr>Задача 1</vt:lpstr>
      <vt:lpstr>Задача 2</vt:lpstr>
      <vt:lpstr>Задача 3</vt:lpstr>
      <vt:lpstr>Продолжение задачи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«Общие условия открытия вкладов»</dc:title>
  <dc:creator>KoroL</dc:creator>
  <cp:lastModifiedBy>KoroL</cp:lastModifiedBy>
  <cp:revision>15</cp:revision>
  <dcterms:created xsi:type="dcterms:W3CDTF">2016-10-25T11:22:59Z</dcterms:created>
  <dcterms:modified xsi:type="dcterms:W3CDTF">2016-10-25T13:50:32Z</dcterms:modified>
</cp:coreProperties>
</file>