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6" r:id="rId10"/>
    <p:sldId id="265" r:id="rId11"/>
    <p:sldId id="267" r:id="rId12"/>
    <p:sldId id="268" r:id="rId13"/>
    <p:sldId id="269" r:id="rId14"/>
    <p:sldId id="270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12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title>
      <c:layout/>
    </c:title>
    <c:view3D>
      <c:rotX val="30"/>
      <c:perspective val="30"/>
    </c:view3D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Планирование затрат</c:v>
                </c:pt>
              </c:strCache>
            </c:strRef>
          </c:tx>
          <c:dLbls>
            <c:dLbl>
              <c:idx val="0"/>
              <c:layout>
                <c:manualLayout>
                  <c:x val="-6.5800889472149371E-3"/>
                  <c:y val="7.7955564373813929E-2"/>
                </c:manualLayout>
              </c:layout>
              <c:showVal val="1"/>
            </c:dLbl>
            <c:dLbl>
              <c:idx val="1"/>
              <c:layout>
                <c:manualLayout>
                  <c:x val="9.7160250801983077E-3"/>
                  <c:y val="-0.13681331464707086"/>
                </c:manualLayout>
              </c:layout>
              <c:showVal val="1"/>
            </c:dLbl>
            <c:dLbl>
              <c:idx val="2"/>
              <c:layout>
                <c:manualLayout>
                  <c:x val="7.6741336152425468E-2"/>
                  <c:y val="-5.5564086582236841E-2"/>
                </c:manualLayout>
              </c:layout>
              <c:showVal val="1"/>
            </c:dLbl>
            <c:txPr>
              <a:bodyPr/>
              <a:lstStyle/>
              <a:p>
                <a:pPr>
                  <a:defRPr b="1"/>
                </a:pPr>
                <a:endParaRPr lang="ru-RU"/>
              </a:p>
            </c:txPr>
            <c:showVal val="1"/>
            <c:showLeaderLines val="1"/>
          </c:dLbls>
          <c:cat>
            <c:strRef>
              <c:f>Лист1!$A$2:$A$4</c:f>
              <c:strCache>
                <c:ptCount val="3"/>
                <c:pt idx="0">
                  <c:v>чаще планируется зарание</c:v>
                </c:pt>
                <c:pt idx="1">
                  <c:v>совершаются спонтанно</c:v>
                </c:pt>
                <c:pt idx="2">
                  <c:v>затрудняются ответить</c:v>
                </c:pt>
              </c:strCache>
            </c:strRef>
          </c:cat>
          <c:val>
            <c:numRef>
              <c:f>Лист1!$B$2:$B$4</c:f>
              <c:numCache>
                <c:formatCode>0%</c:formatCode>
                <c:ptCount val="3"/>
                <c:pt idx="0">
                  <c:v>0.69000000000000095</c:v>
                </c:pt>
                <c:pt idx="1">
                  <c:v>0.14000000000000001</c:v>
                </c:pt>
                <c:pt idx="2">
                  <c:v>0.17</c:v>
                </c:pt>
              </c:numCache>
            </c:numRef>
          </c:val>
        </c:ser>
      </c:pie3DChart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title>
      <c:layout/>
    </c:title>
    <c:plotArea>
      <c:layout/>
      <c:barChart>
        <c:barDir val="bar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Источники</c:v>
                </c:pt>
              </c:strCache>
            </c:strRef>
          </c:tx>
          <c:cat>
            <c:strRef>
              <c:f>Лист1!$A$2:$A$9</c:f>
              <c:strCache>
                <c:ptCount val="8"/>
                <c:pt idx="0">
                  <c:v>затрудняюсь ответить</c:v>
                </c:pt>
                <c:pt idx="1">
                  <c:v>другое</c:v>
                </c:pt>
                <c:pt idx="2">
                  <c:v>покупаем товар в рассрочку</c:v>
                </c:pt>
                <c:pt idx="3">
                  <c:v>берем в долг у знакомых</c:v>
                </c:pt>
                <c:pt idx="4">
                  <c:v>получаем кредит в банке</c:v>
                </c:pt>
                <c:pt idx="5">
                  <c:v>покупаем на доступную сумму</c:v>
                </c:pt>
                <c:pt idx="6">
                  <c:v>покупаем товар в кредит</c:v>
                </c:pt>
                <c:pt idx="7">
                  <c:v>откладываем деньги</c:v>
                </c:pt>
              </c:strCache>
            </c:strRef>
          </c:cat>
          <c:val>
            <c:numRef>
              <c:f>Лист1!$B$2:$B$9</c:f>
              <c:numCache>
                <c:formatCode>0%</c:formatCode>
                <c:ptCount val="8"/>
                <c:pt idx="0">
                  <c:v>0.11</c:v>
                </c:pt>
                <c:pt idx="1">
                  <c:v>0.05</c:v>
                </c:pt>
                <c:pt idx="2">
                  <c:v>2.0000000000000011E-2</c:v>
                </c:pt>
                <c:pt idx="3">
                  <c:v>0.05</c:v>
                </c:pt>
                <c:pt idx="4">
                  <c:v>7.0000000000000021E-2</c:v>
                </c:pt>
                <c:pt idx="5">
                  <c:v>0.14000000000000001</c:v>
                </c:pt>
                <c:pt idx="6">
                  <c:v>0.26</c:v>
                </c:pt>
                <c:pt idx="7">
                  <c:v>0.30000000000000032</c:v>
                </c:pt>
              </c:numCache>
            </c:numRef>
          </c:val>
        </c:ser>
        <c:axId val="173904640"/>
        <c:axId val="173906176"/>
      </c:barChart>
      <c:catAx>
        <c:axId val="173904640"/>
        <c:scaling>
          <c:orientation val="minMax"/>
        </c:scaling>
        <c:axPos val="l"/>
        <c:tickLblPos val="nextTo"/>
        <c:crossAx val="173906176"/>
        <c:crosses val="autoZero"/>
        <c:auto val="1"/>
        <c:lblAlgn val="ctr"/>
        <c:lblOffset val="100"/>
      </c:catAx>
      <c:valAx>
        <c:axId val="173906176"/>
        <c:scaling>
          <c:orientation val="minMax"/>
        </c:scaling>
        <c:axPos val="b"/>
        <c:majorGridlines/>
        <c:numFmt formatCode="0%" sourceLinked="1"/>
        <c:tickLblPos val="nextTo"/>
        <c:crossAx val="173904640"/>
        <c:crosses val="autoZero"/>
        <c:crossBetween val="between"/>
      </c:valAx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title>
      <c:layout/>
    </c:title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Учет расходов семьи</c:v>
                </c:pt>
              </c:strCache>
            </c:strRef>
          </c:tx>
          <c:dLbls>
            <c:dLbl>
              <c:idx val="0"/>
              <c:layout>
                <c:manualLayout>
                  <c:x val="3.7086796442111401E-2"/>
                  <c:y val="-0.15610644629662257"/>
                </c:manualLayout>
              </c:layout>
              <c:spPr/>
              <c:txPr>
                <a:bodyPr/>
                <a:lstStyle/>
                <a:p>
                  <a:pPr>
                    <a:defRPr b="1"/>
                  </a:pPr>
                  <a:endParaRPr lang="ru-RU"/>
                </a:p>
              </c:txPr>
              <c:showVal val="1"/>
            </c:dLbl>
            <c:dLbl>
              <c:idx val="1"/>
              <c:layout>
                <c:manualLayout>
                  <c:x val="-0.11520499173714396"/>
                  <c:y val="-3.927716598655364E-2"/>
                </c:manualLayout>
              </c:layout>
              <c:spPr/>
              <c:txPr>
                <a:bodyPr/>
                <a:lstStyle/>
                <a:p>
                  <a:pPr>
                    <a:defRPr b="1"/>
                  </a:pPr>
                  <a:endParaRPr lang="ru-RU"/>
                </a:p>
              </c:txPr>
              <c:showVal val="1"/>
            </c:dLbl>
            <c:dLbl>
              <c:idx val="2"/>
              <c:layout>
                <c:manualLayout>
                  <c:x val="-5.6483243414017691E-2"/>
                  <c:y val="-0.16127617481627671"/>
                </c:manualLayout>
              </c:layout>
              <c:spPr/>
              <c:txPr>
                <a:bodyPr/>
                <a:lstStyle/>
                <a:p>
                  <a:pPr>
                    <a:defRPr b="1"/>
                  </a:pPr>
                  <a:endParaRPr lang="ru-RU"/>
                </a:p>
              </c:txPr>
              <c:showVal val="1"/>
            </c:dLbl>
            <c:showVal val="1"/>
            <c:showLeaderLines val="1"/>
          </c:dLbls>
          <c:cat>
            <c:strRef>
              <c:f>Лист1!$A$2:$A$4</c:f>
              <c:strCache>
                <c:ptCount val="3"/>
                <c:pt idx="0">
                  <c:v>непринято</c:v>
                </c:pt>
                <c:pt idx="1">
                  <c:v>затрудняюсь</c:v>
                </c:pt>
                <c:pt idx="2">
                  <c:v>принято</c:v>
                </c:pt>
              </c:strCache>
            </c:strRef>
          </c:cat>
          <c:val>
            <c:numRef>
              <c:f>Лист1!$B$2:$B$4</c:f>
              <c:numCache>
                <c:formatCode>0%</c:formatCode>
                <c:ptCount val="3"/>
                <c:pt idx="0">
                  <c:v>0.5</c:v>
                </c:pt>
                <c:pt idx="1">
                  <c:v>7.0000000000000021E-2</c:v>
                </c:pt>
                <c:pt idx="2">
                  <c:v>0.43000000000000033</c:v>
                </c:pt>
              </c:numCache>
            </c:numRef>
          </c:val>
        </c:ser>
        <c:firstSliceAng val="0"/>
      </c:pieChart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title>
      <c:layout/>
    </c:title>
    <c:view3D>
      <c:rotX val="30"/>
      <c:perspective val="30"/>
    </c:view3D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Lbls>
            <c:dLbl>
              <c:idx val="0"/>
              <c:layout>
                <c:manualLayout>
                  <c:x val="4.3735904539710393E-2"/>
                  <c:y val="-7.7238810834291044E-2"/>
                </c:manualLayout>
              </c:layout>
              <c:showVal val="1"/>
            </c:dLbl>
            <c:dLbl>
              <c:idx val="1"/>
              <c:layout>
                <c:manualLayout>
                  <c:x val="1.9880067074948991E-3"/>
                  <c:y val="3.5335242466630931E-2"/>
                </c:manualLayout>
              </c:layout>
              <c:showVal val="1"/>
            </c:dLbl>
            <c:dLbl>
              <c:idx val="2"/>
              <c:layout>
                <c:manualLayout>
                  <c:x val="1.9516805191017828E-2"/>
                  <c:y val="-8.6505567986304793E-2"/>
                </c:manualLayout>
              </c:layout>
              <c:showVal val="1"/>
            </c:dLbl>
            <c:txPr>
              <a:bodyPr/>
              <a:lstStyle/>
              <a:p>
                <a:pPr>
                  <a:defRPr b="1"/>
                </a:pPr>
                <a:endParaRPr lang="ru-RU"/>
              </a:p>
            </c:txPr>
            <c:showVal val="1"/>
            <c:showLeaderLines val="1"/>
          </c:dLbls>
          <c:cat>
            <c:strRef>
              <c:f>Лист1!$A$2:$A$4</c:f>
              <c:strCache>
                <c:ptCount val="3"/>
                <c:pt idx="0">
                  <c:v>не ведут</c:v>
                </c:pt>
                <c:pt idx="1">
                  <c:v>ведут</c:v>
                </c:pt>
                <c:pt idx="2">
                  <c:v>затрудняются ответить</c:v>
                </c:pt>
              </c:strCache>
            </c:strRef>
          </c:cat>
          <c:val>
            <c:numRef>
              <c:f>Лист1!$B$2:$B$4</c:f>
              <c:numCache>
                <c:formatCode>0%</c:formatCode>
                <c:ptCount val="3"/>
                <c:pt idx="0">
                  <c:v>0.28000000000000008</c:v>
                </c:pt>
                <c:pt idx="1">
                  <c:v>0.54</c:v>
                </c:pt>
                <c:pt idx="2">
                  <c:v>0.18000000000000016</c:v>
                </c:pt>
              </c:numCache>
            </c:numRef>
          </c:val>
        </c:ser>
      </c:pie3DChart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05.11.2020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Семейный бюджет и источники доходов и расходов семьи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b="1" dirty="0" smtClean="0">
              <a:solidFill>
                <a:schemeClr val="tx1"/>
              </a:solidFill>
            </a:endParaRPr>
          </a:p>
          <a:p>
            <a:endParaRPr lang="ru-RU" b="1" dirty="0" smtClean="0">
              <a:solidFill>
                <a:schemeClr val="tx1"/>
              </a:solidFill>
            </a:endParaRPr>
          </a:p>
          <a:p>
            <a:r>
              <a:rPr lang="ru-RU" b="1" dirty="0" smtClean="0">
                <a:solidFill>
                  <a:schemeClr val="tx1"/>
                </a:solidFill>
              </a:rPr>
              <a:t>Преподаватель: Грибова И.Н. </a:t>
            </a:r>
            <a:endParaRPr lang="ru-RU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Практическая работа</a:t>
            </a:r>
            <a:br>
              <a:rPr lang="ru-RU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Изучите алгоритм расчета семейного бюджета в соответствии с предложенными таблицами </a:t>
            </a:r>
            <a:br>
              <a:rPr lang="ru-RU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Таблица 1  - Структура доходов семьи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916832"/>
          <a:ext cx="8229600" cy="432048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3171800"/>
                <a:gridCol w="2314600"/>
              </a:tblGrid>
              <a:tr h="667133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tx1"/>
                          </a:solidFill>
                        </a:rPr>
                        <a:t>Сведения о семейном</a:t>
                      </a:r>
                      <a:r>
                        <a:rPr lang="ru-RU" b="1" baseline="0" dirty="0" smtClean="0">
                          <a:solidFill>
                            <a:schemeClr val="tx1"/>
                          </a:solidFill>
                        </a:rPr>
                        <a:t> бюджете</a:t>
                      </a:r>
                      <a:endParaRPr lang="ru-RU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Сумма в руб. </a:t>
                      </a:r>
                    </a:p>
                    <a:p>
                      <a:pPr algn="ctr"/>
                      <a:endParaRPr lang="ru-RU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smtClean="0">
                          <a:solidFill>
                            <a:schemeClr val="tx1"/>
                          </a:solidFill>
                        </a:rPr>
                        <a:t>Удельный вес, %</a:t>
                      </a:r>
                    </a:p>
                    <a:p>
                      <a:pPr algn="ctr"/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86514">
                <a:tc>
                  <a:txBody>
                    <a:bodyPr/>
                    <a:lstStyle/>
                    <a:p>
                      <a:r>
                        <a:rPr lang="ru-RU" b="1" dirty="0" smtClean="0">
                          <a:latin typeface="Times New Roman" pitchFamily="18" charset="0"/>
                          <a:cs typeface="Times New Roman" pitchFamily="18" charset="0"/>
                        </a:rPr>
                        <a:t>Заработная плата</a:t>
                      </a:r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+30000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86514">
                <a:tc>
                  <a:txBody>
                    <a:bodyPr/>
                    <a:lstStyle/>
                    <a:p>
                      <a:r>
                        <a:rPr lang="ru-RU" b="1" dirty="0" smtClean="0">
                          <a:latin typeface="Times New Roman" pitchFamily="18" charset="0"/>
                          <a:cs typeface="Times New Roman" pitchFamily="18" charset="0"/>
                        </a:rPr>
                        <a:t>НДФЛ</a:t>
                      </a:r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-3900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86514">
                <a:tc>
                  <a:txBody>
                    <a:bodyPr/>
                    <a:lstStyle/>
                    <a:p>
                      <a:r>
                        <a:rPr lang="ru-RU" b="1" dirty="0" smtClean="0">
                          <a:latin typeface="Times New Roman" pitchFamily="18" charset="0"/>
                          <a:cs typeface="Times New Roman" pitchFamily="18" charset="0"/>
                        </a:rPr>
                        <a:t>Социальная защита</a:t>
                      </a:r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+2000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86514">
                <a:tc>
                  <a:txBody>
                    <a:bodyPr/>
                    <a:lstStyle/>
                    <a:p>
                      <a:r>
                        <a:rPr lang="ru-RU" b="1" dirty="0" smtClean="0">
                          <a:latin typeface="Times New Roman" pitchFamily="18" charset="0"/>
                          <a:cs typeface="Times New Roman" pitchFamily="18" charset="0"/>
                        </a:rPr>
                        <a:t>Местные налоги</a:t>
                      </a:r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-500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86514">
                <a:tc>
                  <a:txBody>
                    <a:bodyPr/>
                    <a:lstStyle/>
                    <a:p>
                      <a:r>
                        <a:rPr lang="ru-RU" b="1" dirty="0" smtClean="0">
                          <a:latin typeface="Times New Roman" pitchFamily="18" charset="0"/>
                          <a:cs typeface="Times New Roman" pitchFamily="18" charset="0"/>
                        </a:rPr>
                        <a:t>Прочие вычеты</a:t>
                      </a:r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-3000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86514">
                <a:tc>
                  <a:txBody>
                    <a:bodyPr/>
                    <a:lstStyle/>
                    <a:p>
                      <a:r>
                        <a:rPr lang="ru-RU" b="1" dirty="0" smtClean="0">
                          <a:latin typeface="Times New Roman" pitchFamily="18" charset="0"/>
                          <a:cs typeface="Times New Roman" pitchFamily="18" charset="0"/>
                        </a:rPr>
                        <a:t>Чистый доход</a:t>
                      </a:r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667133">
                <a:tc>
                  <a:txBody>
                    <a:bodyPr/>
                    <a:lstStyle/>
                    <a:p>
                      <a:r>
                        <a:rPr lang="ru-RU" b="1" dirty="0" smtClean="0">
                          <a:latin typeface="Times New Roman" pitchFamily="18" charset="0"/>
                          <a:cs typeface="Times New Roman" pitchFamily="18" charset="0"/>
                        </a:rPr>
                        <a:t>Другие дополнительные доходы</a:t>
                      </a:r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+10000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667133">
                <a:tc>
                  <a:txBody>
                    <a:bodyPr/>
                    <a:lstStyle/>
                    <a:p>
                      <a:r>
                        <a:rPr lang="ru-RU" b="1" dirty="0" smtClean="0">
                          <a:latin typeface="Times New Roman" pitchFamily="18" charset="0"/>
                          <a:cs typeface="Times New Roman" pitchFamily="18" charset="0"/>
                        </a:rPr>
                        <a:t>Общий ежемесячный доход</a:t>
                      </a:r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683568" y="1052736"/>
          <a:ext cx="8085584" cy="54498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01296"/>
                <a:gridCol w="2193184"/>
                <a:gridCol w="1991104"/>
              </a:tblGrid>
              <a:tr h="374935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Коммунальные услуги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Сумма</a:t>
                      </a:r>
                      <a:r>
                        <a:rPr lang="ru-RU" baseline="0" dirty="0" smtClean="0">
                          <a:solidFill>
                            <a:schemeClr val="tx1"/>
                          </a:solidFill>
                        </a:rPr>
                        <a:t> в руб.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Удельный вес, % 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4935">
                <a:tc>
                  <a:txBody>
                    <a:bodyPr/>
                    <a:lstStyle/>
                    <a:p>
                      <a:r>
                        <a:rPr lang="ru-RU" dirty="0" smtClean="0"/>
                        <a:t>Электричество </a:t>
                      </a:r>
                      <a:endParaRPr lang="ru-RU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600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4935">
                <a:tc>
                  <a:txBody>
                    <a:bodyPr/>
                    <a:lstStyle/>
                    <a:p>
                      <a:r>
                        <a:rPr lang="ru-RU" dirty="0" smtClean="0"/>
                        <a:t>Телефон 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360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4935">
                <a:tc>
                  <a:txBody>
                    <a:bodyPr/>
                    <a:lstStyle/>
                    <a:p>
                      <a:r>
                        <a:rPr lang="ru-RU" dirty="0" smtClean="0"/>
                        <a:t>Газ </a:t>
                      </a:r>
                      <a:endParaRPr lang="ru-RU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200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4935">
                <a:tc>
                  <a:txBody>
                    <a:bodyPr/>
                    <a:lstStyle/>
                    <a:p>
                      <a:r>
                        <a:rPr lang="ru-RU" dirty="0" smtClean="0"/>
                        <a:t>Отопление </a:t>
                      </a:r>
                      <a:endParaRPr lang="ru-RU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1500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4935">
                <a:tc>
                  <a:txBody>
                    <a:bodyPr/>
                    <a:lstStyle/>
                    <a:p>
                      <a:r>
                        <a:rPr lang="ru-RU" dirty="0" smtClean="0"/>
                        <a:t>Вывоз ТБО</a:t>
                      </a:r>
                      <a:endParaRPr lang="ru-RU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150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4935">
                <a:tc>
                  <a:txBody>
                    <a:bodyPr/>
                    <a:lstStyle/>
                    <a:p>
                      <a:r>
                        <a:rPr lang="ru-RU" dirty="0" smtClean="0"/>
                        <a:t>Техобслуживание </a:t>
                      </a:r>
                      <a:endParaRPr lang="ru-RU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90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4935">
                <a:tc>
                  <a:txBody>
                    <a:bodyPr/>
                    <a:lstStyle/>
                    <a:p>
                      <a:r>
                        <a:rPr lang="ru-RU" dirty="0" smtClean="0"/>
                        <a:t>Антенна </a:t>
                      </a:r>
                      <a:endParaRPr lang="ru-RU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50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4935">
                <a:tc>
                  <a:txBody>
                    <a:bodyPr/>
                    <a:lstStyle/>
                    <a:p>
                      <a:r>
                        <a:rPr lang="ru-RU" dirty="0" smtClean="0"/>
                        <a:t>Радио </a:t>
                      </a:r>
                      <a:endParaRPr lang="ru-RU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60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4935">
                <a:tc>
                  <a:txBody>
                    <a:bodyPr/>
                    <a:lstStyle/>
                    <a:p>
                      <a:r>
                        <a:rPr lang="ru-RU" dirty="0" smtClean="0"/>
                        <a:t>Обслуживание </a:t>
                      </a:r>
                      <a:r>
                        <a:rPr lang="ru-RU" dirty="0" err="1" smtClean="0"/>
                        <a:t>домофона</a:t>
                      </a:r>
                      <a:endParaRPr lang="ru-RU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40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56136">
                <a:tc>
                  <a:txBody>
                    <a:bodyPr/>
                    <a:lstStyle/>
                    <a:p>
                      <a:r>
                        <a:rPr lang="ru-RU" dirty="0" smtClean="0"/>
                        <a:t>Общие расходы на коммунальные услуги</a:t>
                      </a:r>
                      <a:endParaRPr lang="ru-RU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6379">
                <a:tc>
                  <a:txBody>
                    <a:bodyPr/>
                    <a:lstStyle/>
                    <a:p>
                      <a:r>
                        <a:rPr lang="ru-RU" dirty="0" smtClean="0"/>
                        <a:t>Непредвиденные расходы</a:t>
                      </a:r>
                      <a:endParaRPr lang="ru-RU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8000"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С учетом непредвиденных</a:t>
                      </a:r>
                      <a:r>
                        <a:rPr lang="ru-RU" sz="1800" baseline="0" dirty="0" smtClean="0"/>
                        <a:t> расходов</a:t>
                      </a:r>
                      <a:endParaRPr lang="ru-RU" sz="18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Таблица 2  - Структура расходов семьи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Задачи для самостоятельной работы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1"/>
            <a:ext cx="8435280" cy="4349080"/>
          </a:xfrm>
        </p:spPr>
        <p:txBody>
          <a:bodyPr>
            <a:normAutofit fontScale="85000" lnSpcReduction="20000"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Задача № 1</a:t>
            </a:r>
          </a:p>
          <a:p>
            <a:pPr marL="0" indent="0">
              <a:spcBef>
                <a:spcPts val="0"/>
              </a:spcBef>
              <a:buNone/>
            </a:pPr>
            <a:endParaRPr lang="ru-RU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Составьте бюджет  семьи Ивановых и определите величину планируемых накоплений (или займов), если за январь текущего года зарплата отца и матери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составила 68 000 руб., пенсия бабушки и дедушки – 15000, доходы от сдачи в аренду жилой комнаты – 4500 руб., доходы семьи от использования приусадебного участка – 6000 руб. 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Расходами в январе у семьи Ивановых являются следующие затраты: </a:t>
            </a:r>
          </a:p>
          <a:p>
            <a:pPr marL="0" indent="0">
              <a:spcBef>
                <a:spcPts val="0"/>
              </a:spcBef>
              <a:buFontTx/>
              <a:buChar char="-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коммунальные платежи (ЖКХ) – 10640 руб.</a:t>
            </a:r>
          </a:p>
          <a:p>
            <a:pPr marL="0" indent="0">
              <a:spcBef>
                <a:spcPts val="0"/>
              </a:spcBef>
              <a:buFontTx/>
              <a:buChar char="-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продукты питания – 62000 руб.</a:t>
            </a:r>
          </a:p>
          <a:p>
            <a:pPr marL="0" indent="0">
              <a:spcBef>
                <a:spcPts val="0"/>
              </a:spcBef>
              <a:buFontTx/>
              <a:buChar char="-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транспортные расходы – 8000 руб.    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Задача № 2</a:t>
            </a:r>
            <a:endParaRPr lang="ru-RU" sz="4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20506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Определите плановые накопления (или займы) и бюджет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семьи Сидоровых, если за 1 квартал текущего года зарплата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матери составила 25000 руб., пенсия дедушки 7000 руб.,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доходы от индивидуальной трудовой деятельности отца -  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34500 руб., доходы семь от продажи ценных бумаг – 16 000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руб. За этот период времени семья Сидоровых потратила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деньги на следующие цели:</a:t>
            </a:r>
          </a:p>
          <a:p>
            <a:pPr>
              <a:buFontTx/>
              <a:buChar char="-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телефонные услуги и сеть «Интернет» – 11100 руб.;</a:t>
            </a:r>
          </a:p>
          <a:p>
            <a:pPr>
              <a:buFontTx/>
              <a:buChar char="-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одежда и обувь – 48000 руб.    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Задача № 3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1556792"/>
            <a:ext cx="8579296" cy="4525963"/>
          </a:xfrm>
        </p:spPr>
        <p:txBody>
          <a:bodyPr>
            <a:normAutofit fontScale="40000" lnSpcReduction="20000"/>
          </a:bodyPr>
          <a:lstStyle/>
          <a:p>
            <a:pPr>
              <a:buNone/>
            </a:pP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За текущий год семьей </a:t>
            </a:r>
            <a:r>
              <a:rPr lang="ru-RU" sz="2400" b="1" i="1" dirty="0" err="1" smtClean="0">
                <a:latin typeface="Times New Roman" pitchFamily="18" charset="0"/>
                <a:cs typeface="Times New Roman" pitchFamily="18" charset="0"/>
              </a:rPr>
              <a:t>Мысовских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 были получены:</a:t>
            </a:r>
          </a:p>
          <a:p>
            <a:pPr algn="ctr">
              <a:buNone/>
            </a:pP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Доходы </a:t>
            </a:r>
          </a:p>
          <a:p>
            <a:pPr>
              <a:buNone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1/ денежные доходы:</a:t>
            </a:r>
          </a:p>
          <a:p>
            <a:pPr>
              <a:buFontTx/>
              <a:buChar char="-"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зарплата вместе с различными начислениями и доплатами – 380000 руб.; </a:t>
            </a:r>
          </a:p>
          <a:p>
            <a:pPr>
              <a:buFontTx/>
              <a:buChar char="-"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пенсий, пособий, стипендий и других соц. выплат – 60000 руб.;</a:t>
            </a:r>
          </a:p>
          <a:p>
            <a:pPr>
              <a:buNone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2/ натуральные доходы:</a:t>
            </a:r>
          </a:p>
          <a:p>
            <a:pPr>
              <a:buNone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- материальные блага, получаемые на приусадебном участке – 35000 руб.;</a:t>
            </a:r>
          </a:p>
          <a:p>
            <a:pPr>
              <a:buNone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- подарки – 2500 руб.;</a:t>
            </a:r>
          </a:p>
          <a:p>
            <a:pPr>
              <a:buNone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3/ льготы:</a:t>
            </a:r>
          </a:p>
          <a:p>
            <a:pPr>
              <a:buFontTx/>
              <a:buChar char="-"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льготные проездные билеты для студентов и учащихся – 4224 руб.;</a:t>
            </a:r>
          </a:p>
          <a:p>
            <a:pPr>
              <a:buFontTx/>
              <a:buChar char="-"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льготы по оплате коммунальных услуг – 12000 руб.</a:t>
            </a:r>
          </a:p>
          <a:p>
            <a:pPr algn="ctr">
              <a:buNone/>
            </a:pPr>
            <a:r>
              <a:rPr lang="ru-RU" sz="3500" b="1" dirty="0" smtClean="0">
                <a:latin typeface="Times New Roman" pitchFamily="18" charset="0"/>
                <a:cs typeface="Times New Roman" pitchFamily="18" charset="0"/>
              </a:rPr>
              <a:t>Расходы </a:t>
            </a:r>
          </a:p>
          <a:p>
            <a:pPr>
              <a:buNone/>
            </a:pP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Расходы за этот период составили:</a:t>
            </a:r>
          </a:p>
          <a:p>
            <a:pPr>
              <a:buFontTx/>
              <a:buChar char="-"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налоги – 87900 руб.;</a:t>
            </a:r>
          </a:p>
          <a:p>
            <a:pPr>
              <a:buFontTx/>
              <a:buChar char="-"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плата за квартиру и (ЖКХ) – 152000 руб.;</a:t>
            </a:r>
          </a:p>
          <a:p>
            <a:pPr>
              <a:buFontTx/>
              <a:buChar char="-"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затраты на ремонт одежды, обуви, бытовой техники, квартиры – 7000 руб.;</a:t>
            </a:r>
          </a:p>
          <a:p>
            <a:pPr>
              <a:buFontTx/>
              <a:buChar char="-"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покупка предметов личной гигиены и аппаратуры – 28000 руб.;</a:t>
            </a:r>
          </a:p>
          <a:p>
            <a:pPr>
              <a:buFontTx/>
              <a:buChar char="-"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покупка мебели – 39400 руб.</a:t>
            </a:r>
          </a:p>
          <a:p>
            <a:pPr>
              <a:buNone/>
            </a:pPr>
            <a:r>
              <a:rPr lang="ru-RU" sz="3400" b="1" i="1" dirty="0" smtClean="0">
                <a:latin typeface="Times New Roman" pitchFamily="18" charset="0"/>
                <a:cs typeface="Times New Roman" pitchFamily="18" charset="0"/>
              </a:rPr>
              <a:t>Определите плановые накопления и бюджет семьи </a:t>
            </a:r>
            <a:r>
              <a:rPr lang="ru-RU" sz="3400" b="1" i="1" dirty="0" err="1" smtClean="0">
                <a:latin typeface="Times New Roman" pitchFamily="18" charset="0"/>
                <a:cs typeface="Times New Roman" pitchFamily="18" charset="0"/>
              </a:rPr>
              <a:t>Мысовских</a:t>
            </a:r>
            <a:r>
              <a:rPr lang="ru-RU" sz="3400" b="1" i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Планирование затрат в семье </a:t>
            </a:r>
            <a:br>
              <a:rPr lang="ru-RU" dirty="0" smtClean="0"/>
            </a:br>
            <a:r>
              <a:rPr lang="ru-RU" dirty="0" smtClean="0"/>
              <a:t>(по результатам опроса населения)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Источники денежных средств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50691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Ведение учета расходов семьи </a:t>
            </a:r>
            <a:br>
              <a:rPr lang="ru-RU" dirty="0" smtClean="0"/>
            </a:br>
            <a:r>
              <a:rPr lang="ru-RU" dirty="0" smtClean="0"/>
              <a:t>(по результатам опроса населения)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Уверенность семей о выгоде ведения учета бюджета семьи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Структура семейного бюджета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79512" y="1268758"/>
          <a:ext cx="8712968" cy="54006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56184"/>
                <a:gridCol w="2088232"/>
                <a:gridCol w="2592288"/>
                <a:gridCol w="2376264"/>
              </a:tblGrid>
              <a:tr h="385681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Члены семьи</a:t>
                      </a:r>
                      <a:endParaRPr lang="ru-RU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Группа доходов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Содержание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Вид  дохода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18071">
                <a:tc rowSpan="2">
                  <a:txBody>
                    <a:bodyPr/>
                    <a:lstStyle/>
                    <a:p>
                      <a:r>
                        <a:rPr lang="ru-RU" b="1" dirty="0" smtClean="0">
                          <a:latin typeface="Times New Roman" pitchFamily="18" charset="0"/>
                          <a:cs typeface="Times New Roman" pitchFamily="18" charset="0"/>
                        </a:rPr>
                        <a:t>Папа</a:t>
                      </a:r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Заработная плата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За работу на предприятии</a:t>
                      </a:r>
                      <a:endParaRPr lang="ru-RU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Наличные рубли</a:t>
                      </a:r>
                      <a:endParaRPr lang="ru-RU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699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Доход от собственности</a:t>
                      </a:r>
                      <a:endParaRPr lang="ru-RU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Дивиденды от акции</a:t>
                      </a:r>
                      <a:endParaRPr lang="ru-RU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16997">
                <a:tc rowSpan="3">
                  <a:txBody>
                    <a:bodyPr/>
                    <a:lstStyle/>
                    <a:p>
                      <a:r>
                        <a:rPr lang="ru-RU" b="1" dirty="0" smtClean="0">
                          <a:latin typeface="Times New Roman" pitchFamily="18" charset="0"/>
                          <a:cs typeface="Times New Roman" pitchFamily="18" charset="0"/>
                        </a:rPr>
                        <a:t>Мама </a:t>
                      </a:r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Заработная</a:t>
                      </a:r>
                      <a:r>
                        <a:rPr lang="ru-RU" sz="14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плата</a:t>
                      </a:r>
                      <a:endParaRPr lang="ru-RU" sz="1400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За работу в школе</a:t>
                      </a:r>
                      <a:endParaRPr lang="ru-RU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Наличные рубли</a:t>
                      </a:r>
                      <a:endParaRPr lang="ru-RU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889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Социальные пособия</a:t>
                      </a:r>
                      <a:endParaRPr lang="ru-RU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а/ детское пособие</a:t>
                      </a:r>
                    </a:p>
                    <a:p>
                      <a:pPr algn="ctr"/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б/ пособие по безработице</a:t>
                      </a:r>
                      <a:endParaRPr lang="ru-RU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Деньги, переведенные на счет в банке</a:t>
                      </a:r>
                      <a:endParaRPr lang="ru-RU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889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В виде услуг</a:t>
                      </a:r>
                      <a:endParaRPr lang="ru-RU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Бесплатный проезд в городском транспорте</a:t>
                      </a:r>
                      <a:endParaRPr lang="ru-RU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Услуга </a:t>
                      </a:r>
                      <a:endParaRPr lang="ru-RU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760795">
                <a:tc>
                  <a:txBody>
                    <a:bodyPr/>
                    <a:lstStyle/>
                    <a:p>
                      <a:r>
                        <a:rPr lang="ru-RU" b="1" dirty="0" smtClean="0">
                          <a:latin typeface="Times New Roman" pitchFamily="18" charset="0"/>
                          <a:cs typeface="Times New Roman" pitchFamily="18" charset="0"/>
                        </a:rPr>
                        <a:t>Бабушка </a:t>
                      </a:r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Социальные пособия</a:t>
                      </a:r>
                      <a:endParaRPr lang="ru-RU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Пенсия</a:t>
                      </a:r>
                      <a:r>
                        <a:rPr lang="ru-RU" sz="14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по старости</a:t>
                      </a:r>
                      <a:endParaRPr lang="ru-RU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Деньги, переведенные на счет в банке или наличные</a:t>
                      </a:r>
                      <a:endParaRPr lang="ru-RU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85681">
                <a:tc>
                  <a:txBody>
                    <a:bodyPr/>
                    <a:lstStyle/>
                    <a:p>
                      <a:r>
                        <a:rPr lang="ru-RU" b="1" dirty="0" smtClean="0">
                          <a:latin typeface="Times New Roman" pitchFamily="18" charset="0"/>
                          <a:cs typeface="Times New Roman" pitchFamily="18" charset="0"/>
                        </a:rPr>
                        <a:t>Сын студент</a:t>
                      </a:r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Социальные пособия</a:t>
                      </a:r>
                      <a:endParaRPr lang="ru-RU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Стипендия </a:t>
                      </a:r>
                      <a:endParaRPr lang="ru-RU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Наличные рубли</a:t>
                      </a:r>
                      <a:endParaRPr lang="ru-RU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760795">
                <a:tc>
                  <a:txBody>
                    <a:bodyPr/>
                    <a:lstStyle/>
                    <a:p>
                      <a:r>
                        <a:rPr lang="ru-RU" b="1" dirty="0" smtClean="0">
                          <a:latin typeface="Times New Roman" pitchFamily="18" charset="0"/>
                          <a:cs typeface="Times New Roman" pitchFamily="18" charset="0"/>
                        </a:rPr>
                        <a:t>Дочь - школьница</a:t>
                      </a:r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Доход от предпринимательской деятельности</a:t>
                      </a:r>
                      <a:endParaRPr lang="ru-RU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Индивидуальная деятельность</a:t>
                      </a:r>
                      <a:endParaRPr lang="ru-RU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Наличные рубли</a:t>
                      </a:r>
                      <a:endParaRPr lang="ru-RU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38896">
                <a:tc rowSpan="2">
                  <a:txBody>
                    <a:bodyPr/>
                    <a:lstStyle/>
                    <a:p>
                      <a:r>
                        <a:rPr lang="ru-RU" b="1" dirty="0" smtClean="0">
                          <a:latin typeface="Times New Roman" pitchFamily="18" charset="0"/>
                          <a:cs typeface="Times New Roman" pitchFamily="18" charset="0"/>
                        </a:rPr>
                        <a:t>Вся семья</a:t>
                      </a:r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Доход от сбережений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Процент по вкладу в банке</a:t>
                      </a:r>
                      <a:endParaRPr lang="ru-RU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Зачисления</a:t>
                      </a:r>
                      <a:r>
                        <a:rPr lang="ru-RU" sz="14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на счет в банке</a:t>
                      </a:r>
                      <a:endParaRPr lang="ru-RU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889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Доход от собственности</a:t>
                      </a:r>
                      <a:endParaRPr lang="ru-RU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Арендная плата за сдаваемую дачу</a:t>
                      </a:r>
                      <a:endParaRPr lang="ru-RU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Наличные рубли</a:t>
                      </a:r>
                    </a:p>
                    <a:p>
                      <a:pPr algn="ctr"/>
                      <a:endParaRPr lang="ru-RU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Расходы одной семьи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79512" y="1124744"/>
          <a:ext cx="8784976" cy="555414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52328"/>
                <a:gridCol w="5832648"/>
              </a:tblGrid>
              <a:tr h="360369"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tx1"/>
                          </a:solidFill>
                        </a:rPr>
                        <a:t>Группа расходов</a:t>
                      </a:r>
                      <a:endParaRPr lang="ru-RU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tx1"/>
                          </a:solidFill>
                        </a:rPr>
                        <a:t>Содержание</a:t>
                      </a:r>
                      <a:r>
                        <a:rPr lang="ru-RU" sz="1400" b="1" dirty="0" smtClean="0"/>
                        <a:t> </a:t>
                      </a:r>
                      <a:endParaRPr lang="ru-RU" sz="1400" b="1" dirty="0"/>
                    </a:p>
                  </a:txBody>
                  <a:tcPr/>
                </a:tc>
              </a:tr>
              <a:tr h="374343"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Налоги 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Налог на доходы физических лиц и др.</a:t>
                      </a:r>
                      <a:endParaRPr lang="ru-RU" sz="1400" b="1" dirty="0"/>
                    </a:p>
                  </a:txBody>
                  <a:tcPr/>
                </a:tc>
              </a:tr>
              <a:tr h="518634"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Обязательные платежи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Плата за квартиру, телефон,</a:t>
                      </a:r>
                      <a:r>
                        <a:rPr lang="ru-RU" sz="1400" b="1" baseline="0" dirty="0" smtClean="0"/>
                        <a:t> коммунальные услуги, содержание детей в детских садах, обучение в музыкальной школе, выплата кредитов</a:t>
                      </a:r>
                      <a:endParaRPr lang="ru-RU" sz="1400" b="1" dirty="0"/>
                    </a:p>
                  </a:txBody>
                  <a:tcPr/>
                </a:tc>
              </a:tr>
              <a:tr h="518634"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Питание 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Приобретение продуктов и заготовка их впрок, оплата питания в столовой, кафе и т.д.</a:t>
                      </a:r>
                      <a:endParaRPr lang="ru-RU" sz="1400" b="1" dirty="0"/>
                    </a:p>
                  </a:txBody>
                  <a:tcPr/>
                </a:tc>
              </a:tr>
              <a:tr h="523054"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Хозяйственно – бытовые нужды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Затраты на ремонт одежды, обуви, бытовой техники, квартиры, аппаратуры, химчистку, предметы личной</a:t>
                      </a:r>
                      <a:r>
                        <a:rPr lang="ru-RU" sz="1400" b="1" baseline="0" dirty="0" smtClean="0"/>
                        <a:t> гигиены</a:t>
                      </a:r>
                      <a:endParaRPr lang="ru-RU" sz="1400" b="1" dirty="0"/>
                    </a:p>
                  </a:txBody>
                  <a:tcPr/>
                </a:tc>
              </a:tr>
              <a:tr h="371699"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Предметы личного пользования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Одежда, обувь, постельные принадлежности  </a:t>
                      </a:r>
                      <a:endParaRPr lang="ru-RU" sz="1400" b="1" dirty="0"/>
                    </a:p>
                  </a:txBody>
                  <a:tcPr/>
                </a:tc>
              </a:tr>
              <a:tr h="374343"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Предметы интерьера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Мебель, светильники, картины, ковровые изделия и т.д. </a:t>
                      </a:r>
                      <a:endParaRPr lang="ru-RU" sz="1400" b="1" dirty="0"/>
                    </a:p>
                  </a:txBody>
                  <a:tcPr/>
                </a:tc>
              </a:tr>
              <a:tr h="559324"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Бытовая техника и приспособления для ведения домашнего</a:t>
                      </a:r>
                      <a:r>
                        <a:rPr lang="ru-RU" sz="1400" b="1" baseline="0" dirty="0" smtClean="0"/>
                        <a:t> хозяйства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Электроплиты, кухонные принадлежности, холодильник,</a:t>
                      </a:r>
                      <a:r>
                        <a:rPr lang="ru-RU" sz="1400" b="1" baseline="0" dirty="0" smtClean="0"/>
                        <a:t> посуда, пылесос и т.д.</a:t>
                      </a:r>
                      <a:r>
                        <a:rPr lang="ru-RU" sz="1400" b="1" dirty="0" smtClean="0"/>
                        <a:t> </a:t>
                      </a:r>
                      <a:endParaRPr lang="ru-RU" sz="1400" b="1" dirty="0"/>
                    </a:p>
                  </a:txBody>
                  <a:tcPr/>
                </a:tc>
              </a:tr>
              <a:tr h="537718"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Культурные и информационные потребности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Телевизор, магнитофон, музыкальный центр, фото – кино - принадлежности, книги, газеты, журналы и т.д. </a:t>
                      </a:r>
                      <a:endParaRPr lang="ru-RU" sz="1400" b="1" dirty="0"/>
                    </a:p>
                  </a:txBody>
                  <a:tcPr/>
                </a:tc>
              </a:tr>
              <a:tr h="518634"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Транспорт 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Проезд в общественном транспорте, приобретение и эксплуатация легкового автомобиля, оплата услуг</a:t>
                      </a:r>
                      <a:r>
                        <a:rPr lang="ru-RU" sz="1400" b="1" baseline="0" dirty="0" smtClean="0"/>
                        <a:t> станции техобслуживания</a:t>
                      </a:r>
                      <a:endParaRPr lang="ru-RU" sz="1400" b="1" dirty="0"/>
                    </a:p>
                  </a:txBody>
                  <a:tcPr/>
                </a:tc>
              </a:tr>
              <a:tr h="523054"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Спорт, туризм, увлечения,</a:t>
                      </a:r>
                      <a:r>
                        <a:rPr lang="ru-RU" sz="1400" b="1" baseline="0" dirty="0" smtClean="0"/>
                        <a:t> отдых 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Спортивно туристические принадлежности, предметы, инструменты, материалы для индивидуальных увлечений</a:t>
                      </a:r>
                      <a:endParaRPr lang="ru-RU" sz="1400" b="1" dirty="0"/>
                    </a:p>
                  </a:txBody>
                  <a:tcPr/>
                </a:tc>
              </a:tr>
              <a:tr h="374343"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Прочее 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Детские игрушки, медикаменты и т.д.</a:t>
                      </a:r>
                      <a:endParaRPr lang="ru-RU" sz="1400" b="1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Баланс семьи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775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75449"/>
                <a:gridCol w="2139351"/>
                <a:gridCol w="2057400"/>
                <a:gridCol w="2057400"/>
              </a:tblGrid>
              <a:tr h="288985">
                <a:tc gridSpan="2"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Расходы 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Доходы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68215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Статьи 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Сумма в руб.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Статьи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Сумма в руб.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r>
                        <a:rPr lang="ru-RU" dirty="0" smtClean="0"/>
                        <a:t>Продукты</a:t>
                      </a:r>
                      <a:r>
                        <a:rPr lang="ru-RU" baseline="0" dirty="0" smtClean="0"/>
                        <a:t> </a:t>
                      </a:r>
                      <a:endParaRPr lang="ru-RU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20 000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Собственные средства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200</a:t>
                      </a:r>
                      <a:r>
                        <a:rPr lang="ru-RU" baseline="0" dirty="0" smtClean="0"/>
                        <a:t> </a:t>
                      </a:r>
                      <a:r>
                        <a:rPr lang="ru-RU" dirty="0" smtClean="0"/>
                        <a:t>000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Одежда, обувь </a:t>
                      </a:r>
                      <a:endParaRPr lang="ru-RU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20 000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Средства взятые взаймы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100 000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Мебель </a:t>
                      </a:r>
                      <a:endParaRPr lang="ru-RU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150</a:t>
                      </a:r>
                      <a:r>
                        <a:rPr lang="ru-RU" baseline="0" dirty="0" smtClean="0"/>
                        <a:t> </a:t>
                      </a:r>
                      <a:r>
                        <a:rPr lang="ru-RU" dirty="0" smtClean="0"/>
                        <a:t>000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Ценные бумаги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50000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Книги </a:t>
                      </a:r>
                      <a:endParaRPr lang="ru-RU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10 000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Посуда </a:t>
                      </a:r>
                      <a:endParaRPr lang="ru-RU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50 000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Страхование имущества</a:t>
                      </a:r>
                      <a:endParaRPr lang="ru-RU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60 000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Эксплуатация машины</a:t>
                      </a:r>
                      <a:endParaRPr lang="ru-RU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40 000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Итого баланс:</a:t>
                      </a:r>
                      <a:endParaRPr lang="ru-RU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350 000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Итого баланс: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350 000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Практическая работа</a:t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Тема: «Источники доходов семьи»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Задача № 1 Получены следующие данные о</a:t>
            </a:r>
          </a:p>
          <a:p>
            <a:pPr>
              <a:buNone/>
            </a:pPr>
            <a:r>
              <a:rPr lang="ru-RU" dirty="0" smtClean="0"/>
              <a:t>семейном бюджете в соответствии с</a:t>
            </a:r>
          </a:p>
          <a:p>
            <a:pPr>
              <a:buNone/>
            </a:pPr>
            <a:r>
              <a:rPr lang="ru-RU" dirty="0" smtClean="0"/>
              <a:t>предложенными таблицами. Удельный вес в</a:t>
            </a:r>
          </a:p>
          <a:p>
            <a:pPr>
              <a:buNone/>
            </a:pPr>
            <a:r>
              <a:rPr lang="ru-RU" dirty="0" smtClean="0"/>
              <a:t>Этой задаче рассчитывается  по следующей</a:t>
            </a:r>
          </a:p>
          <a:p>
            <a:pPr>
              <a:buNone/>
            </a:pPr>
            <a:r>
              <a:rPr lang="ru-RU" dirty="0" smtClean="0"/>
              <a:t>формуле: </a:t>
            </a:r>
          </a:p>
          <a:p>
            <a:pPr>
              <a:buNone/>
            </a:pPr>
            <a:r>
              <a:rPr lang="ru-RU" dirty="0" smtClean="0"/>
              <a:t>    </a:t>
            </a:r>
            <a:r>
              <a:rPr lang="ru-RU" b="1" dirty="0" smtClean="0"/>
              <a:t>Сумма дохода по 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ru-RU" b="1" dirty="0" smtClean="0"/>
              <a:t>каждой категории       </a:t>
            </a:r>
            <a:r>
              <a:rPr lang="ru-RU" b="1" dirty="0" err="1" smtClean="0"/>
              <a:t>х</a:t>
            </a:r>
            <a:r>
              <a:rPr lang="ru-RU" b="1" dirty="0" smtClean="0"/>
              <a:t> 100/ общий доход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197</TotalTime>
  <Words>888</Words>
  <Application>Microsoft Office PowerPoint</Application>
  <PresentationFormat>Экран (4:3)</PresentationFormat>
  <Paragraphs>209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Тема Office</vt:lpstr>
      <vt:lpstr>Семейный бюджет и источники доходов и расходов семьи</vt:lpstr>
      <vt:lpstr>Планирование затрат в семье  (по результатам опроса населения)</vt:lpstr>
      <vt:lpstr>Источники денежных средств</vt:lpstr>
      <vt:lpstr>Ведение учета расходов семьи  (по результатам опроса населения)</vt:lpstr>
      <vt:lpstr>Уверенность семей о выгоде ведения учета бюджета семьи</vt:lpstr>
      <vt:lpstr>Структура семейного бюджета</vt:lpstr>
      <vt:lpstr>Расходы одной семьи</vt:lpstr>
      <vt:lpstr>Баланс семьи</vt:lpstr>
      <vt:lpstr>Практическая работа Тема: «Источники доходов семьи»</vt:lpstr>
      <vt:lpstr>Практическая работа Изучите алгоритм расчета семейного бюджета в соответствии с предложенными таблицами  Таблица 1  - Структура доходов семьи</vt:lpstr>
      <vt:lpstr>Таблица 2  - Структура расходов семьи</vt:lpstr>
      <vt:lpstr>Задачи для самостоятельной работы</vt:lpstr>
      <vt:lpstr>Задача № 2</vt:lpstr>
      <vt:lpstr>Задача №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Семейный бюджет и источники доходов и расходов семьи</dc:title>
  <dc:creator>Грибова Ирина Николаевна</dc:creator>
  <cp:lastModifiedBy>Gribova</cp:lastModifiedBy>
  <cp:revision>22</cp:revision>
  <dcterms:created xsi:type="dcterms:W3CDTF">2020-10-29T13:53:52Z</dcterms:created>
  <dcterms:modified xsi:type="dcterms:W3CDTF">2020-11-05T16:50:58Z</dcterms:modified>
</cp:coreProperties>
</file>