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65" r:id="rId2"/>
    <p:sldId id="257" r:id="rId3"/>
    <p:sldId id="258" r:id="rId4"/>
    <p:sldId id="259" r:id="rId5"/>
    <p:sldId id="260" r:id="rId6"/>
    <p:sldId id="262" r:id="rId7"/>
    <p:sldId id="266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E0FBF-6095-40F0-A090-C79508C2873F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3CBBC668-D821-43B5-9507-23B77414C399}">
      <dgm:prSet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государственный бюджет;</a:t>
          </a:r>
          <a:endParaRPr lang="ru-RU" dirty="0">
            <a:solidFill>
              <a:schemeClr val="bg1"/>
            </a:solidFill>
          </a:endParaRPr>
        </a:p>
      </dgm:t>
    </dgm:pt>
    <dgm:pt modelId="{F1E494C6-8E54-4ADB-AE28-C497D5042FC3}" type="parTrans" cxnId="{9C3E976A-ED97-4CE4-8896-32963723A7C7}">
      <dgm:prSet/>
      <dgm:spPr/>
      <dgm:t>
        <a:bodyPr/>
        <a:lstStyle/>
        <a:p>
          <a:endParaRPr lang="ru-RU"/>
        </a:p>
      </dgm:t>
    </dgm:pt>
    <dgm:pt modelId="{3BFB2CEF-374F-4E60-8A28-271CAC6A2973}" type="sibTrans" cxnId="{9C3E976A-ED97-4CE4-8896-32963723A7C7}">
      <dgm:prSet/>
      <dgm:spPr/>
      <dgm:t>
        <a:bodyPr/>
        <a:lstStyle/>
        <a:p>
          <a:endParaRPr lang="ru-RU"/>
        </a:p>
      </dgm:t>
    </dgm:pt>
    <dgm:pt modelId="{8D37E399-D0DA-45A5-8C09-BDB65A6165BB}">
      <dgm:prSet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государственные внебюджетные фонды;</a:t>
          </a:r>
          <a:endParaRPr lang="ru-RU" dirty="0">
            <a:solidFill>
              <a:schemeClr val="bg1"/>
            </a:solidFill>
          </a:endParaRPr>
        </a:p>
      </dgm:t>
    </dgm:pt>
    <dgm:pt modelId="{0FC732FE-6860-4EC9-9CF9-817E2D6328BA}" type="parTrans" cxnId="{159D5C83-A605-455A-B009-11B4FCF63D9B}">
      <dgm:prSet/>
      <dgm:spPr/>
      <dgm:t>
        <a:bodyPr/>
        <a:lstStyle/>
        <a:p>
          <a:endParaRPr lang="ru-RU"/>
        </a:p>
      </dgm:t>
    </dgm:pt>
    <dgm:pt modelId="{A1DB1831-3D8D-4015-BF93-2E387DC3CB98}" type="sibTrans" cxnId="{159D5C83-A605-455A-B009-11B4FCF63D9B}">
      <dgm:prSet/>
      <dgm:spPr/>
      <dgm:t>
        <a:bodyPr/>
        <a:lstStyle/>
        <a:p>
          <a:endParaRPr lang="ru-RU"/>
        </a:p>
      </dgm:t>
    </dgm:pt>
    <dgm:pt modelId="{AF61D445-5D7A-4018-AA2D-AFED95ACD0C4}">
      <dgm:prSet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государственный кредит;</a:t>
          </a:r>
          <a:endParaRPr lang="ru-RU" dirty="0">
            <a:solidFill>
              <a:schemeClr val="bg1"/>
            </a:solidFill>
          </a:endParaRPr>
        </a:p>
      </dgm:t>
    </dgm:pt>
    <dgm:pt modelId="{BAAE17D4-615F-49CC-AE57-0F52EE284A2E}" type="parTrans" cxnId="{76C5432B-16F5-4252-98B9-9EB0073024AD}">
      <dgm:prSet/>
      <dgm:spPr/>
      <dgm:t>
        <a:bodyPr/>
        <a:lstStyle/>
        <a:p>
          <a:endParaRPr lang="ru-RU"/>
        </a:p>
      </dgm:t>
    </dgm:pt>
    <dgm:pt modelId="{5816000C-892B-48AB-9B88-F44B7F8C7867}" type="sibTrans" cxnId="{76C5432B-16F5-4252-98B9-9EB0073024AD}">
      <dgm:prSet/>
      <dgm:spPr/>
      <dgm:t>
        <a:bodyPr/>
        <a:lstStyle/>
        <a:p>
          <a:endParaRPr lang="ru-RU"/>
        </a:p>
      </dgm:t>
    </dgm:pt>
    <dgm:pt modelId="{37F515E5-E927-4DFC-94F7-016471F58534}">
      <dgm:prSet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фонд страхования;</a:t>
          </a:r>
          <a:endParaRPr lang="ru-RU" dirty="0">
            <a:solidFill>
              <a:schemeClr val="bg1"/>
            </a:solidFill>
          </a:endParaRPr>
        </a:p>
      </dgm:t>
    </dgm:pt>
    <dgm:pt modelId="{0D2EF907-F383-42B2-9B70-8F8663331517}" type="parTrans" cxnId="{35FC120C-7393-469F-B39F-1E86078A6E84}">
      <dgm:prSet/>
      <dgm:spPr/>
      <dgm:t>
        <a:bodyPr/>
        <a:lstStyle/>
        <a:p>
          <a:endParaRPr lang="ru-RU"/>
        </a:p>
      </dgm:t>
    </dgm:pt>
    <dgm:pt modelId="{C3D311AA-B40E-4CEB-8D64-8774B2361DF8}" type="sibTrans" cxnId="{35FC120C-7393-469F-B39F-1E86078A6E84}">
      <dgm:prSet/>
      <dgm:spPr/>
      <dgm:t>
        <a:bodyPr/>
        <a:lstStyle/>
        <a:p>
          <a:endParaRPr lang="ru-RU"/>
        </a:p>
      </dgm:t>
    </dgm:pt>
    <dgm:pt modelId="{F7012435-D918-4293-AF73-8481561F4D84}">
      <dgm:prSet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фондовый рынок;</a:t>
          </a:r>
          <a:endParaRPr lang="ru-RU" dirty="0">
            <a:solidFill>
              <a:schemeClr val="bg1"/>
            </a:solidFill>
          </a:endParaRPr>
        </a:p>
      </dgm:t>
    </dgm:pt>
    <dgm:pt modelId="{F6D542D7-204A-4802-8E65-5C4915C83B4A}" type="parTrans" cxnId="{BDB80034-C12D-4E4A-B690-4E9C8DC388D4}">
      <dgm:prSet/>
      <dgm:spPr/>
      <dgm:t>
        <a:bodyPr/>
        <a:lstStyle/>
        <a:p>
          <a:endParaRPr lang="ru-RU"/>
        </a:p>
      </dgm:t>
    </dgm:pt>
    <dgm:pt modelId="{3514A732-89DF-42A1-90F1-89BEAC26AC09}" type="sibTrans" cxnId="{BDB80034-C12D-4E4A-B690-4E9C8DC388D4}">
      <dgm:prSet/>
      <dgm:spPr/>
      <dgm:t>
        <a:bodyPr/>
        <a:lstStyle/>
        <a:p>
          <a:endParaRPr lang="ru-RU"/>
        </a:p>
      </dgm:t>
    </dgm:pt>
    <dgm:pt modelId="{21D2DC5C-3DA4-4991-A817-EB0CB8251D81}">
      <dgm:prSet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финансово-кредитная</a:t>
          </a:r>
          <a:r>
            <a:rPr lang="en-US" smtClean="0">
              <a:solidFill>
                <a:schemeClr val="bg1"/>
              </a:solidFill>
            </a:rPr>
            <a:t> </a:t>
          </a:r>
          <a:r>
            <a:rPr lang="ru-RU" smtClean="0">
              <a:solidFill>
                <a:schemeClr val="bg1"/>
              </a:solidFill>
            </a:rPr>
            <a:t>система</a:t>
          </a:r>
          <a:r>
            <a:rPr lang="ru-RU" dirty="0" smtClean="0">
              <a:solidFill>
                <a:schemeClr val="bg1"/>
              </a:solidFill>
            </a:rPr>
            <a:t>;</a:t>
          </a:r>
          <a:endParaRPr lang="ru-RU" dirty="0">
            <a:solidFill>
              <a:schemeClr val="bg1"/>
            </a:solidFill>
          </a:endParaRPr>
        </a:p>
      </dgm:t>
    </dgm:pt>
    <dgm:pt modelId="{8986FEEF-5CBD-4627-8ED7-9C6A39AF96C3}" type="parTrans" cxnId="{2A163F66-EFD7-481B-A592-FC46974D626B}">
      <dgm:prSet/>
      <dgm:spPr/>
      <dgm:t>
        <a:bodyPr/>
        <a:lstStyle/>
        <a:p>
          <a:endParaRPr lang="ru-RU"/>
        </a:p>
      </dgm:t>
    </dgm:pt>
    <dgm:pt modelId="{33B9C1E5-231A-4DC9-991F-E7764E6D7BE2}" type="sibTrans" cxnId="{2A163F66-EFD7-481B-A592-FC46974D626B}">
      <dgm:prSet/>
      <dgm:spPr/>
      <dgm:t>
        <a:bodyPr/>
        <a:lstStyle/>
        <a:p>
          <a:endParaRPr lang="ru-RU"/>
        </a:p>
      </dgm:t>
    </dgm:pt>
    <dgm:pt modelId="{8DDD9A9A-6EF7-46F5-919C-B13EE18DEA4A}">
      <dgm:prSet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финансы предприятий различных форм собственности.</a:t>
          </a:r>
          <a:endParaRPr lang="ru-RU" dirty="0">
            <a:solidFill>
              <a:schemeClr val="bg1"/>
            </a:solidFill>
          </a:endParaRPr>
        </a:p>
      </dgm:t>
    </dgm:pt>
    <dgm:pt modelId="{99E4FBAB-7E79-4BBD-AAF6-F94B2E1EEF07}" type="parTrans" cxnId="{603065BA-DB00-4692-8B25-5BB3202D84D7}">
      <dgm:prSet/>
      <dgm:spPr/>
      <dgm:t>
        <a:bodyPr/>
        <a:lstStyle/>
        <a:p>
          <a:endParaRPr lang="ru-RU"/>
        </a:p>
      </dgm:t>
    </dgm:pt>
    <dgm:pt modelId="{FCD2A2FF-C018-49C4-A5B2-C69642B7E25C}" type="sibTrans" cxnId="{603065BA-DB00-4692-8B25-5BB3202D84D7}">
      <dgm:prSet/>
      <dgm:spPr/>
      <dgm:t>
        <a:bodyPr/>
        <a:lstStyle/>
        <a:p>
          <a:endParaRPr lang="ru-RU"/>
        </a:p>
      </dgm:t>
    </dgm:pt>
    <dgm:pt modelId="{450D90E0-B6FE-43EE-83F2-DE06B466D09A}" type="pres">
      <dgm:prSet presAssocID="{901E0FBF-6095-40F0-A090-C79508C287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9A4DE7-62CF-404E-87C4-625AD08A7DBA}" type="pres">
      <dgm:prSet presAssocID="{3CBBC668-D821-43B5-9507-23B77414C399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B73196-0623-4EE2-832E-57F43C821E3A}" type="pres">
      <dgm:prSet presAssocID="{3BFB2CEF-374F-4E60-8A28-271CAC6A2973}" presName="spacer" presStyleCnt="0"/>
      <dgm:spPr/>
    </dgm:pt>
    <dgm:pt modelId="{6BE993B8-08C6-494F-8D93-E58D366A9C69}" type="pres">
      <dgm:prSet presAssocID="{8D37E399-D0DA-45A5-8C09-BDB65A6165BB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681124-C011-4577-A2EF-B968DCA89B7A}" type="pres">
      <dgm:prSet presAssocID="{A1DB1831-3D8D-4015-BF93-2E387DC3CB98}" presName="spacer" presStyleCnt="0"/>
      <dgm:spPr/>
    </dgm:pt>
    <dgm:pt modelId="{E5B12AAC-50C4-40DD-86F4-8EE6E114EF88}" type="pres">
      <dgm:prSet presAssocID="{AF61D445-5D7A-4018-AA2D-AFED95ACD0C4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69878B-7D80-4D3B-9B0A-1A591750E686}" type="pres">
      <dgm:prSet presAssocID="{5816000C-892B-48AB-9B88-F44B7F8C7867}" presName="spacer" presStyleCnt="0"/>
      <dgm:spPr/>
    </dgm:pt>
    <dgm:pt modelId="{BE6817FB-0CD8-4E63-B125-CD11495069C3}" type="pres">
      <dgm:prSet presAssocID="{37F515E5-E927-4DFC-94F7-016471F58534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6DF937-25FD-4F9D-9D99-BC89310DC702}" type="pres">
      <dgm:prSet presAssocID="{C3D311AA-B40E-4CEB-8D64-8774B2361DF8}" presName="spacer" presStyleCnt="0"/>
      <dgm:spPr/>
    </dgm:pt>
    <dgm:pt modelId="{F9075BBD-23BC-48B0-82F3-4C7BDD986D4C}" type="pres">
      <dgm:prSet presAssocID="{F7012435-D918-4293-AF73-8481561F4D84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CA21B6-01E1-4633-8926-62010E6CBEEB}" type="pres">
      <dgm:prSet presAssocID="{3514A732-89DF-42A1-90F1-89BEAC26AC09}" presName="spacer" presStyleCnt="0"/>
      <dgm:spPr/>
    </dgm:pt>
    <dgm:pt modelId="{63942172-1B9C-4F51-96E2-56C9A6D6B1BB}" type="pres">
      <dgm:prSet presAssocID="{21D2DC5C-3DA4-4991-A817-EB0CB8251D81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E7F665-DF43-4BEE-BBAB-14EF3775CEAD}" type="pres">
      <dgm:prSet presAssocID="{33B9C1E5-231A-4DC9-991F-E7764E6D7BE2}" presName="spacer" presStyleCnt="0"/>
      <dgm:spPr/>
    </dgm:pt>
    <dgm:pt modelId="{7C75414E-1846-4418-A6FB-C005BE55151D}" type="pres">
      <dgm:prSet presAssocID="{8DDD9A9A-6EF7-46F5-919C-B13EE18DEA4A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FC120C-7393-469F-B39F-1E86078A6E84}" srcId="{901E0FBF-6095-40F0-A090-C79508C2873F}" destId="{37F515E5-E927-4DFC-94F7-016471F58534}" srcOrd="3" destOrd="0" parTransId="{0D2EF907-F383-42B2-9B70-8F8663331517}" sibTransId="{C3D311AA-B40E-4CEB-8D64-8774B2361DF8}"/>
    <dgm:cxn modelId="{210169FD-E343-4AB0-A6BF-D341C1D9CDD3}" type="presOf" srcId="{21D2DC5C-3DA4-4991-A817-EB0CB8251D81}" destId="{63942172-1B9C-4F51-96E2-56C9A6D6B1BB}" srcOrd="0" destOrd="0" presId="urn:microsoft.com/office/officeart/2005/8/layout/vList2"/>
    <dgm:cxn modelId="{65E3F188-22F0-449F-912A-83F9A019B2A0}" type="presOf" srcId="{3CBBC668-D821-43B5-9507-23B77414C399}" destId="{C79A4DE7-62CF-404E-87C4-625AD08A7DBA}" srcOrd="0" destOrd="0" presId="urn:microsoft.com/office/officeart/2005/8/layout/vList2"/>
    <dgm:cxn modelId="{6D8E64CA-2AEA-4178-9AA8-738E43E124E8}" type="presOf" srcId="{F7012435-D918-4293-AF73-8481561F4D84}" destId="{F9075BBD-23BC-48B0-82F3-4C7BDD986D4C}" srcOrd="0" destOrd="0" presId="urn:microsoft.com/office/officeart/2005/8/layout/vList2"/>
    <dgm:cxn modelId="{99B8DD4D-6CEB-4DD4-B588-CA3FCE8234CD}" type="presOf" srcId="{8DDD9A9A-6EF7-46F5-919C-B13EE18DEA4A}" destId="{7C75414E-1846-4418-A6FB-C005BE55151D}" srcOrd="0" destOrd="0" presId="urn:microsoft.com/office/officeart/2005/8/layout/vList2"/>
    <dgm:cxn modelId="{8DA17410-19B2-498A-8C96-B8138DE9EB2A}" type="presOf" srcId="{8D37E399-D0DA-45A5-8C09-BDB65A6165BB}" destId="{6BE993B8-08C6-494F-8D93-E58D366A9C69}" srcOrd="0" destOrd="0" presId="urn:microsoft.com/office/officeart/2005/8/layout/vList2"/>
    <dgm:cxn modelId="{9C3E976A-ED97-4CE4-8896-32963723A7C7}" srcId="{901E0FBF-6095-40F0-A090-C79508C2873F}" destId="{3CBBC668-D821-43B5-9507-23B77414C399}" srcOrd="0" destOrd="0" parTransId="{F1E494C6-8E54-4ADB-AE28-C497D5042FC3}" sibTransId="{3BFB2CEF-374F-4E60-8A28-271CAC6A2973}"/>
    <dgm:cxn modelId="{04CD26EC-1B49-466C-9A0C-8FA0830ED173}" type="presOf" srcId="{901E0FBF-6095-40F0-A090-C79508C2873F}" destId="{450D90E0-B6FE-43EE-83F2-DE06B466D09A}" srcOrd="0" destOrd="0" presId="urn:microsoft.com/office/officeart/2005/8/layout/vList2"/>
    <dgm:cxn modelId="{04849F37-C134-4B99-9AC1-6DC9C573BD37}" type="presOf" srcId="{37F515E5-E927-4DFC-94F7-016471F58534}" destId="{BE6817FB-0CD8-4E63-B125-CD11495069C3}" srcOrd="0" destOrd="0" presId="urn:microsoft.com/office/officeart/2005/8/layout/vList2"/>
    <dgm:cxn modelId="{603065BA-DB00-4692-8B25-5BB3202D84D7}" srcId="{901E0FBF-6095-40F0-A090-C79508C2873F}" destId="{8DDD9A9A-6EF7-46F5-919C-B13EE18DEA4A}" srcOrd="6" destOrd="0" parTransId="{99E4FBAB-7E79-4BBD-AAF6-F94B2E1EEF07}" sibTransId="{FCD2A2FF-C018-49C4-A5B2-C69642B7E25C}"/>
    <dgm:cxn modelId="{159D5C83-A605-455A-B009-11B4FCF63D9B}" srcId="{901E0FBF-6095-40F0-A090-C79508C2873F}" destId="{8D37E399-D0DA-45A5-8C09-BDB65A6165BB}" srcOrd="1" destOrd="0" parTransId="{0FC732FE-6860-4EC9-9CF9-817E2D6328BA}" sibTransId="{A1DB1831-3D8D-4015-BF93-2E387DC3CB98}"/>
    <dgm:cxn modelId="{BDB80034-C12D-4E4A-B690-4E9C8DC388D4}" srcId="{901E0FBF-6095-40F0-A090-C79508C2873F}" destId="{F7012435-D918-4293-AF73-8481561F4D84}" srcOrd="4" destOrd="0" parTransId="{F6D542D7-204A-4802-8E65-5C4915C83B4A}" sibTransId="{3514A732-89DF-42A1-90F1-89BEAC26AC09}"/>
    <dgm:cxn modelId="{A43AAE79-CD65-4E33-8C16-E916A45284ED}" type="presOf" srcId="{AF61D445-5D7A-4018-AA2D-AFED95ACD0C4}" destId="{E5B12AAC-50C4-40DD-86F4-8EE6E114EF88}" srcOrd="0" destOrd="0" presId="urn:microsoft.com/office/officeart/2005/8/layout/vList2"/>
    <dgm:cxn modelId="{2A163F66-EFD7-481B-A592-FC46974D626B}" srcId="{901E0FBF-6095-40F0-A090-C79508C2873F}" destId="{21D2DC5C-3DA4-4991-A817-EB0CB8251D81}" srcOrd="5" destOrd="0" parTransId="{8986FEEF-5CBD-4627-8ED7-9C6A39AF96C3}" sibTransId="{33B9C1E5-231A-4DC9-991F-E7764E6D7BE2}"/>
    <dgm:cxn modelId="{76C5432B-16F5-4252-98B9-9EB0073024AD}" srcId="{901E0FBF-6095-40F0-A090-C79508C2873F}" destId="{AF61D445-5D7A-4018-AA2D-AFED95ACD0C4}" srcOrd="2" destOrd="0" parTransId="{BAAE17D4-615F-49CC-AE57-0F52EE284A2E}" sibTransId="{5816000C-892B-48AB-9B88-F44B7F8C7867}"/>
    <dgm:cxn modelId="{03064A50-4A07-4D5C-9411-7A39C658990E}" type="presParOf" srcId="{450D90E0-B6FE-43EE-83F2-DE06B466D09A}" destId="{C79A4DE7-62CF-404E-87C4-625AD08A7DBA}" srcOrd="0" destOrd="0" presId="urn:microsoft.com/office/officeart/2005/8/layout/vList2"/>
    <dgm:cxn modelId="{30AB918B-7EFD-4E5D-915B-F7B4B1E3BD7B}" type="presParOf" srcId="{450D90E0-B6FE-43EE-83F2-DE06B466D09A}" destId="{47B73196-0623-4EE2-832E-57F43C821E3A}" srcOrd="1" destOrd="0" presId="urn:microsoft.com/office/officeart/2005/8/layout/vList2"/>
    <dgm:cxn modelId="{0AC23FC7-3FE4-43AA-9E10-1096AAB98DF7}" type="presParOf" srcId="{450D90E0-B6FE-43EE-83F2-DE06B466D09A}" destId="{6BE993B8-08C6-494F-8D93-E58D366A9C69}" srcOrd="2" destOrd="0" presId="urn:microsoft.com/office/officeart/2005/8/layout/vList2"/>
    <dgm:cxn modelId="{186385E0-D371-4CA5-8170-195366914847}" type="presParOf" srcId="{450D90E0-B6FE-43EE-83F2-DE06B466D09A}" destId="{FF681124-C011-4577-A2EF-B968DCA89B7A}" srcOrd="3" destOrd="0" presId="urn:microsoft.com/office/officeart/2005/8/layout/vList2"/>
    <dgm:cxn modelId="{E959C5F7-9D55-49C2-8498-8B52A2CB5FDB}" type="presParOf" srcId="{450D90E0-B6FE-43EE-83F2-DE06B466D09A}" destId="{E5B12AAC-50C4-40DD-86F4-8EE6E114EF88}" srcOrd="4" destOrd="0" presId="urn:microsoft.com/office/officeart/2005/8/layout/vList2"/>
    <dgm:cxn modelId="{A4D91165-8165-44BD-BFBA-735CB22A8B5A}" type="presParOf" srcId="{450D90E0-B6FE-43EE-83F2-DE06B466D09A}" destId="{D969878B-7D80-4D3B-9B0A-1A591750E686}" srcOrd="5" destOrd="0" presId="urn:microsoft.com/office/officeart/2005/8/layout/vList2"/>
    <dgm:cxn modelId="{3DECD867-1524-4339-A5B3-4BEEBB33C431}" type="presParOf" srcId="{450D90E0-B6FE-43EE-83F2-DE06B466D09A}" destId="{BE6817FB-0CD8-4E63-B125-CD11495069C3}" srcOrd="6" destOrd="0" presId="urn:microsoft.com/office/officeart/2005/8/layout/vList2"/>
    <dgm:cxn modelId="{1E4961AA-CDD8-4DC5-A366-BDD2E2DA98E7}" type="presParOf" srcId="{450D90E0-B6FE-43EE-83F2-DE06B466D09A}" destId="{796DF937-25FD-4F9D-9D99-BC89310DC702}" srcOrd="7" destOrd="0" presId="urn:microsoft.com/office/officeart/2005/8/layout/vList2"/>
    <dgm:cxn modelId="{63FEE0CB-1066-4BE1-A9CC-6808B8C6EF7E}" type="presParOf" srcId="{450D90E0-B6FE-43EE-83F2-DE06B466D09A}" destId="{F9075BBD-23BC-48B0-82F3-4C7BDD986D4C}" srcOrd="8" destOrd="0" presId="urn:microsoft.com/office/officeart/2005/8/layout/vList2"/>
    <dgm:cxn modelId="{FC2B0BC9-C63D-45EF-B8BD-56F7C25D1433}" type="presParOf" srcId="{450D90E0-B6FE-43EE-83F2-DE06B466D09A}" destId="{25CA21B6-01E1-4633-8926-62010E6CBEEB}" srcOrd="9" destOrd="0" presId="urn:microsoft.com/office/officeart/2005/8/layout/vList2"/>
    <dgm:cxn modelId="{1ECF4A37-0F3E-49A5-92A7-196286895F79}" type="presParOf" srcId="{450D90E0-B6FE-43EE-83F2-DE06B466D09A}" destId="{63942172-1B9C-4F51-96E2-56C9A6D6B1BB}" srcOrd="10" destOrd="0" presId="urn:microsoft.com/office/officeart/2005/8/layout/vList2"/>
    <dgm:cxn modelId="{3B3F72F5-7C3C-43CB-A8CA-669A7A0B42D6}" type="presParOf" srcId="{450D90E0-B6FE-43EE-83F2-DE06B466D09A}" destId="{87E7F665-DF43-4BEE-BBAB-14EF3775CEAD}" srcOrd="11" destOrd="0" presId="urn:microsoft.com/office/officeart/2005/8/layout/vList2"/>
    <dgm:cxn modelId="{E8418AD4-C653-4534-96B6-BE22F0D52D39}" type="presParOf" srcId="{450D90E0-B6FE-43EE-83F2-DE06B466D09A}" destId="{7C75414E-1846-4418-A6FB-C005BE55151D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9A4DE7-62CF-404E-87C4-625AD08A7DBA}">
      <dsp:nvSpPr>
        <dsp:cNvPr id="0" name=""/>
        <dsp:cNvSpPr/>
      </dsp:nvSpPr>
      <dsp:spPr>
        <a:xfrm>
          <a:off x="0" y="8993"/>
          <a:ext cx="8429684" cy="5550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/>
              </a:solidFill>
            </a:rPr>
            <a:t>государственный бюджет;</a:t>
          </a:r>
          <a:endParaRPr lang="ru-RU" sz="2300" kern="1200" dirty="0">
            <a:solidFill>
              <a:schemeClr val="bg1"/>
            </a:solidFill>
          </a:endParaRPr>
        </a:p>
      </dsp:txBody>
      <dsp:txXfrm>
        <a:off x="0" y="8993"/>
        <a:ext cx="8429684" cy="555018"/>
      </dsp:txXfrm>
    </dsp:sp>
    <dsp:sp modelId="{6BE993B8-08C6-494F-8D93-E58D366A9C69}">
      <dsp:nvSpPr>
        <dsp:cNvPr id="0" name=""/>
        <dsp:cNvSpPr/>
      </dsp:nvSpPr>
      <dsp:spPr>
        <a:xfrm>
          <a:off x="0" y="630252"/>
          <a:ext cx="8429684" cy="5550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/>
              </a:solidFill>
            </a:rPr>
            <a:t>государственные внебюджетные фонды;</a:t>
          </a:r>
          <a:endParaRPr lang="ru-RU" sz="2300" kern="1200" dirty="0">
            <a:solidFill>
              <a:schemeClr val="bg1"/>
            </a:solidFill>
          </a:endParaRPr>
        </a:p>
      </dsp:txBody>
      <dsp:txXfrm>
        <a:off x="0" y="630252"/>
        <a:ext cx="8429684" cy="555018"/>
      </dsp:txXfrm>
    </dsp:sp>
    <dsp:sp modelId="{E5B12AAC-50C4-40DD-86F4-8EE6E114EF88}">
      <dsp:nvSpPr>
        <dsp:cNvPr id="0" name=""/>
        <dsp:cNvSpPr/>
      </dsp:nvSpPr>
      <dsp:spPr>
        <a:xfrm>
          <a:off x="0" y="1251510"/>
          <a:ext cx="8429684" cy="5550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/>
              </a:solidFill>
            </a:rPr>
            <a:t>государственный кредит;</a:t>
          </a:r>
          <a:endParaRPr lang="ru-RU" sz="2300" kern="1200" dirty="0">
            <a:solidFill>
              <a:schemeClr val="bg1"/>
            </a:solidFill>
          </a:endParaRPr>
        </a:p>
      </dsp:txBody>
      <dsp:txXfrm>
        <a:off x="0" y="1251510"/>
        <a:ext cx="8429684" cy="555018"/>
      </dsp:txXfrm>
    </dsp:sp>
    <dsp:sp modelId="{BE6817FB-0CD8-4E63-B125-CD11495069C3}">
      <dsp:nvSpPr>
        <dsp:cNvPr id="0" name=""/>
        <dsp:cNvSpPr/>
      </dsp:nvSpPr>
      <dsp:spPr>
        <a:xfrm>
          <a:off x="0" y="1872769"/>
          <a:ext cx="8429684" cy="5550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/>
              </a:solidFill>
            </a:rPr>
            <a:t>фонд страхования;</a:t>
          </a:r>
          <a:endParaRPr lang="ru-RU" sz="2300" kern="1200" dirty="0">
            <a:solidFill>
              <a:schemeClr val="bg1"/>
            </a:solidFill>
          </a:endParaRPr>
        </a:p>
      </dsp:txBody>
      <dsp:txXfrm>
        <a:off x="0" y="1872769"/>
        <a:ext cx="8429684" cy="555018"/>
      </dsp:txXfrm>
    </dsp:sp>
    <dsp:sp modelId="{F9075BBD-23BC-48B0-82F3-4C7BDD986D4C}">
      <dsp:nvSpPr>
        <dsp:cNvPr id="0" name=""/>
        <dsp:cNvSpPr/>
      </dsp:nvSpPr>
      <dsp:spPr>
        <a:xfrm>
          <a:off x="0" y="2494028"/>
          <a:ext cx="8429684" cy="5550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/>
              </a:solidFill>
            </a:rPr>
            <a:t>фондовый рынок;</a:t>
          </a:r>
          <a:endParaRPr lang="ru-RU" sz="2300" kern="1200" dirty="0">
            <a:solidFill>
              <a:schemeClr val="bg1"/>
            </a:solidFill>
          </a:endParaRPr>
        </a:p>
      </dsp:txBody>
      <dsp:txXfrm>
        <a:off x="0" y="2494028"/>
        <a:ext cx="8429684" cy="555018"/>
      </dsp:txXfrm>
    </dsp:sp>
    <dsp:sp modelId="{63942172-1B9C-4F51-96E2-56C9A6D6B1BB}">
      <dsp:nvSpPr>
        <dsp:cNvPr id="0" name=""/>
        <dsp:cNvSpPr/>
      </dsp:nvSpPr>
      <dsp:spPr>
        <a:xfrm>
          <a:off x="0" y="3115287"/>
          <a:ext cx="8429684" cy="5550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/>
              </a:solidFill>
            </a:rPr>
            <a:t>финансово-кредитная</a:t>
          </a:r>
          <a:r>
            <a:rPr lang="en-US" sz="2300" kern="1200" smtClean="0">
              <a:solidFill>
                <a:schemeClr val="bg1"/>
              </a:solidFill>
            </a:rPr>
            <a:t> </a:t>
          </a:r>
          <a:r>
            <a:rPr lang="ru-RU" sz="2300" kern="1200" smtClean="0">
              <a:solidFill>
                <a:schemeClr val="bg1"/>
              </a:solidFill>
            </a:rPr>
            <a:t>система</a:t>
          </a:r>
          <a:r>
            <a:rPr lang="ru-RU" sz="2300" kern="1200" dirty="0" smtClean="0">
              <a:solidFill>
                <a:schemeClr val="bg1"/>
              </a:solidFill>
            </a:rPr>
            <a:t>;</a:t>
          </a:r>
          <a:endParaRPr lang="ru-RU" sz="2300" kern="1200" dirty="0">
            <a:solidFill>
              <a:schemeClr val="bg1"/>
            </a:solidFill>
          </a:endParaRPr>
        </a:p>
      </dsp:txBody>
      <dsp:txXfrm>
        <a:off x="0" y="3115287"/>
        <a:ext cx="8429684" cy="555018"/>
      </dsp:txXfrm>
    </dsp:sp>
    <dsp:sp modelId="{7C75414E-1846-4418-A6FB-C005BE55151D}">
      <dsp:nvSpPr>
        <dsp:cNvPr id="0" name=""/>
        <dsp:cNvSpPr/>
      </dsp:nvSpPr>
      <dsp:spPr>
        <a:xfrm>
          <a:off x="0" y="3736545"/>
          <a:ext cx="8429684" cy="5550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/>
              </a:solidFill>
            </a:rPr>
            <a:t>финансы предприятий различных форм собственности.</a:t>
          </a:r>
          <a:endParaRPr lang="ru-RU" sz="2300" kern="1200" dirty="0">
            <a:solidFill>
              <a:schemeClr val="bg1"/>
            </a:solidFill>
          </a:endParaRPr>
        </a:p>
      </dsp:txBody>
      <dsp:txXfrm>
        <a:off x="0" y="3736545"/>
        <a:ext cx="8429684" cy="5550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resh title.png"/>
          <p:cNvPicPr>
            <a:picLocks noChangeAspect="1"/>
          </p:cNvPicPr>
          <p:nvPr/>
        </p:nvPicPr>
        <p:blipFill>
          <a:blip r:embed="rId2" cstate="print"/>
          <a:srcRect b="39770"/>
          <a:stretch>
            <a:fillRect/>
          </a:stretch>
        </p:blipFill>
        <p:spPr>
          <a:xfrm>
            <a:off x="377" y="1566826"/>
            <a:ext cx="9143245" cy="22431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34035"/>
            <a:ext cx="7772400" cy="1470025"/>
          </a:xfrm>
        </p:spPr>
        <p:txBody>
          <a:bodyPr anchor="b" anchorCtr="0">
            <a:noAutofit/>
          </a:bodyPr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14800"/>
            <a:ext cx="5257800" cy="1371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24600" y="6288741"/>
            <a:ext cx="1981200" cy="365125"/>
          </a:xfrm>
        </p:spPr>
        <p:txBody>
          <a:bodyPr/>
          <a:lstStyle>
            <a:lvl1pPr algn="r">
              <a:defRPr/>
            </a:lvl1pPr>
          </a:lstStyle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6288741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288741"/>
            <a:ext cx="685800" cy="365125"/>
          </a:xfrm>
        </p:spPr>
        <p:txBody>
          <a:bodyPr/>
          <a:lstStyle>
            <a:lvl1pPr>
              <a:defRPr sz="11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Picture 9" descr="Fresh title.png"/>
          <p:cNvPicPr>
            <a:picLocks noChangeAspect="1"/>
          </p:cNvPicPr>
          <p:nvPr/>
        </p:nvPicPr>
        <p:blipFill>
          <a:blip r:embed="rId2" cstate="print"/>
          <a:srcRect t="33632" b="59388"/>
          <a:stretch>
            <a:fillRect/>
          </a:stretch>
        </p:blipFill>
        <p:spPr>
          <a:xfrm>
            <a:off x="0" y="6598024"/>
            <a:ext cx="9143245" cy="25997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600200"/>
            <a:ext cx="1752600" cy="45259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600200"/>
            <a:ext cx="5257800" cy="45259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resh sec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" y="3767583"/>
            <a:ext cx="9143245" cy="30904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2819400"/>
            <a:ext cx="7772400" cy="18288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0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353" y="5257800"/>
            <a:ext cx="7772400" cy="68580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Wingdings" pitchFamily="2" charset="2"/>
              <a:buNone/>
              <a:defRPr sz="1600" b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353" y="6553200"/>
            <a:ext cx="1981200" cy="231013"/>
          </a:xfrm>
        </p:spPr>
        <p:txBody>
          <a:bodyPr/>
          <a:lstStyle/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1024" y="6553200"/>
            <a:ext cx="2895600" cy="231013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58953" y="6553200"/>
            <a:ext cx="685800" cy="231013"/>
          </a:xfrm>
        </p:spPr>
        <p:txBody>
          <a:bodyPr/>
          <a:lstStyle/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3706" y="2070100"/>
            <a:ext cx="3429000" cy="37385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259" y="2070100"/>
            <a:ext cx="3429000" cy="37385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675094" y="1842247"/>
            <a:ext cx="3505200" cy="3962400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435" y="1809750"/>
            <a:ext cx="3429000" cy="639762"/>
          </a:xfrm>
          <a:noFill/>
        </p:spPr>
        <p:txBody>
          <a:bodyPr vert="horz" lIns="91440" tIns="91440" rIns="91440" bIns="9144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22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990600" y="1842247"/>
            <a:ext cx="3505200" cy="3962400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7494" y="1809750"/>
            <a:ext cx="3429000" cy="639762"/>
          </a:xfrm>
          <a:noFill/>
        </p:spPr>
        <p:txBody>
          <a:bodyPr vert="horz" lIns="91440" tIns="91440" rIns="91440" bIns="9144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22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7494" y="2590800"/>
            <a:ext cx="3429000" cy="32178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5435" y="2590800"/>
            <a:ext cx="3429000" cy="32178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4498848"/>
            <a:ext cx="7223760" cy="86868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0" y="1673352"/>
            <a:ext cx="7223760" cy="25877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2500" y="5367528"/>
            <a:ext cx="7223760" cy="80467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600" b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52500" y="6553200"/>
            <a:ext cx="1828800" cy="228600"/>
          </a:xfrm>
        </p:spPr>
        <p:txBody>
          <a:bodyPr/>
          <a:lstStyle/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4495800"/>
            <a:ext cx="7219950" cy="87153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>
                    <a:alpha val="90000"/>
                  </a:schemeClr>
                </a:solidFill>
                <a:effectLst>
                  <a:innerShdw blurRad="38100">
                    <a:schemeClr val="tx1">
                      <a:lumMod val="85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52500" y="1676400"/>
            <a:ext cx="7219950" cy="2590800"/>
          </a:xfrm>
          <a:ln w="127000">
            <a:solidFill>
              <a:srgbClr val="FFFFFF">
                <a:alpha val="10000"/>
              </a:srgbClr>
            </a:solidFill>
            <a:miter lim="800000"/>
          </a:ln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2500" y="5367338"/>
            <a:ext cx="7223760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52500" y="6553200"/>
            <a:ext cx="1828800" cy="228600"/>
          </a:xfrm>
        </p:spPr>
        <p:txBody>
          <a:bodyPr/>
          <a:lstStyle/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resh Master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14612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500" y="2057401"/>
            <a:ext cx="7239000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52500" y="6553200"/>
            <a:ext cx="1828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EA4D5-8C5E-441A-87F9-4C14003C38F5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77100" y="6553200"/>
            <a:ext cx="914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155A1-111D-4958-AA82-97BC9EC6EF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b="1" kern="1200">
          <a:solidFill>
            <a:schemeClr val="tx1">
              <a:alpha val="90000"/>
            </a:schemeClr>
          </a:solidFill>
          <a:effectLst>
            <a:innerShdw blurRad="38100">
              <a:schemeClr val="tx1">
                <a:lumMod val="85000"/>
              </a:schemeClr>
            </a:inn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800"/>
        </a:spcBef>
        <a:buFont typeface="Wingdings" pitchFamily="2" charset="2"/>
        <a:buChar char=""/>
        <a:defRPr sz="2000" b="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1800"/>
        </a:spcBef>
        <a:buFont typeface="Wingdings" pitchFamily="2" charset="2"/>
        <a:buChar char=""/>
        <a:defRPr sz="1800" b="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800"/>
        </a:spcBef>
        <a:buFont typeface="Wingdings" pitchFamily="2" charset="2"/>
        <a:buChar char=""/>
        <a:defRPr sz="1600" b="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800"/>
        </a:spcBef>
        <a:buFont typeface="Wingdings" pitchFamily="2" charset="2"/>
        <a:buChar char=""/>
        <a:defRPr sz="1600" b="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b="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800"/>
        </a:spcBef>
        <a:buFont typeface="Wingdings" pitchFamily="2" charset="2"/>
        <a:buChar char="R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71600" y="332656"/>
            <a:ext cx="763284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МИНИСТЕРСТВО ОБРАЗОВАНИЯ, НАУКИ И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 МОЛОДЕЖНОЙ ПОЛИТИКИ КРАСНОДАРСКОГО КРАЯ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Государственное автономное профессиональное образовательное учреждение Краснодарского края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«Новороссийский колледж строительства и экономики»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(ГАПОУ КК «НКСЭ»)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 smtClean="0">
              <a:solidFill>
                <a:schemeClr val="bg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Специальность</a:t>
            </a:r>
            <a:r>
              <a:rPr lang="ru-RU" sz="2000" b="1" dirty="0" smtClean="0">
                <a:solidFill>
                  <a:schemeClr val="bg1"/>
                </a:solidFill>
              </a:rPr>
              <a:t>: 38.02.01 «Экономика и бухгалтерский учет по отраслям»</a:t>
            </a:r>
          </a:p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Тема: Финансовая система и финансовая политика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642918"/>
            <a:ext cx="7890100" cy="564360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Финансовая система </a:t>
            </a:r>
            <a:r>
              <a:rPr lang="ru-RU" sz="3200" dirty="0" smtClean="0">
                <a:solidFill>
                  <a:schemeClr val="bg1"/>
                </a:solidFill>
              </a:rPr>
              <a:t>– это совокупность разнообразных видов фондов финансовых ресурсов, сконцентрированных в распоряжении государства,   для исполнения возложенных на них функций, а также для удовлетворения экономических и социальных потребностей.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9" name="Picture 5" descr="C:\Program Files (x86)\Microsoft Office\MEDIA\CAGCAT10\j0251301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802323"/>
            <a:ext cx="1252519" cy="1055677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bg1"/>
                </a:solidFill>
              </a:rPr>
              <a:t>Построение финансовой системы основывается на следующих признаках: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71472" y="2000240"/>
            <a:ext cx="6215106" cy="857256"/>
          </a:xfrm>
          <a:prstGeom prst="round2DiagRect">
            <a:avLst>
              <a:gd name="adj1" fmla="val 0"/>
              <a:gd name="adj2" fmla="val 50000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/>
              <a:t>Функциональном назначении той или иной группы финансовых отношений;</a:t>
            </a: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785786" y="2928934"/>
            <a:ext cx="6357982" cy="785818"/>
          </a:xfrm>
          <a:prstGeom prst="round2DiagRect">
            <a:avLst>
              <a:gd name="adj1" fmla="val 0"/>
              <a:gd name="adj2" fmla="val 44839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/>
              <a:t>Наличии определенной специфики в финансовых отношениях;</a:t>
            </a: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071538" y="3786190"/>
            <a:ext cx="6357982" cy="642942"/>
          </a:xfrm>
          <a:prstGeom prst="round2DiagRect">
            <a:avLst>
              <a:gd name="adj1" fmla="val 0"/>
              <a:gd name="adj2" fmla="val 43011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/>
              <a:t>Единстве и взаимодействии подсистем;</a:t>
            </a: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1357290" y="4500570"/>
            <a:ext cx="6429420" cy="642942"/>
          </a:xfrm>
          <a:prstGeom prst="round2DiagRect">
            <a:avLst>
              <a:gd name="adj1" fmla="val 0"/>
              <a:gd name="adj2" fmla="val 50000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/>
              <a:t>Наличии специального обслуживающего аппарата;</a:t>
            </a: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785918" y="5214950"/>
            <a:ext cx="6357982" cy="642942"/>
          </a:xfrm>
          <a:prstGeom prst="round2DiagRect">
            <a:avLst>
              <a:gd name="adj1" fmla="val 0"/>
              <a:gd name="adj2" fmla="val 50000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 smtClean="0"/>
              <a:t>Наличии собственной финансовой базы.</a:t>
            </a:r>
          </a:p>
        </p:txBody>
      </p:sp>
      <p:pic>
        <p:nvPicPr>
          <p:cNvPr id="2050" name="Picture 2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2285992"/>
            <a:ext cx="1829714" cy="1565453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643438" y="1785926"/>
            <a:ext cx="3429000" cy="639762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К децентрализованным финансам относят: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1520" y="142852"/>
            <a:ext cx="8321007" cy="1149464"/>
          </a:xfrm>
        </p:spPr>
        <p:txBody>
          <a:bodyPr/>
          <a:lstStyle/>
          <a:p>
            <a:pPr algn="ctr"/>
            <a:r>
              <a:rPr lang="ru-RU" sz="2600" dirty="0" smtClean="0">
                <a:solidFill>
                  <a:schemeClr val="bg1"/>
                </a:solidFill>
              </a:rPr>
              <a:t> </a:t>
            </a:r>
            <a:r>
              <a:rPr lang="ru-RU" sz="3200" dirty="0" smtClean="0">
                <a:solidFill>
                  <a:schemeClr val="bg1"/>
                </a:solidFill>
              </a:rPr>
              <a:t>Различают централизованные и децентрализованные финансы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017494" y="1857364"/>
            <a:ext cx="3554506" cy="592148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Централизованные финансы: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sz="2000" dirty="0" smtClean="0">
                <a:solidFill>
                  <a:schemeClr val="bg1"/>
                </a:solidFill>
              </a:rPr>
              <a:t>государственные бюджеты; </a:t>
            </a: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государственные социальные внебюджетные фонды;</a:t>
            </a: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государственный кредит;</a:t>
            </a: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государственное страхование.</a:t>
            </a:r>
          </a:p>
          <a:p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0"/>
            <a:r>
              <a:rPr lang="ru-RU" sz="2000" dirty="0" smtClean="0">
                <a:solidFill>
                  <a:schemeClr val="bg1"/>
                </a:solidFill>
              </a:rPr>
              <a:t>финансы коммерческих предприятий и организаций;</a:t>
            </a: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финансы некоммерческих организаций;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финансы домохозя</a:t>
            </a:r>
            <a:r>
              <a:rPr lang="ru-RU" sz="1800" dirty="0" smtClean="0">
                <a:solidFill>
                  <a:schemeClr val="bg1"/>
                </a:solidFill>
              </a:rPr>
              <a:t>йств</a:t>
            </a:r>
            <a:endParaRPr lang="ru-RU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71438" y="1785926"/>
            <a:ext cx="2500298" cy="92869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финансы экономических субъектов</a:t>
            </a:r>
            <a:endParaRPr lang="ru-RU" sz="2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143504" y="2357430"/>
            <a:ext cx="1928826" cy="85725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финансы государства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14612" y="2357430"/>
            <a:ext cx="2214578" cy="85725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фонды страхования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072330" y="1571612"/>
            <a:ext cx="1928826" cy="78581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 smtClean="0"/>
              <a:t>финансы домохозяйств</a:t>
            </a:r>
            <a:endParaRPr lang="ru-RU" sz="2000" dirty="0"/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1571604" y="71414"/>
            <a:ext cx="6072230" cy="1428760"/>
          </a:xfrm>
          <a:prstGeom prst="round2DiagRect">
            <a:avLst>
              <a:gd name="adj1" fmla="val 0"/>
              <a:gd name="adj2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сфере финансовых отношений финансовая система РФ включает:</a:t>
            </a:r>
          </a:p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2910" y="2857496"/>
            <a:ext cx="1928826" cy="85953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Предприятия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42910" y="4005064"/>
            <a:ext cx="1928826" cy="924134"/>
          </a:xfrm>
          <a:prstGeom prst="roundRect">
            <a:avLst>
              <a:gd name="adj" fmla="val 1421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 отраслям экономики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2910" y="5000636"/>
            <a:ext cx="1928826" cy="85725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Банковско-кредитные организации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714612" y="3357562"/>
            <a:ext cx="1928826" cy="6429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Государственные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714612" y="4071942"/>
            <a:ext cx="1928826" cy="6429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Частные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15008" y="3500438"/>
            <a:ext cx="1928826" cy="6429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Федеральные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715008" y="4214818"/>
            <a:ext cx="1928826" cy="6429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Региональные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715008" y="4929198"/>
            <a:ext cx="1928826" cy="6429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Местные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10" y="5929330"/>
            <a:ext cx="1928826" cy="8572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Участники фондового рынка</a:t>
            </a:r>
            <a:endParaRPr lang="ru-RU" dirty="0"/>
          </a:p>
        </p:txBody>
      </p:sp>
      <p:cxnSp>
        <p:nvCxnSpPr>
          <p:cNvPr id="25" name="Скругленная соединительная линия 24"/>
          <p:cNvCxnSpPr>
            <a:stCxn id="13" idx="2"/>
            <a:endCxn id="9" idx="0"/>
          </p:cNvCxnSpPr>
          <p:nvPr/>
        </p:nvCxnSpPr>
        <p:spPr>
          <a:xfrm rot="10800000" flipV="1">
            <a:off x="1321588" y="785794"/>
            <a:ext cx="250017" cy="1000132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Скругленная соединительная линия 27"/>
          <p:cNvCxnSpPr>
            <a:stCxn id="13" idx="1"/>
            <a:endCxn id="11" idx="0"/>
          </p:cNvCxnSpPr>
          <p:nvPr/>
        </p:nvCxnSpPr>
        <p:spPr>
          <a:xfrm rot="5400000">
            <a:off x="3786182" y="1535893"/>
            <a:ext cx="857256" cy="78581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Скругленная соединительная линия 29"/>
          <p:cNvCxnSpPr>
            <a:stCxn id="13" idx="1"/>
            <a:endCxn id="10" idx="0"/>
          </p:cNvCxnSpPr>
          <p:nvPr/>
        </p:nvCxnSpPr>
        <p:spPr>
          <a:xfrm rot="16200000" flipH="1">
            <a:off x="4929190" y="1178703"/>
            <a:ext cx="857256" cy="150019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2" name="Shape 31"/>
          <p:cNvCxnSpPr>
            <a:stCxn id="13" idx="0"/>
            <a:endCxn id="12" idx="0"/>
          </p:cNvCxnSpPr>
          <p:nvPr/>
        </p:nvCxnSpPr>
        <p:spPr>
          <a:xfrm>
            <a:off x="7643834" y="785794"/>
            <a:ext cx="392909" cy="785818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-1535155" y="4536289"/>
            <a:ext cx="3642544" cy="794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4250529" y="3821115"/>
            <a:ext cx="1214446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214810" y="4286256"/>
            <a:ext cx="2143140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V="1">
            <a:off x="285720" y="6357946"/>
            <a:ext cx="357190" cy="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endCxn id="17" idx="1"/>
          </p:cNvCxnSpPr>
          <p:nvPr/>
        </p:nvCxnSpPr>
        <p:spPr>
          <a:xfrm>
            <a:off x="285720" y="5429264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285720" y="4572008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>
            <a:off x="285720" y="3143248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 rot="10800000">
            <a:off x="4643438" y="3643314"/>
            <a:ext cx="214314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 rot="10800000">
            <a:off x="4643440" y="4427543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5286380" y="378619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5286380" y="457200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5286380" y="535782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>
                <a:solidFill>
                  <a:schemeClr val="bg1"/>
                </a:solidFill>
              </a:rPr>
              <a:t>Финансовая система РФ включает следующие звенья:</a:t>
            </a:r>
            <a:endParaRPr lang="ru-RU" sz="4000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057400"/>
          <a:ext cx="8429684" cy="4300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3" descr="1307360770_2.gif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76672"/>
            <a:ext cx="7848872" cy="56054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8892480" cy="489654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 </a:t>
            </a:r>
            <a:r>
              <a:rPr lang="ru-RU" sz="3200" b="1" u="sng" dirty="0" smtClean="0">
                <a:solidFill>
                  <a:schemeClr val="bg1"/>
                </a:solidFill>
              </a:rPr>
              <a:t>Финансовая политика </a:t>
            </a:r>
            <a:r>
              <a:rPr lang="ru-RU" sz="3200" dirty="0" smtClean="0">
                <a:solidFill>
                  <a:schemeClr val="bg1"/>
                </a:solidFill>
              </a:rPr>
              <a:t> является главным фактором управления экономикой и выходом из кризиса государства, обеспечивает  экономическое развитие государства,  она совершенствует  рыночные отношения и обеспечивает решение социальных, экономических вопросов государства.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353" y="188259"/>
            <a:ext cx="7799294" cy="936485"/>
          </a:xfrm>
        </p:spPr>
        <p:txBody>
          <a:bodyPr/>
          <a:lstStyle/>
          <a:p>
            <a:pPr algn="ctr"/>
            <a:r>
              <a:rPr lang="ru-RU" sz="3200" dirty="0" smtClean="0"/>
              <a:t> </a:t>
            </a:r>
            <a:r>
              <a:rPr lang="ru-RU" sz="3200" dirty="0" smtClean="0">
                <a:solidFill>
                  <a:schemeClr val="bg1"/>
                </a:solidFill>
              </a:rPr>
              <a:t>Направления финансовой политики: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8964488" cy="54726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dirty="0" smtClean="0"/>
              <a:t> </a:t>
            </a:r>
            <a:r>
              <a:rPr lang="ru-RU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Денежно-кредитная политика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ответственными за проведение денежно-кредитной политики является Центральный банк и Правительство РФ.</a:t>
            </a:r>
          </a:p>
          <a:p>
            <a:pPr algn="just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бюджетная политика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формирование федерального бюджета РФ</a:t>
            </a:r>
            <a:endParaRPr lang="en-US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Налоговая</a:t>
            </a:r>
            <a:r>
              <a:rPr lang="ru-RU" sz="2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налоговые инспекции на местах ведут учет налогоплательщиков, контролируют уплату налогов и т.д.</a:t>
            </a:r>
          </a:p>
          <a:p>
            <a:pPr algn="just"/>
            <a:r>
              <a:rPr lang="ru-RU" sz="28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Валютная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валютное регулирование и надзор, установление курса валют </a:t>
            </a:r>
          </a:p>
          <a:p>
            <a:pPr algn="just"/>
            <a:r>
              <a:rPr lang="ru-RU" sz="28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Ценовая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государство регулирует цены на предмету первой необходимости.</a:t>
            </a:r>
          </a:p>
          <a:p>
            <a:pPr algn="just"/>
            <a:r>
              <a:rPr lang="ru-RU" sz="28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Таможенная – 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контроль при ввозе (вывозе) товаров на территорию РФ.</a:t>
            </a:r>
            <a:endParaRPr lang="ru-RU" sz="2800" b="1" i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Fresh">
      <a:dk1>
        <a:sysClr val="windowText" lastClr="000000"/>
      </a:dk1>
      <a:lt1>
        <a:sysClr val="window" lastClr="FFFFFF"/>
      </a:lt1>
      <a:dk2>
        <a:srgbClr val="89C540"/>
      </a:dk2>
      <a:lt2>
        <a:srgbClr val="F0E5B6"/>
      </a:lt2>
      <a:accent1>
        <a:srgbClr val="3B4F18"/>
      </a:accent1>
      <a:accent2>
        <a:srgbClr val="CCC834"/>
      </a:accent2>
      <a:accent3>
        <a:srgbClr val="F49AE1"/>
      </a:accent3>
      <a:accent4>
        <a:srgbClr val="2AC9DE"/>
      </a:accent4>
      <a:accent5>
        <a:srgbClr val="927B74"/>
      </a:accent5>
      <a:accent6>
        <a:srgbClr val="769F11"/>
      </a:accent6>
      <a:hlink>
        <a:srgbClr val="0A6A21"/>
      </a:hlink>
      <a:folHlink>
        <a:srgbClr val="406EA5"/>
      </a:folHlink>
    </a:clrScheme>
    <a:fontScheme name="Fresh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103</TotalTime>
  <Words>291</Words>
  <Application>Microsoft Office PowerPoint</Application>
  <PresentationFormat>Экран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Тема1</vt:lpstr>
      <vt:lpstr>Слайд 1</vt:lpstr>
      <vt:lpstr>Слайд 2</vt:lpstr>
      <vt:lpstr>Построение финансовой системы основывается на следующих признаках:</vt:lpstr>
      <vt:lpstr> Различают централизованные и децентрализованные финансы</vt:lpstr>
      <vt:lpstr>Слайд 5</vt:lpstr>
      <vt:lpstr>Финансовая система РФ включает следующие звенья:</vt:lpstr>
      <vt:lpstr>Слайд 7</vt:lpstr>
      <vt:lpstr>Слайд 8</vt:lpstr>
      <vt:lpstr> Направления финансовой политики: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теме: Финансовая система</dc:title>
  <dc:creator>777</dc:creator>
  <cp:lastModifiedBy>avanesyan</cp:lastModifiedBy>
  <cp:revision>39</cp:revision>
  <dcterms:created xsi:type="dcterms:W3CDTF">2012-10-09T07:01:12Z</dcterms:created>
  <dcterms:modified xsi:type="dcterms:W3CDTF">2021-02-05T06:22:48Z</dcterms:modified>
</cp:coreProperties>
</file>