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-112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81A1F01-2A70-43A2-A244-1DAEC9DF3AAF}" type="datetimeFigureOut">
              <a:rPr lang="ru-RU" smtClean="0"/>
              <a:t>03.02.2021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0EA7D56-63D0-4BC6-99EA-841DA9C66F89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294E92-6ABC-42B0-B3B9-964FC9BD6271}" type="slidenum">
              <a:rPr lang="ru-RU" smtClean="0"/>
              <a:pPr/>
              <a:t>1</a:t>
            </a:fld>
            <a:endParaRPr lang="ru-RU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C10FBF-F7F7-40C1-A944-F075EDEBFDDD}" type="datetimeFigureOut">
              <a:rPr lang="ru-RU" smtClean="0"/>
              <a:t>03.02.2021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8F1AF9-815B-4D66-87DF-BE1A5FBAE91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C10FBF-F7F7-40C1-A944-F075EDEBFDDD}" type="datetimeFigureOut">
              <a:rPr lang="ru-RU" smtClean="0"/>
              <a:t>03.02.2021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8F1AF9-815B-4D66-87DF-BE1A5FBAE91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C10FBF-F7F7-40C1-A944-F075EDEBFDDD}" type="datetimeFigureOut">
              <a:rPr lang="ru-RU" smtClean="0"/>
              <a:t>03.02.2021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8F1AF9-815B-4D66-87DF-BE1A5FBAE91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C10FBF-F7F7-40C1-A944-F075EDEBFDDD}" type="datetimeFigureOut">
              <a:rPr lang="ru-RU" smtClean="0"/>
              <a:t>03.02.2021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8F1AF9-815B-4D66-87DF-BE1A5FBAE91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C10FBF-F7F7-40C1-A944-F075EDEBFDDD}" type="datetimeFigureOut">
              <a:rPr lang="ru-RU" smtClean="0"/>
              <a:t>03.02.2021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8F1AF9-815B-4D66-87DF-BE1A5FBAE91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C10FBF-F7F7-40C1-A944-F075EDEBFDDD}" type="datetimeFigureOut">
              <a:rPr lang="ru-RU" smtClean="0"/>
              <a:t>03.02.2021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8F1AF9-815B-4D66-87DF-BE1A5FBAE91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C10FBF-F7F7-40C1-A944-F075EDEBFDDD}" type="datetimeFigureOut">
              <a:rPr lang="ru-RU" smtClean="0"/>
              <a:t>03.02.2021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8F1AF9-815B-4D66-87DF-BE1A5FBAE91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C10FBF-F7F7-40C1-A944-F075EDEBFDDD}" type="datetimeFigureOut">
              <a:rPr lang="ru-RU" smtClean="0"/>
              <a:t>03.02.2021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8F1AF9-815B-4D66-87DF-BE1A5FBAE91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C10FBF-F7F7-40C1-A944-F075EDEBFDDD}" type="datetimeFigureOut">
              <a:rPr lang="ru-RU" smtClean="0"/>
              <a:t>03.02.2021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8F1AF9-815B-4D66-87DF-BE1A5FBAE91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C10FBF-F7F7-40C1-A944-F075EDEBFDDD}" type="datetimeFigureOut">
              <a:rPr lang="ru-RU" smtClean="0"/>
              <a:t>03.02.2021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8F1AF9-815B-4D66-87DF-BE1A5FBAE91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C10FBF-F7F7-40C1-A944-F075EDEBFDDD}" type="datetimeFigureOut">
              <a:rPr lang="ru-RU" smtClean="0"/>
              <a:t>03.02.2021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8F1AF9-815B-4D66-87DF-BE1A5FBAE91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C10FBF-F7F7-40C1-A944-F075EDEBFDDD}" type="datetimeFigureOut">
              <a:rPr lang="ru-RU" smtClean="0"/>
              <a:t>03.02.2021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8F1AF9-815B-4D66-87DF-BE1A5FBAE91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9552" y="1556792"/>
            <a:ext cx="7992888" cy="2952328"/>
          </a:xfrm>
          <a:ln>
            <a:noFill/>
          </a:ln>
          <a:effectLst>
            <a:glow rad="228600">
              <a:schemeClr val="accent4">
                <a:satMod val="175000"/>
                <a:alpha val="40000"/>
              </a:schemeClr>
            </a:glow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Autofit/>
            <a:scene3d>
              <a:camera prst="orthographicFront"/>
              <a:lightRig rig="threePt" dir="t"/>
            </a:scene3d>
            <a:sp3d extrusionH="57150">
              <a:bevelT w="38100" h="38100"/>
              <a:bevelB w="38100" h="38100"/>
            </a:sp3d>
          </a:bodyPr>
          <a:lstStyle/>
          <a:p>
            <a:r>
              <a:rPr lang="ru-RU" sz="3200" b="1" dirty="0" smtClean="0"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«</a:t>
            </a:r>
            <a:r>
              <a:rPr lang="ru-RU" sz="4000" b="1" dirty="0" smtClean="0"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Формирование бухгалтерских проводок по начислению и перечислению налогов и сборов в бюджеты различных уровней»</a:t>
            </a:r>
            <a:endParaRPr lang="ru-RU" sz="4000" b="1" dirty="0">
              <a:latin typeface="Times New Roman" pitchFamily="18" charset="0"/>
              <a:ea typeface="SimSun" pitchFamily="2" charset="-122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8" y="332656"/>
            <a:ext cx="8085584" cy="1080120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algn="ctr"/>
            <a:r>
              <a:rPr lang="ru-RU" sz="2400" b="1" dirty="0" smtClean="0">
                <a:solidFill>
                  <a:srgbClr val="002060"/>
                </a:solidFill>
                <a:effectLst/>
                <a:latin typeface="Times New Roman" pitchFamily="18" charset="0"/>
                <a:cs typeface="Times New Roman" pitchFamily="18" charset="0"/>
              </a:rPr>
              <a:t>Формирование бухгалтерских проводок по начислению и перечислению налогов и сборов в бюджеты различных уровней</a:t>
            </a:r>
            <a:endParaRPr lang="ru-RU" sz="2400" b="1" dirty="0">
              <a:solidFill>
                <a:srgbClr val="00206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95536" y="1556792"/>
            <a:ext cx="8280920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Организация находится на общей системе налогообложения. Обязанности по ведению налогового учета и составлению налоговой отчетности, возглавляются на группу сводной бухгалтерской и налоговой отчетности. В установленные сроки организация формирует книгу продаж и книгу покупок.</a:t>
            </a:r>
          </a:p>
          <a:p>
            <a:endParaRPr lang="ru-RU" sz="2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Филиал исчисляет такие виды налогов как :</a:t>
            </a:r>
          </a:p>
          <a:p>
            <a:pPr algn="ctr"/>
            <a:endParaRPr lang="ru-RU" dirty="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 descr="http://o-nedvizhke.ru/wp-content/uploads/2016/03/0001-001-Nalog-na-imuschestvo-organizatsij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4941168"/>
            <a:ext cx="2088231" cy="1728192"/>
          </a:xfrm>
          <a:prstGeom prst="rect">
            <a:avLst/>
          </a:prstGeom>
          <a:noFill/>
        </p:spPr>
      </p:pic>
      <p:sp>
        <p:nvSpPr>
          <p:cNvPr id="6" name="TextBox 5"/>
          <p:cNvSpPr txBox="1"/>
          <p:nvPr/>
        </p:nvSpPr>
        <p:spPr>
          <a:xfrm>
            <a:off x="179512" y="4221088"/>
            <a:ext cx="25202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Налог на имущество организации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915816" y="4221088"/>
            <a:ext cx="19442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Транспортный налог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8" name="Picture 4" descr="https://infinica.ru/wp-content/uploads/2016/10/lgotyi-po-transportnomu-nalogu-2017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67744" y="4941168"/>
            <a:ext cx="2304256" cy="1728192"/>
          </a:xfrm>
          <a:prstGeom prst="rect">
            <a:avLst/>
          </a:prstGeom>
          <a:noFill/>
        </p:spPr>
      </p:pic>
      <p:sp>
        <p:nvSpPr>
          <p:cNvPr id="9" name="TextBox 8"/>
          <p:cNvSpPr txBox="1"/>
          <p:nvPr/>
        </p:nvSpPr>
        <p:spPr>
          <a:xfrm>
            <a:off x="5004048" y="4293096"/>
            <a:ext cx="23042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Налог на прибыль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30" name="Picture 6" descr="http://www.ap-center.com/wp-content/uploads/2016/08/na-pribyl.7ca6c3211f1061b5afa97084f49451aa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572000" y="4941168"/>
            <a:ext cx="2304256" cy="1728192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7236296" y="3933056"/>
            <a:ext cx="190770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Налог на доходы физических лиц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32" name="Picture 8" descr="http://mayaksbor.ru/upload/iblock/865/86557a90eb2e0e8dc51f87f3488af912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876256" y="4941168"/>
            <a:ext cx="2088232" cy="172819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800" b="1" dirty="0" smtClean="0">
                <a:ln w="6350">
                  <a:solidFill>
                    <a:schemeClr val="accent1">
                      <a:shade val="43000"/>
                      <a:alpha val="0"/>
                    </a:schemeClr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В организации на счете 68 "Расчеты по налогам и сборам" открыты следующие субсчета:</a:t>
            </a:r>
            <a:endParaRPr lang="ru-RU" sz="2800" b="1" dirty="0">
              <a:ln w="6350">
                <a:solidFill>
                  <a:schemeClr val="accent1">
                    <a:shade val="43000"/>
                    <a:alpha val="0"/>
                  </a:schemeClr>
                </a:solidFill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68.01 - Налог на прибыль начисленный</a:t>
            </a:r>
          </a:p>
          <a:p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68.02 - Налог на добавленную стоимость</a:t>
            </a:r>
          </a:p>
          <a:p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68.03 - Налог на доходы физических лиц</a:t>
            </a:r>
          </a:p>
          <a:p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68.07 - Транспортный налог</a:t>
            </a:r>
          </a:p>
          <a:p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68.08 - Налог на имущество</a:t>
            </a:r>
          </a:p>
          <a:p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68.09 - Налог на добавленную стоимость, начисленный аппаратом управления предприятия</a:t>
            </a:r>
          </a:p>
          <a:p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68.10 - Прочие</a:t>
            </a:r>
          </a:p>
          <a:p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68.11 - Госпошлина</a:t>
            </a:r>
          </a:p>
          <a:p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68.15 - Налог на прибыль к уплате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вал 4"/>
          <p:cNvSpPr/>
          <p:nvPr/>
        </p:nvSpPr>
        <p:spPr>
          <a:xfrm>
            <a:off x="1691680" y="476672"/>
            <a:ext cx="5544616" cy="1152128"/>
          </a:xfrm>
          <a:prstGeom prst="ellipse">
            <a:avLst/>
          </a:prstGeom>
          <a:ln w="28575">
            <a:solidFill>
              <a:schemeClr val="accent1"/>
            </a:solidFill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b="1" dirty="0" smtClean="0"/>
              <a:t>Аналитический учёт ведется по </a:t>
            </a:r>
            <a:endParaRPr lang="ru-RU" sz="2400" b="1" dirty="0"/>
          </a:p>
        </p:txBody>
      </p:sp>
      <p:cxnSp>
        <p:nvCxnSpPr>
          <p:cNvPr id="7" name="Прямая со стрелкой 6"/>
          <p:cNvCxnSpPr/>
          <p:nvPr/>
        </p:nvCxnSpPr>
        <p:spPr>
          <a:xfrm flipH="1">
            <a:off x="1187624" y="1412776"/>
            <a:ext cx="1172031" cy="744789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0" y="2204864"/>
            <a:ext cx="24482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/>
              <a:t>видам расчётов</a:t>
            </a:r>
            <a:endParaRPr lang="ru-RU" sz="2400" b="1" dirty="0"/>
          </a:p>
        </p:txBody>
      </p:sp>
      <p:cxnSp>
        <p:nvCxnSpPr>
          <p:cNvPr id="10" name="Прямая со стрелкой 9"/>
          <p:cNvCxnSpPr/>
          <p:nvPr/>
        </p:nvCxnSpPr>
        <p:spPr>
          <a:xfrm flipH="1">
            <a:off x="2339752" y="1556792"/>
            <a:ext cx="936104" cy="1296144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827584" y="2780928"/>
            <a:ext cx="27363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/>
              <a:t>видам бюджетов</a:t>
            </a:r>
            <a:endParaRPr lang="ru-RU" sz="2400" b="1" dirty="0"/>
          </a:p>
        </p:txBody>
      </p:sp>
      <p:cxnSp>
        <p:nvCxnSpPr>
          <p:cNvPr id="14" name="Прямая со стрелкой 13"/>
          <p:cNvCxnSpPr/>
          <p:nvPr/>
        </p:nvCxnSpPr>
        <p:spPr>
          <a:xfrm>
            <a:off x="4355976" y="1628800"/>
            <a:ext cx="0" cy="1008112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2915816" y="2420888"/>
            <a:ext cx="3600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/>
              <a:t>налоговым периодам</a:t>
            </a:r>
            <a:endParaRPr lang="ru-RU" sz="2400" b="1" dirty="0"/>
          </a:p>
        </p:txBody>
      </p:sp>
      <p:cxnSp>
        <p:nvCxnSpPr>
          <p:cNvPr id="17" name="Прямая со стрелкой 16"/>
          <p:cNvCxnSpPr/>
          <p:nvPr/>
        </p:nvCxnSpPr>
        <p:spPr>
          <a:xfrm>
            <a:off x="5868144" y="1556792"/>
            <a:ext cx="667975" cy="1320853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5292080" y="2852936"/>
            <a:ext cx="3600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/>
              <a:t>наименованиям налоговых инспекций</a:t>
            </a:r>
            <a:endParaRPr lang="ru-RU" sz="2400" b="1" dirty="0"/>
          </a:p>
        </p:txBody>
      </p:sp>
      <p:cxnSp>
        <p:nvCxnSpPr>
          <p:cNvPr id="21" name="Прямая со стрелкой 20"/>
          <p:cNvCxnSpPr/>
          <p:nvPr/>
        </p:nvCxnSpPr>
        <p:spPr>
          <a:xfrm>
            <a:off x="6948264" y="1268760"/>
            <a:ext cx="648072" cy="792088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6876256" y="1916832"/>
            <a:ext cx="16561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/>
              <a:t>филиалам</a:t>
            </a:r>
            <a:endParaRPr lang="ru-RU" sz="2400" b="1" dirty="0"/>
          </a:p>
        </p:txBody>
      </p:sp>
      <p:sp>
        <p:nvSpPr>
          <p:cNvPr id="26" name="TextBox 25"/>
          <p:cNvSpPr txBox="1"/>
          <p:nvPr/>
        </p:nvSpPr>
        <p:spPr>
          <a:xfrm>
            <a:off x="251520" y="4365104"/>
            <a:ext cx="835292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i="1" dirty="0" smtClean="0"/>
              <a:t>Организация применяла ранее систему налогообложения в виде единого налога на вмененный доход. На данный момент организация находится на общем режиме налогообложения</a:t>
            </a:r>
            <a:endParaRPr lang="ru-RU" sz="2400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36004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«НДС» </a:t>
            </a:r>
            <a:endParaRPr lang="ru-RU" b="1" dirty="0">
              <a:solidFill>
                <a:srgbClr val="00B0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620688"/>
            <a:ext cx="5652120" cy="3672408"/>
          </a:xfrm>
        </p:spPr>
        <p:txBody>
          <a:bodyPr>
            <a:no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Данный филиал не уплачивает НДС. При помощи программы "Плановая финансовая отчетность" ежемесячно сводятся данные для начисления НДС по форме 51. Ежеквартально заполняется форма 50. Сведенные данные отправляются в Москву (головной офис), где налог уплачивается в налоговую инспекцию.</a:t>
            </a:r>
          </a:p>
        </p:txBody>
      </p:sp>
      <p:pic>
        <p:nvPicPr>
          <p:cNvPr id="25602" name="Picture 2" descr="https://slavdelo.dn.ua/wp-content/uploads/2016/11/nds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08104" y="764704"/>
            <a:ext cx="3456384" cy="2994438"/>
          </a:xfrm>
          <a:prstGeom prst="rect">
            <a:avLst/>
          </a:prstGeom>
          <a:noFill/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</p:pic>
      <p:graphicFrame>
        <p:nvGraphicFramePr>
          <p:cNvPr id="8" name="Таблица 7"/>
          <p:cNvGraphicFramePr>
            <a:graphicFrameLocks noGrp="1"/>
          </p:cNvGraphicFramePr>
          <p:nvPr/>
        </p:nvGraphicFramePr>
        <p:xfrm>
          <a:off x="827584" y="4077072"/>
          <a:ext cx="7200800" cy="247830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01165"/>
                <a:gridCol w="2126457"/>
                <a:gridCol w="3373178"/>
              </a:tblGrid>
              <a:tr h="558062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Дебет 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Кредит 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Операция</a:t>
                      </a:r>
                      <a:r>
                        <a:rPr lang="ru-RU" dirty="0" smtClean="0"/>
                        <a:t> </a:t>
                      </a:r>
                      <a:endParaRPr lang="ru-RU" dirty="0"/>
                    </a:p>
                  </a:txBody>
                  <a:tcPr/>
                </a:tc>
              </a:tr>
              <a:tr h="594066">
                <a:tc>
                  <a:txBody>
                    <a:bodyPr/>
                    <a:lstStyle/>
                    <a:p>
                      <a:pPr algn="ctr"/>
                      <a:endParaRPr lang="ru-RU" b="1" dirty="0" smtClean="0"/>
                    </a:p>
                    <a:p>
                      <a:pPr algn="ctr"/>
                      <a:r>
                        <a:rPr lang="ru-RU" b="1" dirty="0" smtClean="0"/>
                        <a:t>90.09.1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b="1" dirty="0" smtClean="0"/>
                    </a:p>
                    <a:p>
                      <a:pPr algn="ctr"/>
                      <a:r>
                        <a:rPr lang="ru-RU" b="1" dirty="0" smtClean="0"/>
                        <a:t>68.02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800" b="1" i="1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ru-RU" sz="1800" b="1" i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Начисление НДС </a:t>
                      </a:r>
                      <a:endParaRPr lang="ru-RU" b="1" i="1" dirty="0"/>
                    </a:p>
                  </a:txBody>
                  <a:tcPr/>
                </a:tc>
              </a:tr>
              <a:tr h="530050">
                <a:tc>
                  <a:txBody>
                    <a:bodyPr/>
                    <a:lstStyle/>
                    <a:p>
                      <a:pPr algn="ctr"/>
                      <a:endParaRPr lang="ru-RU" b="1" dirty="0" smtClean="0"/>
                    </a:p>
                    <a:p>
                      <a:pPr algn="ctr"/>
                      <a:r>
                        <a:rPr lang="ru-RU" b="1" dirty="0" smtClean="0"/>
                        <a:t>68.02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b="1" dirty="0" smtClean="0"/>
                    </a:p>
                    <a:p>
                      <a:pPr algn="ctr"/>
                      <a:r>
                        <a:rPr lang="ru-RU" b="1" dirty="0" smtClean="0"/>
                        <a:t>19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800" b="1" i="1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ru-RU" sz="1800" b="1" i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Вычет НДС </a:t>
                      </a:r>
                      <a:endParaRPr lang="ru-RU" b="1" i="1" dirty="0"/>
                    </a:p>
                  </a:txBody>
                  <a:tcPr/>
                </a:tc>
              </a:tr>
              <a:tr h="558062">
                <a:tc>
                  <a:txBody>
                    <a:bodyPr/>
                    <a:lstStyle/>
                    <a:p>
                      <a:endParaRPr lang="ru-RU" b="1" dirty="0" smtClean="0"/>
                    </a:p>
                    <a:p>
                      <a:pPr algn="ctr"/>
                      <a:r>
                        <a:rPr lang="ru-RU" b="1" dirty="0" smtClean="0"/>
                        <a:t>68.2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b="1" dirty="0" smtClean="0"/>
                    </a:p>
                    <a:p>
                      <a:pPr algn="ctr"/>
                      <a:r>
                        <a:rPr lang="ru-RU" b="1" dirty="0" smtClean="0"/>
                        <a:t>79.02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800" b="1" i="1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ru-RU" sz="1800" b="1" i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Уплата НДС </a:t>
                      </a:r>
                      <a:endParaRPr lang="ru-RU" b="1" i="1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467544" y="188640"/>
            <a:ext cx="8424936" cy="108012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Объект налогообложения: 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реализация товаров, услуг, передача товаров, оказание услуг для собственных нужд.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467544" y="1556792"/>
            <a:ext cx="8424936" cy="72008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Налоговая база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 стоимость реализуемых товаров, услуг.</a:t>
            </a:r>
            <a:endParaRPr lang="ru-RU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467544" y="2564904"/>
            <a:ext cx="8424936" cy="64807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Налоговый период 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квартал.</a:t>
            </a:r>
            <a:endParaRPr lang="ru-RU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467544" y="3573016"/>
            <a:ext cx="8496944" cy="864096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Налоговые ставки: 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0% (марки, лотереи), 10% (детские товары, крупы, сахар), 18%.</a:t>
            </a:r>
            <a:endParaRPr lang="ru-RU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467544" y="4869160"/>
            <a:ext cx="8496944" cy="165618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Порядок исчисления налога: 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сумма налога, подлежащая уплате в бюджет, исчисляется по итогам каждого месяца, как уменьшенная на сумму налоговых вычетов общая сумма налога.</a:t>
            </a:r>
            <a:endParaRPr lang="ru-RU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7584" y="260648"/>
            <a:ext cx="7139136" cy="144016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0070C0"/>
                </a:solidFill>
              </a:rPr>
              <a:t>«Налог на имущество» </a:t>
            </a:r>
            <a:endParaRPr lang="ru-RU" b="1" dirty="0">
              <a:solidFill>
                <a:srgbClr val="0070C0"/>
              </a:solidFill>
            </a:endParaRPr>
          </a:p>
        </p:txBody>
      </p:sp>
      <p:pic>
        <p:nvPicPr>
          <p:cNvPr id="45058" name="Picture 2" descr="http://arenaprava.ru/wp-content/uploads/2016/06/nalog-na-imushhestvo-fiz-lit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148064" y="1052736"/>
            <a:ext cx="3823595" cy="4248472"/>
          </a:xfrm>
          <a:prstGeom prst="rect">
            <a:avLst/>
          </a:prstGeom>
          <a:noFill/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</p:pic>
      <p:sp>
        <p:nvSpPr>
          <p:cNvPr id="4" name="TextBox 3"/>
          <p:cNvSpPr txBox="1"/>
          <p:nvPr/>
        </p:nvSpPr>
        <p:spPr>
          <a:xfrm>
            <a:off x="0" y="692696"/>
            <a:ext cx="496855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/>
              <a:t>Налог на имущество – это налог государству за право владеть собственностью.</a:t>
            </a:r>
            <a:endParaRPr lang="ru-RU" sz="2400" b="1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323528" y="1988840"/>
            <a:ext cx="4680520" cy="720080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/>
              <a:t>Объект налогообложения: основные средства</a:t>
            </a:r>
            <a:endParaRPr lang="ru-RU" sz="2000" b="1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323528" y="2924944"/>
            <a:ext cx="4752528" cy="792088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000" b="1" dirty="0" smtClean="0"/>
              <a:t>Налоговая база: среднегодовая стоимость имущества</a:t>
            </a:r>
            <a:endParaRPr lang="ru-RU" sz="2000" b="1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323528" y="3933056"/>
            <a:ext cx="4680520" cy="1224136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/>
              <a:t>Налоговый период : календарный год. Отчетные периоды: 1й квартал, полугодие, 9 месяцев.</a:t>
            </a:r>
            <a:endParaRPr lang="ru-RU" sz="2000" b="1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323528" y="5373216"/>
            <a:ext cx="8424936" cy="1224136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000" b="1" dirty="0" smtClean="0"/>
              <a:t>Налоговые ставки: 2,2%. Применяется льготная ставка 0,7% для зданий в деревнях и поселках.</a:t>
            </a:r>
            <a:endParaRPr lang="ru-RU" sz="20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idx="1"/>
          </p:nvPr>
        </p:nvSpPr>
        <p:spPr>
          <a:xfrm>
            <a:off x="323528" y="188640"/>
            <a:ext cx="8568952" cy="6264696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ru-RU" sz="2200" b="1" dirty="0" smtClean="0">
                <a:latin typeface="Times New Roman" pitchFamily="18" charset="0"/>
                <a:cs typeface="Times New Roman" pitchFamily="18" charset="0"/>
              </a:rPr>
              <a:t>Порядок исчисления суммы налога и сумм авансовых платежей:</a:t>
            </a:r>
          </a:p>
          <a:p>
            <a:pPr>
              <a:buNone/>
            </a:pPr>
            <a:endParaRPr lang="ru-RU" sz="20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сумма налога исчисляется по итогам налогового периода как произведение соответствующей налоговой ставки и налоговой базы, определенной за налоговый период; 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сумма налога, подлежащая уплате в бюджет по итогам налогового периода, определяется как разница между суммой налога и суммами авансовых платежей. </a:t>
            </a:r>
          </a:p>
          <a:p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Сумма авансового платежа по налогу исчисляется по итогам каждого отчетного периода в размере 1/4 произведения соответствующей налоговой ставки и средней стоимости имущества, определенной за отчетный период.</a:t>
            </a:r>
          </a:p>
          <a:p>
            <a:pPr algn="ctr">
              <a:buNone/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Порядок уплаты: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авансовые платежи по итогам каждого отчетного периода уплачиваются </a:t>
            </a:r>
            <a:r>
              <a:rPr lang="ru-RU" sz="2000" u="sng" dirty="0" smtClean="0">
                <a:latin typeface="Times New Roman" pitchFamily="18" charset="0"/>
                <a:cs typeface="Times New Roman" pitchFamily="18" charset="0"/>
              </a:rPr>
              <a:t>не позднее 5 числа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2 месяца следующего за отчетным периодом, налог подлежит уплате по истечению налогового периода и уплачивается не позднее 10 апреля года следующим за истекшим налоговым периодом.</a:t>
            </a:r>
          </a:p>
          <a:p>
            <a:endParaRPr lang="ru-RU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523</Words>
  <Application>Microsoft Office PowerPoint</Application>
  <PresentationFormat>Экран (4:3)</PresentationFormat>
  <Paragraphs>70</Paragraphs>
  <Slides>8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Тема Office</vt:lpstr>
      <vt:lpstr>«Формирование бухгалтерских проводок по начислению и перечислению налогов и сборов в бюджеты различных уровней»</vt:lpstr>
      <vt:lpstr>Формирование бухгалтерских проводок по начислению и перечислению налогов и сборов в бюджеты различных уровней</vt:lpstr>
      <vt:lpstr>В организации на счете 68 "Расчеты по налогам и сборам" открыты следующие субсчета:</vt:lpstr>
      <vt:lpstr>Слайд 4</vt:lpstr>
      <vt:lpstr>«НДС» </vt:lpstr>
      <vt:lpstr>Слайд 6</vt:lpstr>
      <vt:lpstr>«Налог на имущество» </vt:lpstr>
      <vt:lpstr>Слайд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«Формирование бухгалтерских проводок по начислению и перечислению налогов и сборов в бюджеты различных уровней»</dc:title>
  <dc:creator>lutceva</dc:creator>
  <cp:lastModifiedBy>lutceva</cp:lastModifiedBy>
  <cp:revision>1</cp:revision>
  <dcterms:created xsi:type="dcterms:W3CDTF">2021-02-03T07:18:08Z</dcterms:created>
  <dcterms:modified xsi:type="dcterms:W3CDTF">2021-02-03T07:19:17Z</dcterms:modified>
</cp:coreProperties>
</file>