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23605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12143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676244" TargetMode="External"/><Relationship Id="rId2" Type="http://schemas.openxmlformats.org/officeDocument/2006/relationships/hyperlink" Target="http://mash-xxl.info/info/27933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sh-xxl.info/info/279401" TargetMode="External"/><Relationship Id="rId5" Type="http://schemas.openxmlformats.org/officeDocument/2006/relationships/hyperlink" Target="http://mash-xxl.info/info/414403" TargetMode="External"/><Relationship Id="rId4" Type="http://schemas.openxmlformats.org/officeDocument/2006/relationships/hyperlink" Target="http://mash-xxl.info/info/64760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101092" TargetMode="External"/><Relationship Id="rId2" Type="http://schemas.openxmlformats.org/officeDocument/2006/relationships/hyperlink" Target="http://mash-xxl.info/info/58905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69562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56084" TargetMode="External"/><Relationship Id="rId7" Type="http://schemas.openxmlformats.org/officeDocument/2006/relationships/hyperlink" Target="http://mash-xxl.info/info/114489" TargetMode="External"/><Relationship Id="rId2" Type="http://schemas.openxmlformats.org/officeDocument/2006/relationships/hyperlink" Target="http://mash-xxl.info/info/61457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sh-xxl.info/info/205214" TargetMode="External"/><Relationship Id="rId5" Type="http://schemas.openxmlformats.org/officeDocument/2006/relationships/hyperlink" Target="http://mash-xxl.info/info/114452" TargetMode="External"/><Relationship Id="rId4" Type="http://schemas.openxmlformats.org/officeDocument/2006/relationships/hyperlink" Target="http://mash-xxl.info/info/34422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56084" TargetMode="External"/><Relationship Id="rId2" Type="http://schemas.openxmlformats.org/officeDocument/2006/relationships/hyperlink" Target="http://mash-xxl.info/info/11445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sh-xxl.info/info/11447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3873" TargetMode="External"/><Relationship Id="rId2" Type="http://schemas.openxmlformats.org/officeDocument/2006/relationships/hyperlink" Target="http://mash-xxl.info/info/61457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634231" TargetMode="External"/><Relationship Id="rId2" Type="http://schemas.openxmlformats.org/officeDocument/2006/relationships/hyperlink" Target="http://mash-xxl.info/info/11442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sh-xxl.info/info/12696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844824"/>
            <a:ext cx="9144000" cy="182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i="1" u="sng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Контрольно-диагностические работы автомобиля</a:t>
            </a:r>
            <a:endParaRPr lang="ru-RU" sz="2800" b="1" i="1" u="sng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691680" y="6065912"/>
            <a:ext cx="6400800" cy="792088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b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Айсин</a:t>
            </a:r>
            <a:r>
              <a:rPr lang="ru-RU" sz="2400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Родион </a:t>
            </a:r>
            <a:r>
              <a:rPr lang="ru-RU" sz="2400" b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Кофисофич</a:t>
            </a:r>
            <a:endParaRPr lang="ru-RU" sz="2400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Рисунок 3" descr="image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852936"/>
            <a:ext cx="1944216" cy="1941179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620688"/>
            <a:ext cx="9144000" cy="714375"/>
          </a:xfrm>
          <a:prstGeom prst="rect">
            <a:avLst/>
          </a:prstGeo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strike="noStrike" kern="1200" normalizeH="0" baseline="0" noProof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Aharoni" pitchFamily="2" charset="-79"/>
              </a:rPr>
              <a:t>ГАПОУ КК «Новороссийский колледж строительства и экономики»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11560" y="4941168"/>
            <a:ext cx="69135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Дисциплина «Техническое обслуживание и ремонт автомобильного транспорта»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/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ТО включает в себя 8—10 </a:t>
            </a:r>
            <a:r>
              <a:rPr lang="ru-RU" dirty="0" smtClean="0">
                <a:hlinkClick r:id="rId2"/>
              </a:rPr>
              <a:t>видов работ</a:t>
            </a:r>
            <a:r>
              <a:rPr lang="ru-RU" dirty="0" smtClean="0"/>
              <a:t> (смазочные, крепежные, регулировочные, контрольные, диагностические, и др.) и более 150—280 конкретных </a:t>
            </a:r>
            <a:r>
              <a:rPr lang="ru-RU" dirty="0" err="1" smtClean="0"/>
              <a:t>рбъектов</a:t>
            </a:r>
            <a:r>
              <a:rPr lang="ru-RU" dirty="0" smtClean="0"/>
              <a:t> обслуживания, т. е. агрегатов, механизмов, деталей, требующих предупредительных воздействий. 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72000"/>
          </a:xfrm>
        </p:spPr>
        <p:txBody>
          <a:bodyPr/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Восстановление или замена </a:t>
            </a:r>
            <a:r>
              <a:rPr lang="ru-RU" dirty="0" smtClean="0">
                <a:hlinkClick r:id="rId2"/>
              </a:rPr>
              <a:t>неисправных деталей</a:t>
            </a:r>
            <a:r>
              <a:rPr lang="ru-RU" dirty="0" smtClean="0"/>
              <a:t>, узлов и агрегатов, </a:t>
            </a:r>
            <a:r>
              <a:rPr lang="ru-RU" dirty="0" err="1" smtClean="0"/>
              <a:t>а-также</a:t>
            </a:r>
            <a:r>
              <a:rPr lang="ru-RU" dirty="0" smtClean="0"/>
              <a:t> необходимые при этом контрольно-диагностические, монтажно-демонтажные, регулировочные и цеховые работы составляют сод </a:t>
            </a:r>
            <a:r>
              <a:rPr lang="ru-RU" dirty="0" err="1" smtClean="0"/>
              <a:t>ержание</a:t>
            </a:r>
            <a:r>
              <a:rPr lang="ru-RU" dirty="0" smtClean="0"/>
              <a:t> ТР. 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72000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работы. При общей диагностике (Д-1) проверяют </a:t>
            </a:r>
            <a:r>
              <a:rPr lang="ru-RU" dirty="0" smtClean="0">
                <a:hlinkClick r:id="rId2"/>
              </a:rPr>
              <a:t>люфты рулевого колеса</a:t>
            </a:r>
            <a:r>
              <a:rPr lang="ru-RU" dirty="0" smtClean="0"/>
              <a:t> и в шарнирах рулевых тяг с помощью прибора для </a:t>
            </a:r>
            <a:r>
              <a:rPr lang="ru-RU" dirty="0" smtClean="0">
                <a:hlinkClick r:id="rId3"/>
              </a:rPr>
              <a:t>проверки рулевых управлений</a:t>
            </a:r>
            <a:r>
              <a:rPr lang="ru-RU" dirty="0" smtClean="0"/>
              <a:t> эффективность действия рабочего и </a:t>
            </a:r>
            <a:r>
              <a:rPr lang="ru-RU" dirty="0" smtClean="0">
                <a:hlinkClick r:id="rId4"/>
              </a:rPr>
              <a:t>стояночного тормозов автомобиля</a:t>
            </a:r>
            <a:r>
              <a:rPr lang="ru-RU" dirty="0" smtClean="0"/>
              <a:t> на стенде для </a:t>
            </a:r>
            <a:r>
              <a:rPr lang="ru-RU" dirty="0" smtClean="0">
                <a:hlinkClick r:id="rId5"/>
              </a:rPr>
              <a:t>проверки тормозов</a:t>
            </a:r>
            <a:r>
              <a:rPr lang="ru-RU" dirty="0" smtClean="0"/>
              <a:t> </a:t>
            </a:r>
            <a:r>
              <a:rPr lang="ru-RU" dirty="0" smtClean="0">
                <a:hlinkClick r:id="rId6"/>
              </a:rPr>
              <a:t>грузовых автомобилей работу</a:t>
            </a:r>
            <a:r>
              <a:rPr lang="ru-RU" dirty="0" smtClean="0"/>
              <a:t> приборов освещения.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Схема контрольно-диагностических работ агрегатов при ТО автомобиля</a:t>
            </a:r>
            <a:endParaRPr lang="ru-RU" sz="3200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Содержимое 3" descr="image00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060848"/>
            <a:ext cx="3825776" cy="3161066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работы служат для </a:t>
            </a:r>
            <a:r>
              <a:rPr lang="ru-RU" dirty="0" smtClean="0">
                <a:hlinkClick r:id="rId2"/>
              </a:rPr>
              <a:t>определения технического состояния</a:t>
            </a:r>
            <a:r>
              <a:rPr lang="ru-RU" dirty="0" smtClean="0"/>
              <a:t> автомобиля, его агрегатов и узлов без их разборки и являются </a:t>
            </a:r>
            <a:r>
              <a:rPr lang="ru-RU" dirty="0" smtClean="0">
                <a:hlinkClick r:id="rId3"/>
              </a:rPr>
              <a:t>элементом управления</a:t>
            </a:r>
            <a:r>
              <a:rPr lang="ru-RU" dirty="0" smtClean="0"/>
              <a:t> технологическими процессами обслуживания и ремонта подвижного состава. Объем контрольно-диагностических работ для современных автомобилей составляет по отношению к объему исполнительской части около 30%.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Диагностирование может быть организовано по совмещенной или специализированной схеме. При совмещенном диагностировании выполняют весь </a:t>
            </a:r>
            <a:r>
              <a:rPr lang="ru-RU" dirty="0" smtClean="0">
                <a:hlinkClick r:id="rId2"/>
              </a:rPr>
              <a:t>объем работ</a:t>
            </a:r>
            <a:r>
              <a:rPr lang="ru-RU" dirty="0" smtClean="0"/>
              <a:t>, предусмотренный для периодического обслуживания, а при специализированном — только контрольно-диагностические операции. Совмещенное диагностирование чаще всего применяется при наличии собственных стационарных звеньев диагностирования и неполной загрузке их контрольно-диагностическими работами.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При проведении контрольно-диагностических работ в объеме </a:t>
            </a:r>
            <a:r>
              <a:rPr lang="ru-RU" dirty="0" smtClean="0">
                <a:hlinkClick r:id="rId2"/>
              </a:rPr>
              <a:t>первого технического обслуживания</a:t>
            </a:r>
            <a:r>
              <a:rPr lang="ru-RU" dirty="0" smtClean="0"/>
              <a:t> могут быть выявлены неисправности агрегатов и узлов автомобиля, влияющие на </a:t>
            </a:r>
            <a:r>
              <a:rPr lang="ru-RU" dirty="0" smtClean="0">
                <a:hlinkClick r:id="rId3"/>
              </a:rPr>
              <a:t>безопасность движения</a:t>
            </a:r>
            <a:r>
              <a:rPr lang="ru-RU" dirty="0" smtClean="0"/>
              <a:t>, которые невозможно устранить регулировкой. Сюда </a:t>
            </a:r>
            <a:r>
              <a:rPr lang="ru-RU" dirty="0" err="1" smtClean="0"/>
              <a:t>относятся</a:t>
            </a:r>
            <a:r>
              <a:rPr lang="ru-RU" dirty="0" err="1" smtClean="0">
                <a:hlinkClick r:id="rId4"/>
              </a:rPr>
              <a:t>неисправности</a:t>
            </a:r>
            <a:r>
              <a:rPr lang="ru-RU" dirty="0" smtClean="0">
                <a:hlinkClick r:id="rId4"/>
              </a:rPr>
              <a:t> тормозов</a:t>
            </a:r>
            <a:r>
              <a:rPr lang="ru-RU" dirty="0" smtClean="0"/>
              <a:t>, </a:t>
            </a:r>
            <a:r>
              <a:rPr lang="ru-RU" dirty="0" smtClean="0">
                <a:hlinkClick r:id="rId5"/>
              </a:rPr>
              <a:t>рулевого управления</a:t>
            </a:r>
            <a:r>
              <a:rPr lang="ru-RU" dirty="0" smtClean="0"/>
              <a:t>, освещения, сигнализации, дверных замков, крепления </a:t>
            </a:r>
            <a:r>
              <a:rPr lang="ru-RU" dirty="0" smtClean="0">
                <a:hlinkClick r:id="rId6"/>
              </a:rPr>
              <a:t>дисков колес</a:t>
            </a:r>
            <a:r>
              <a:rPr lang="ru-RU" dirty="0" smtClean="0"/>
              <a:t>, шин и др. Такие неисправности по согласованию с заказчиком подлежат устранению в порядке </a:t>
            </a:r>
            <a:r>
              <a:rPr lang="ru-RU" dirty="0" smtClean="0">
                <a:hlinkClick r:id="rId7"/>
              </a:rPr>
              <a:t>текущего ремонта</a:t>
            </a:r>
            <a:r>
              <a:rPr lang="ru-RU" dirty="0" smtClean="0"/>
              <a:t> за отдельную плату.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572000"/>
          </a:xfrm>
        </p:spPr>
        <p:txBody>
          <a:bodyPr>
            <a:normAutofit fontScale="925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Неисправности агрегатов, узлов автомобиля (тормозов, </a:t>
            </a:r>
            <a:r>
              <a:rPr lang="ru-RU" dirty="0" smtClean="0">
                <a:hlinkClick r:id="rId2"/>
              </a:rPr>
              <a:t>рулевого управления</a:t>
            </a:r>
            <a:r>
              <a:rPr lang="ru-RU" dirty="0" smtClean="0"/>
              <a:t>, освещения, сигнализации, дверных замков и др.), влияющие </a:t>
            </a:r>
            <a:r>
              <a:rPr lang="ru-RU" dirty="0" err="1" smtClean="0"/>
              <a:t>на</a:t>
            </a:r>
            <a:r>
              <a:rPr lang="ru-RU" dirty="0" err="1" smtClean="0">
                <a:hlinkClick r:id="rId3"/>
              </a:rPr>
              <a:t>безопасность</a:t>
            </a:r>
            <a:r>
              <a:rPr lang="ru-RU" dirty="0" smtClean="0">
                <a:hlinkClick r:id="rId3"/>
              </a:rPr>
              <a:t> движения</a:t>
            </a:r>
            <a:r>
              <a:rPr lang="ru-RU" dirty="0" smtClean="0"/>
              <a:t>, выявленные при проведении контрольно-диагностических работ, которые не могут быть устранены своими силами, подлежат устранению на </a:t>
            </a:r>
            <a:r>
              <a:rPr lang="ru-RU" dirty="0" smtClean="0">
                <a:hlinkClick r:id="rId4"/>
              </a:rPr>
              <a:t>станциях технического обслуживания</a:t>
            </a:r>
            <a:r>
              <a:rPr lang="ru-RU" dirty="0" smtClean="0"/>
              <a:t> немедленно.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72000"/>
          </a:xfrm>
        </p:spPr>
        <p:txBody>
          <a:bodyPr/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Первое и </a:t>
            </a:r>
            <a:r>
              <a:rPr lang="ru-RU" dirty="0" smtClean="0">
                <a:hlinkClick r:id="rId2"/>
              </a:rPr>
              <a:t>второе технические обслуживания</a:t>
            </a:r>
            <a:r>
              <a:rPr lang="ru-RU" dirty="0" smtClean="0"/>
              <a:t>. Служат для снижения </a:t>
            </a:r>
            <a:r>
              <a:rPr lang="ru-RU" dirty="0" smtClean="0">
                <a:hlinkClick r:id="rId3"/>
              </a:rPr>
              <a:t>интенсивности изнашивания</a:t>
            </a:r>
            <a:r>
              <a:rPr lang="ru-RU" dirty="0" smtClean="0"/>
              <a:t> деталей, выявления и предупреждения отказов и неисправностей, своевременного выполнения контрольно-диагностических, крепежных, регулировочных, смазочных работ.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и </a:t>
            </a:r>
            <a:r>
              <a:rPr lang="ru-RU" dirty="0" smtClean="0">
                <a:hlinkClick r:id="rId2"/>
              </a:rPr>
              <a:t>регулировочные работы</a:t>
            </a:r>
            <a:r>
              <a:rPr lang="ru-RU" dirty="0" smtClean="0"/>
              <a:t>. Контрольно-диагностические работы предназначены для определения и обеспечения соответствия </a:t>
            </a:r>
            <a:r>
              <a:rPr lang="ru-RU" dirty="0" smtClean="0">
                <a:hlinkClick r:id="rId3"/>
              </a:rPr>
              <a:t>автомобиля требованиям безопасности</a:t>
            </a:r>
            <a:r>
              <a:rPr lang="ru-RU" dirty="0" smtClean="0"/>
              <a:t> движения и воздействия автомобиля на </a:t>
            </a:r>
            <a:r>
              <a:rPr lang="ru-RU" dirty="0" smtClean="0">
                <a:hlinkClick r:id="rId4"/>
              </a:rPr>
              <a:t>окружающую среду</a:t>
            </a:r>
            <a:r>
              <a:rPr lang="ru-RU" dirty="0" smtClean="0"/>
              <a:t>, для оценки технического состояния агрегатов, узлов без их разборки. Эти работы являются основной частью процесса технического обслуживания и ремонта 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</TotalTime>
  <Words>86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Контрольно-диагностические работы автомобиля</vt:lpstr>
      <vt:lpstr>Слайд 2</vt:lpstr>
      <vt:lpstr>Схема контрольно-диагностических работ агрегатов при ТО автомобиля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Контрольно-диагностические работы автомобиля</dc:title>
  <dc:creator>Verhoven Veronika</dc:creator>
  <cp:lastModifiedBy>avanesyan</cp:lastModifiedBy>
  <cp:revision>9</cp:revision>
  <dcterms:created xsi:type="dcterms:W3CDTF">2015-11-26T16:24:44Z</dcterms:created>
  <dcterms:modified xsi:type="dcterms:W3CDTF">2021-02-12T09:55:12Z</dcterms:modified>
</cp:coreProperties>
</file>