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46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8E94-FBF8-431F-A351-BC2D8F2D2A39}" type="datetimeFigureOut">
              <a:rPr lang="ru-RU" smtClean="0"/>
              <a:pPr/>
              <a:t>30.12.2020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505C553-44CE-41DC-83F1-1A6D50C6D23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8E94-FBF8-431F-A351-BC2D8F2D2A39}" type="datetimeFigureOut">
              <a:rPr lang="ru-RU" smtClean="0"/>
              <a:pPr/>
              <a:t>30.12.2020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5C553-44CE-41DC-83F1-1A6D50C6D2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8E94-FBF8-431F-A351-BC2D8F2D2A39}" type="datetimeFigureOut">
              <a:rPr lang="ru-RU" smtClean="0"/>
              <a:pPr/>
              <a:t>30.12.2020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5C553-44CE-41DC-83F1-1A6D50C6D2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8E94-FBF8-431F-A351-BC2D8F2D2A39}" type="datetimeFigureOut">
              <a:rPr lang="ru-RU" smtClean="0"/>
              <a:pPr/>
              <a:t>30.12.2020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5C553-44CE-41DC-83F1-1A6D50C6D23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8E94-FBF8-431F-A351-BC2D8F2D2A39}" type="datetimeFigureOut">
              <a:rPr lang="ru-RU" smtClean="0"/>
              <a:pPr/>
              <a:t>30.12.2020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505C553-44CE-41DC-83F1-1A6D50C6D2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8E94-FBF8-431F-A351-BC2D8F2D2A39}" type="datetimeFigureOut">
              <a:rPr lang="ru-RU" smtClean="0"/>
              <a:pPr/>
              <a:t>30.12.2020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5C553-44CE-41DC-83F1-1A6D50C6D23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8E94-FBF8-431F-A351-BC2D8F2D2A39}" type="datetimeFigureOut">
              <a:rPr lang="ru-RU" smtClean="0"/>
              <a:pPr/>
              <a:t>30.12.2020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5C553-44CE-41DC-83F1-1A6D50C6D23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8E94-FBF8-431F-A351-BC2D8F2D2A39}" type="datetimeFigureOut">
              <a:rPr lang="ru-RU" smtClean="0"/>
              <a:pPr/>
              <a:t>30.12.2020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5C553-44CE-41DC-83F1-1A6D50C6D2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8E94-FBF8-431F-A351-BC2D8F2D2A39}" type="datetimeFigureOut">
              <a:rPr lang="ru-RU" smtClean="0"/>
              <a:pPr/>
              <a:t>30.12.2020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5C553-44CE-41DC-83F1-1A6D50C6D2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8E94-FBF8-431F-A351-BC2D8F2D2A39}" type="datetimeFigureOut">
              <a:rPr lang="ru-RU" smtClean="0"/>
              <a:pPr/>
              <a:t>30.12.2020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5C553-44CE-41DC-83F1-1A6D50C6D23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8E94-FBF8-431F-A351-BC2D8F2D2A39}" type="datetimeFigureOut">
              <a:rPr lang="ru-RU" smtClean="0"/>
              <a:pPr/>
              <a:t>30.12.2020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505C553-44CE-41DC-83F1-1A6D50C6D23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BC38E94-FBF8-431F-A351-BC2D8F2D2A39}" type="datetimeFigureOut">
              <a:rPr lang="ru-RU" smtClean="0"/>
              <a:pPr/>
              <a:t>30.12.2020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505C553-44CE-41DC-83F1-1A6D50C6D23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5157192"/>
            <a:ext cx="3419872" cy="1512168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Выполнила: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Преподаватель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Коношенко Е.М.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1628800"/>
            <a:ext cx="9036496" cy="1368152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Презентация на тему: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«Определение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усилий в стержнях фермы графическим методом построения диаграммы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Максвелла-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ремоны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xmlns="" val="4274903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86038" y="833438"/>
            <a:ext cx="3971925" cy="5191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842475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16632"/>
            <a:ext cx="5047524" cy="6232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55576" y="620688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6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771800" y="327522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910846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9632" y="404664"/>
            <a:ext cx="6624736" cy="6268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0840841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32468" y="332656"/>
            <a:ext cx="7176715" cy="5920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851920" y="3933056"/>
            <a:ext cx="6360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4169934" y="3501008"/>
            <a:ext cx="0" cy="8013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169934" y="3501008"/>
            <a:ext cx="318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756923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476672"/>
            <a:ext cx="8017624" cy="5616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339752" y="1988840"/>
            <a:ext cx="18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А-1                          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339752" y="2450505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B-3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411760" y="2912170"/>
            <a:ext cx="577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C-4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411760" y="3429000"/>
            <a:ext cx="5164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D-1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411760" y="3861048"/>
            <a:ext cx="660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D-4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411760" y="4230380"/>
            <a:ext cx="660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D-2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95536" y="260648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46223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1" y="549275"/>
            <a:ext cx="6444208" cy="489594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i="1" dirty="0"/>
              <a:t>Ферма – </a:t>
            </a:r>
            <a:r>
              <a:rPr lang="ru-RU" i="1" dirty="0"/>
              <a:t>это геометрически неизменяемая конструкция, состоящая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из стержней.</a:t>
            </a:r>
            <a:endParaRPr lang="ru-RU" dirty="0"/>
          </a:p>
          <a:p>
            <a:pPr marL="0" indent="0">
              <a:buNone/>
            </a:pPr>
            <a:r>
              <a:rPr lang="ru-RU" b="1" i="1" dirty="0"/>
              <a:t>Узел –</a:t>
            </a:r>
            <a:r>
              <a:rPr lang="ru-RU" i="1" dirty="0"/>
              <a:t> место соединения стержней</a:t>
            </a:r>
            <a:endParaRPr lang="ru-RU" dirty="0"/>
          </a:p>
          <a:p>
            <a:pPr marL="0" indent="0">
              <a:buNone/>
            </a:pPr>
            <a:r>
              <a:rPr lang="ru-RU" b="1" i="1" dirty="0"/>
              <a:t>Ферма называется плоской</a:t>
            </a:r>
            <a:r>
              <a:rPr lang="ru-RU" dirty="0"/>
              <a:t>,  </a:t>
            </a:r>
            <a:r>
              <a:rPr lang="ru-RU" i="1" dirty="0"/>
              <a:t>если оси всех стержней и приложенная к ферме нагрузка расположены в одной плоскости.</a:t>
            </a:r>
            <a:endParaRPr lang="ru-RU" dirty="0"/>
          </a:p>
          <a:p>
            <a:pPr marL="0" indent="0">
              <a:buNone/>
            </a:pPr>
            <a:r>
              <a:rPr lang="ru-RU" b="1" i="1" dirty="0"/>
              <a:t>При проектировании и эксплуатации фермы выполняются условия –</a:t>
            </a:r>
            <a:endParaRPr lang="ru-RU" dirty="0"/>
          </a:p>
          <a:p>
            <a:r>
              <a:rPr lang="ru-RU" i="1" dirty="0"/>
              <a:t>- все стержни прямолинейны;</a:t>
            </a:r>
            <a:endParaRPr lang="ru-RU" dirty="0"/>
          </a:p>
          <a:p>
            <a:r>
              <a:rPr lang="ru-RU" i="1" dirty="0"/>
              <a:t>- вес стержней пренебрежимо мал по сравнению с эксплуатационной нагрузкой;</a:t>
            </a:r>
            <a:endParaRPr lang="ru-RU" dirty="0"/>
          </a:p>
          <a:p>
            <a:r>
              <a:rPr lang="ru-RU" i="1" dirty="0"/>
              <a:t>- нагрузка прикладывается только к узлам фермы</a:t>
            </a:r>
            <a:endParaRPr lang="ru-RU" dirty="0"/>
          </a:p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28184" y="2852936"/>
            <a:ext cx="2838201" cy="371149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67744" y="4365104"/>
            <a:ext cx="3764823" cy="232259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868144" y="332656"/>
            <a:ext cx="3111433" cy="2333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53865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952501"/>
            <a:ext cx="8171185" cy="676299"/>
          </a:xfrm>
        </p:spPr>
        <p:txBody>
          <a:bodyPr>
            <a:normAutofit fontScale="90000"/>
          </a:bodyPr>
          <a:lstStyle/>
          <a:p>
            <a:r>
              <a:rPr lang="ru-RU" sz="3600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ru-RU" b="1" dirty="0">
                <a:solidFill>
                  <a:schemeClr val="tx1"/>
                </a:solidFill>
              </a:rPr>
              <a:t>УСЛОВИЕ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</a:rPr>
              <a:t> ЖЁСТКОСТИ ФЕРМЫ</a:t>
            </a:r>
            <a:br>
              <a:rPr lang="ru-RU" b="1" dirty="0">
                <a:solidFill>
                  <a:schemeClr val="tx1"/>
                </a:solidFill>
                <a:latin typeface="Times New Roman" pitchFamily="18" charset="0"/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9512" y="1196752"/>
            <a:ext cx="9145016" cy="3960440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itchFamily="18" charset="0"/>
              </a:rPr>
              <a:t> </a:t>
            </a:r>
            <a:r>
              <a:rPr lang="ru-RU" b="1" dirty="0">
                <a:solidFill>
                  <a:schemeClr val="tx1"/>
                </a:solidFill>
              </a:rPr>
              <a:t>Найдём минимальное число  </a:t>
            </a:r>
            <a:r>
              <a:rPr lang="en-US" b="1" dirty="0">
                <a:solidFill>
                  <a:schemeClr val="tx1"/>
                </a:solidFill>
              </a:rPr>
              <a:t>N</a:t>
            </a:r>
            <a:r>
              <a:rPr lang="ru-RU" b="1" dirty="0">
                <a:solidFill>
                  <a:schemeClr val="tx1"/>
                </a:solidFill>
              </a:rPr>
              <a:t>  стержней, необходимое </a:t>
            </a:r>
          </a:p>
          <a:p>
            <a:r>
              <a:rPr lang="ru-RU" b="1" dirty="0">
                <a:solidFill>
                  <a:schemeClr val="tx1"/>
                </a:solidFill>
              </a:rPr>
              <a:t>для образования жёсткой конструкции, имеющей  </a:t>
            </a:r>
            <a:r>
              <a:rPr lang="en-US" b="1" dirty="0">
                <a:solidFill>
                  <a:schemeClr val="tx1"/>
                </a:solidFill>
              </a:rPr>
              <a:t>n </a:t>
            </a:r>
            <a:r>
              <a:rPr lang="ru-RU" b="1" dirty="0">
                <a:solidFill>
                  <a:schemeClr val="tx1"/>
                </a:solidFill>
              </a:rPr>
              <a:t> узлов.</a:t>
            </a:r>
          </a:p>
          <a:p>
            <a:r>
              <a:rPr lang="ru-RU" b="1" dirty="0">
                <a:solidFill>
                  <a:schemeClr val="tx1"/>
                </a:solidFill>
              </a:rPr>
              <a:t>Простейшая  жёсткая  конструкция  имеет три узла  и  три </a:t>
            </a:r>
          </a:p>
          <a:p>
            <a:r>
              <a:rPr lang="ru-RU" b="1" dirty="0">
                <a:solidFill>
                  <a:schemeClr val="tx1"/>
                </a:solidFill>
              </a:rPr>
              <a:t>стержня. Для присоединения каждого из оставшихся  </a:t>
            </a:r>
            <a:r>
              <a:rPr lang="en-US" b="1" dirty="0">
                <a:solidFill>
                  <a:schemeClr val="tx1"/>
                </a:solidFill>
              </a:rPr>
              <a:t>n</a:t>
            </a:r>
            <a:r>
              <a:rPr lang="ru-RU" b="1" dirty="0">
                <a:solidFill>
                  <a:schemeClr val="tx1"/>
                </a:solidFill>
              </a:rPr>
              <a:t> – </a:t>
            </a:r>
            <a:r>
              <a:rPr lang="en-US" b="1" dirty="0">
                <a:solidFill>
                  <a:schemeClr val="tx1"/>
                </a:solidFill>
              </a:rPr>
              <a:t>3</a:t>
            </a:r>
          </a:p>
          <a:p>
            <a:r>
              <a:rPr lang="ru-RU" b="1" dirty="0">
                <a:solidFill>
                  <a:schemeClr val="tx1"/>
                </a:solidFill>
              </a:rPr>
              <a:t>                                        узлов необходимы два стержня. </a:t>
            </a:r>
          </a:p>
          <a:p>
            <a:r>
              <a:rPr lang="ru-RU" b="1" dirty="0">
                <a:solidFill>
                  <a:schemeClr val="tx1"/>
                </a:solidFill>
              </a:rPr>
              <a:t>                                        Таким образом, получаем: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</a:rPr>
              <a:t>  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r>
              <a:rPr lang="ru-RU" b="1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</a:rPr>
              <a:t>                                    </a:t>
            </a:r>
            <a:r>
              <a:rPr lang="en-US" dirty="0">
                <a:solidFill>
                  <a:schemeClr val="accent1"/>
                </a:solidFill>
                <a:latin typeface="Times New Roman" pitchFamily="18" charset="0"/>
              </a:rPr>
              <a:t>N = 3 + 2 (n – 3)  = 2 n – 3.</a:t>
            </a:r>
            <a:endParaRPr lang="ru-RU" dirty="0">
              <a:solidFill>
                <a:schemeClr val="accent1"/>
              </a:solidFill>
              <a:latin typeface="Times New Roman" pitchFamily="18" charset="0"/>
            </a:endParaRPr>
          </a:p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</a:rPr>
              <a:t>                          </a:t>
            </a:r>
            <a:r>
              <a:rPr lang="ru-RU" dirty="0">
                <a:solidFill>
                  <a:schemeClr val="tx1"/>
                </a:solidFill>
              </a:rPr>
              <a:t>Если  </a:t>
            </a:r>
            <a:r>
              <a:rPr lang="en-US" dirty="0">
                <a:solidFill>
                  <a:schemeClr val="tx1"/>
                </a:solidFill>
              </a:rPr>
              <a:t>N &lt; </a:t>
            </a:r>
            <a:r>
              <a:rPr lang="ru-RU" dirty="0">
                <a:solidFill>
                  <a:schemeClr val="tx1"/>
                </a:solidFill>
              </a:rPr>
              <a:t>2 </a:t>
            </a:r>
            <a:r>
              <a:rPr lang="en-US" dirty="0">
                <a:solidFill>
                  <a:schemeClr val="tx1"/>
                </a:solidFill>
              </a:rPr>
              <a:t>n – 3, </a:t>
            </a:r>
            <a:r>
              <a:rPr lang="ru-RU" dirty="0">
                <a:solidFill>
                  <a:schemeClr val="tx1"/>
                </a:solidFill>
              </a:rPr>
              <a:t>конструкция </a:t>
            </a:r>
            <a:r>
              <a:rPr lang="ru-RU" dirty="0" smtClean="0">
                <a:solidFill>
                  <a:schemeClr val="tx1"/>
                </a:solidFill>
              </a:rPr>
              <a:t>не будет жёсткой</a:t>
            </a:r>
            <a:r>
              <a:rPr lang="ru-RU" dirty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endParaRPr lang="ru-RU" b="1" dirty="0">
              <a:solidFill>
                <a:schemeClr val="tx1"/>
              </a:solidFill>
              <a:latin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677671" y="5013176"/>
            <a:ext cx="33843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N = 4;  n = 4,</a:t>
            </a:r>
          </a:p>
          <a:p>
            <a:r>
              <a:rPr lang="ru-RU" dirty="0">
                <a:solidFill>
                  <a:schemeClr val="accent1"/>
                </a:solidFill>
              </a:rPr>
              <a:t>следовательно,</a:t>
            </a:r>
          </a:p>
          <a:p>
            <a:r>
              <a:rPr lang="en-US" dirty="0">
                <a:solidFill>
                  <a:schemeClr val="accent1"/>
                </a:solidFill>
              </a:rPr>
              <a:t>N = 4 &lt; 2n – 3 = 5</a:t>
            </a:r>
            <a:r>
              <a:rPr lang="en-US" dirty="0">
                <a:solidFill>
                  <a:srgbClr val="0033CC"/>
                </a:solidFill>
              </a:rPr>
              <a:t>.</a:t>
            </a:r>
            <a:endParaRPr lang="ru-RU" dirty="0">
              <a:solidFill>
                <a:srgbClr val="0033CC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4987206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ru-RU" dirty="0"/>
              <a:t>Как следует из формулы   </a:t>
            </a:r>
            <a:r>
              <a:rPr lang="en-US" dirty="0"/>
              <a:t>N = 2n – 3, </a:t>
            </a:r>
            <a:r>
              <a:rPr lang="ru-RU" dirty="0"/>
              <a:t> для обеспечения </a:t>
            </a:r>
          </a:p>
          <a:p>
            <a:r>
              <a:rPr lang="ru-RU" dirty="0"/>
              <a:t>жёсткости конструкции необходимо при том же количестве узлов установить ещё один стержень.</a:t>
            </a:r>
          </a:p>
        </p:txBody>
      </p:sp>
    </p:spTree>
    <p:extLst>
      <p:ext uri="{BB962C8B-B14F-4D97-AF65-F5344CB8AC3E}">
        <p14:creationId xmlns:p14="http://schemas.microsoft.com/office/powerpoint/2010/main" xmlns="" val="3825310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5"/>
            <a:ext cx="7955161" cy="1296144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Построение диаграммы Максвелла-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Кремоны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2564904"/>
            <a:ext cx="8243193" cy="4032448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Вычертить схему фермы в масштабе. </a:t>
            </a:r>
          </a:p>
          <a:p>
            <a:pPr marL="457200" indent="-457200"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Определить реакции в опорах фермы.</a:t>
            </a:r>
          </a:p>
          <a:p>
            <a:pPr marL="457200" indent="-457200"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Обозначить внешние поля буквами.</a:t>
            </a:r>
          </a:p>
          <a:p>
            <a:pPr marL="457200" indent="-457200"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Обозначить внутренние поля цифрами.</a:t>
            </a:r>
          </a:p>
          <a:p>
            <a:pPr marL="457200" indent="-457200"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Построить многоугольник внешних сил, предварительно выбрав масштаб.</a:t>
            </a:r>
          </a:p>
          <a:p>
            <a:pPr marL="457200" indent="-457200"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Построить многоугольник внутренних сил.</a:t>
            </a:r>
          </a:p>
          <a:p>
            <a:pPr marL="457200" indent="-457200"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Определить по диаграмме величину м направление усилий в элементы фермы. Данные занести в таблицу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99537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576" y="340649"/>
            <a:ext cx="6984776" cy="609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11560" y="476672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33440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8463" y="374650"/>
            <a:ext cx="8345487" cy="6107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98463" y="548680"/>
            <a:ext cx="7891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980859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5150" y="284163"/>
            <a:ext cx="8012113" cy="6288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67544" y="548680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626181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4650" y="455613"/>
            <a:ext cx="8393113" cy="5945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55576" y="455613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890002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23728" y="548680"/>
            <a:ext cx="4909939" cy="5859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99592" y="836712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17969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202</TotalTime>
  <Words>207</Words>
  <Application>Microsoft Office PowerPoint</Application>
  <PresentationFormat>Экран (4:3)</PresentationFormat>
  <Paragraphs>50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Справедливость</vt:lpstr>
      <vt:lpstr>Презентация на тему: «Определение усилий в стержнях фермы графическим методом построения диаграммы Максвелла-Кремоны»</vt:lpstr>
      <vt:lpstr>Слайд 2</vt:lpstr>
      <vt:lpstr> УСЛОВИЕ ЖЁСТКОСТИ ФЕРМЫ </vt:lpstr>
      <vt:lpstr>Построение диаграммы Максвелла-Кремоны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«Эмульсии, дорожные битумные,получение»</dc:title>
  <dc:creator>Олеся</dc:creator>
  <cp:lastModifiedBy>konoshenko</cp:lastModifiedBy>
  <cp:revision>20</cp:revision>
  <dcterms:created xsi:type="dcterms:W3CDTF">2020-11-01T15:59:22Z</dcterms:created>
  <dcterms:modified xsi:type="dcterms:W3CDTF">2020-12-30T09:10:25Z</dcterms:modified>
</cp:coreProperties>
</file>