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3" r:id="rId7"/>
    <p:sldId id="268" r:id="rId8"/>
    <p:sldId id="269" r:id="rId9"/>
    <p:sldId id="271" r:id="rId10"/>
    <p:sldId id="2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247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937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37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8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97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255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128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703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29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31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14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3F4C-34A3-44A6-931E-94AC924E50B3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6FCDC-F089-4685-BABC-2F387A399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9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9016" y="577179"/>
            <a:ext cx="9778701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</a:rPr>
              <a:t>Тема</a:t>
            </a:r>
            <a:r>
              <a:rPr lang="ru-RU" sz="2400" b="1" dirty="0" smtClean="0">
                <a:latin typeface="Times New Roman" panose="02020603050405020304" pitchFamily="18" charset="0"/>
              </a:rPr>
              <a:t>:</a:t>
            </a:r>
            <a:r>
              <a:rPr lang="ru-RU" sz="2400" dirty="0" smtClean="0"/>
              <a:t> Строительство в сейсмических районах. Строительство в районах вечной мерзлоты</a:t>
            </a:r>
            <a:br>
              <a:rPr lang="ru-RU" sz="2400" dirty="0" smtClean="0"/>
            </a:br>
            <a:r>
              <a:rPr lang="ru-RU" sz="2400" b="1" dirty="0" smtClean="0"/>
              <a:t>Цель: </a:t>
            </a:r>
            <a:r>
              <a:rPr lang="ru-RU" sz="2400" dirty="0" smtClean="0"/>
              <a:t>Познакомиться со строительством зданий в особых условиях</a:t>
            </a:r>
            <a:br>
              <a:rPr lang="ru-RU" sz="2400" dirty="0" smtClean="0"/>
            </a:br>
            <a:r>
              <a:rPr lang="ru-RU" sz="2400" b="1" dirty="0" smtClean="0"/>
              <a:t>Задача: </a:t>
            </a:r>
            <a:r>
              <a:rPr lang="ru-RU" sz="2400" dirty="0" smtClean="0"/>
              <a:t>Изучение материала по теме 2.13. Строительство зданий в районах с особыми природными условиями </a:t>
            </a:r>
            <a:r>
              <a:rPr lang="ru-RU" sz="2400" dirty="0" smtClean="0"/>
              <a:t>по МДК 01.05 «Конструкции зданий и сооружений с элементами статики» спец.07.01.02 «Архитектура» </a:t>
            </a:r>
            <a:endParaRPr lang="ru-RU" sz="2400" dirty="0" smtClean="0"/>
          </a:p>
          <a:p>
            <a:r>
              <a:rPr lang="ru-RU" sz="2400" b="1" dirty="0" smtClean="0"/>
              <a:t>План: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Строительство в районах </a:t>
            </a:r>
          </a:p>
          <a:p>
            <a:r>
              <a:rPr lang="ru-RU" sz="2400" dirty="0" smtClean="0"/>
              <a:t>вечной мерзлоты </a:t>
            </a:r>
          </a:p>
          <a:p>
            <a:r>
              <a:rPr lang="ru-RU" sz="2400" dirty="0" smtClean="0"/>
              <a:t>2. Строительство в </a:t>
            </a:r>
          </a:p>
          <a:p>
            <a:r>
              <a:rPr lang="ru-RU" sz="2400" dirty="0" smtClean="0"/>
              <a:t>сейсмических районах.</a:t>
            </a:r>
            <a:br>
              <a:rPr lang="ru-RU" sz="2400" dirty="0" smtClean="0"/>
            </a:br>
            <a:endParaRPr lang="az-Cyrl-AZ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az-Cyrl-A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D:\Ирина\Desktop\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57" y="2813538"/>
            <a:ext cx="5795889" cy="374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229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351" y="2855106"/>
            <a:ext cx="10515600" cy="1325563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Вопросы для контроля знаний:</a:t>
            </a:r>
            <a:br>
              <a:rPr lang="ru-RU" sz="2400" b="1" dirty="0" smtClean="0"/>
            </a:br>
            <a:r>
              <a:rPr lang="ru-RU" sz="2400" dirty="0" smtClean="0"/>
              <a:t>1. Антисейсмические мероприятия при проектировании зданий</a:t>
            </a:r>
            <a:br>
              <a:rPr lang="ru-RU" sz="2400" dirty="0" smtClean="0"/>
            </a:br>
            <a:r>
              <a:rPr lang="ru-RU" sz="2400" dirty="0" smtClean="0"/>
              <a:t>2. Проблемы строительства в районах вечной мерзлоты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Литература: </a:t>
            </a:r>
            <a:br>
              <a:rPr lang="ru-RU" sz="2400" b="1" dirty="0" smtClean="0"/>
            </a:br>
            <a:r>
              <a:rPr lang="ru-RU" sz="2400" dirty="0" smtClean="0"/>
              <a:t>1. </a:t>
            </a:r>
            <a:r>
              <a:rPr lang="ru-RU" sz="2400" dirty="0" err="1" smtClean="0"/>
              <a:t>Мустакимов</a:t>
            </a:r>
            <a:r>
              <a:rPr lang="ru-RU" sz="2400" dirty="0" smtClean="0"/>
              <a:t> В.Р. Проектирование сейсмостойких зданий [Электронный ресурс]: учебное пособие/ </a:t>
            </a:r>
            <a:r>
              <a:rPr lang="ru-RU" sz="2400" dirty="0" err="1" smtClean="0"/>
              <a:t>Мустакимов</a:t>
            </a:r>
            <a:r>
              <a:rPr lang="ru-RU" sz="2400" dirty="0" smtClean="0"/>
              <a:t> В.Р.— Электрон. текстовые данные.— Казань: Казанский государственный архитектурно-строительный университет, ЭБС АСВ, 2016.— 344 </a:t>
            </a:r>
            <a:r>
              <a:rPr lang="ru-RU" sz="2400" dirty="0" err="1" smtClean="0"/>
              <a:t>c</a:t>
            </a:r>
            <a:r>
              <a:rPr lang="ru-RU" sz="2400" dirty="0" smtClean="0"/>
              <a:t>.— Режим доступа: http://www.iprbookshop.ru/73315.html.— ЭБС «</a:t>
            </a:r>
            <a:r>
              <a:rPr lang="ru-RU" sz="2400" dirty="0" err="1" smtClean="0"/>
              <a:t>IPRbooks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" y="162219"/>
            <a:ext cx="113233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450215" algn="ctr">
              <a:spcAft>
                <a:spcPts val="0"/>
              </a:spcAft>
            </a:pPr>
            <a:r>
              <a:rPr lang="az-Cyrl-A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Строительство в районах вечной мерзлоты</a:t>
            </a:r>
            <a:endParaRPr lang="az-Cyrl-AZ" sz="2400" b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8600" algn="just">
              <a:spcAft>
                <a:spcPts val="0"/>
              </a:spcAft>
            </a:pPr>
            <a:r>
              <a:rPr lang="az-Cyrl-A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Особые условия строительства: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продолжительность зимнего периода 200-305суток с низкими отрицательными температурами;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вечномерзлое состояние грунтов;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сильные ветра;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малая освоенность территории;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слабое развитие стройиндустрии;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характерная сейсмичность.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az-Cyrl-A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z-Cyrl-A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az-Cyrl-A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скудную растительность в районах побережья морей и океанов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 это вызывает дополнительные требования к возводимым зданиям и сооружениям: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Планировка зданий от снежных заносов: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а) максимальная плотность и компактность планировки;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б) защита от снегопереноса и снежных заносов: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естественные препятствия (рельеф, растительность),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снегозащитный фронт из зданий, расположенных с наветренной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стороны,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организация сквозного проветривания с выносом снега за пределы,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придания зданиям обтекаемой формы, временные перекрытия между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зданиями.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az-Cyrl-AZ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075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50" y="560294"/>
            <a:ext cx="5213650" cy="581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694381" y="431737"/>
            <a:ext cx="6096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az-Cyrl-AZ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Объемно-планировочные решения</a:t>
            </a:r>
            <a:r>
              <a:rPr lang="az-Cyrl-A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здания простой прямоугольной формы без перепада высот; фасады без ниш, поясков и др. архитектурных элементов, задерживающих осадки; </a:t>
            </a: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эвакуационные выходы в стенах должны быть параллельны направлению преобладающих ветров;</a:t>
            </a: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устройство двойных тамбуров с тремя дверями;</a:t>
            </a: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покрытия плоские, водоотвод наружный организованный; </a:t>
            </a: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размещение помещений с мокрыми процессами внутри здания; </a:t>
            </a: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помещения со значительными выделениями тепла снаружи; </a:t>
            </a: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устройство лоджий не допускается, а в районах наиболее суровым климатом  и устройство балконов;</a:t>
            </a: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покрытия плоские, скатные. Многоскатные: скаты ориентируют вдоль ветров. В односкатных уклон ориентируют в наветренную сторону, водоотвод неорганизованный наружный.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13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624" y="178820"/>
            <a:ext cx="10597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az-Cyrl-A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Конструктивные мероприятия</a:t>
            </a:r>
            <a:r>
              <a:rPr lang="az-Cyrl-A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практике используют два метода строительства на вечномерзлых грунтах с сохранением вечной мерзлоты и с оттаиванием ее.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грунты основания сохраняются в мерзлом состоянии как в процессе строительства, так и на весь период эксплуатации здания.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 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грунты основания находятся в оттаявшем состоянии.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az-Cyrl-AZ" sz="2000" b="1" u="sng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Принцип </a:t>
            </a:r>
            <a:r>
              <a:rPr lang="en-US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az-Cyrl-AZ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z-Cyrl-A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</a:t>
            </a: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грунтов в их исходном вечномерзлом состоянии, для чего применяют устройство проветриваемых подполий, охлаждающие устройства, поверхностные и заглубленные короба, трубы, каналы; наружные стены –утепленные, качество стыков высокое; окна –стеклопакеты, места притвора фрамуг уплотняют упругими прокладками и натяжными приборами.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az-Cyrl-AZ" sz="2000" b="1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 2:</a:t>
            </a:r>
            <a:r>
              <a:rPr lang="az-Cyrl-A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применяется искусственное оттаивание, заменяют льдистые грунты. Оттаивание должно быть медленное и равномерное. Методы оттаивания: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гидрооттаивание (нагнетание воды 1-2°С) – при крупнообломочных грунтах;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парооттаивание (нагнетание пара) – нельзя при глинистых грунтах, недостаток выпадение конденсата;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электрооттаивание – происходит уплотнение и осушение;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Площадь оттаивания должна быть больше площади помещения. Контур выходит за рамки сооружения не менее половины глубины оттаивания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85585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1" y="368333"/>
            <a:ext cx="5029199" cy="609934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40" y="221851"/>
            <a:ext cx="5510157" cy="6392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479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287345"/>
            <a:ext cx="4078224" cy="3058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47" b="9634"/>
          <a:stretch/>
        </p:blipFill>
        <p:spPr>
          <a:xfrm>
            <a:off x="6642148" y="402336"/>
            <a:ext cx="4919220" cy="2828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47" y="3547871"/>
            <a:ext cx="5370021" cy="27689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3" r="7461" b="56801"/>
          <a:stretch/>
        </p:blipFill>
        <p:spPr>
          <a:xfrm>
            <a:off x="118871" y="3692460"/>
            <a:ext cx="6434127" cy="2333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307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30" y="0"/>
            <a:ext cx="115797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az-Cyrl-AZ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Строительство в сейсмических районах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Эти районы обладают большими запасами полезных ископаемых и поэтому проблемы строительства там очень актуальны.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Принципы проектирования сейсмостойких зданий и сооружений: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уменьшение массы конструкций;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выбор конструктивной системы с оптимальной жесткостью;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обеспечение монолитности;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использование высокопрочных и надежных материалов, высокое качество выполнения строительно-монтажных работ;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выбор участков под строительство со спокойным рельефом;</a:t>
            </a:r>
            <a:r>
              <a:rPr lang="az-Cyrl-AZ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снижения сейсмических нагрузок на здание </a:t>
            </a:r>
            <a:r>
              <a:rPr lang="az-Cyrl-AZ" sz="20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предпочтение</a:t>
            </a:r>
            <a:r>
              <a:rPr lang="az-Cyrl-AZ" sz="20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следует отдавать участкам со спокойным и ровным рельефом, хорошо обеспеченным стоком поверхностных вод и глубоким залеганием грунтовых (ненасыщенных влагой).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предусматривать при решении генеральных планов дополнительные объездные пути внутри городских территорий, открытые площадки для эвакуации населения. Размещать здания с отступом от красой линии, разрывы между зданиями увеличивают в 1,5 – 2 раза больше нормативных.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730" y="5016758"/>
            <a:ext cx="115797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предпочтение малоэтажного строительства;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форма зданий в плане развита больше, чем по высоте;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az-Cyrl-AZ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устройство антисейсмических швов, поясов, усиление кладки дополнительным армированием, введение ж\б участков с утепление, лестничные клетку в здания более 5 этажей выполняют в монолитном ж\б ядре жесткости.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579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502" y="968558"/>
            <a:ext cx="5449437" cy="456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екц 3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7772" y="704625"/>
            <a:ext cx="5940425" cy="3403600"/>
          </a:xfrm>
          <a:prstGeom prst="rect">
            <a:avLst/>
          </a:prstGeom>
        </p:spPr>
      </p:pic>
      <p:pic>
        <p:nvPicPr>
          <p:cNvPr id="5" name="Рисунок 4" descr="лекц 4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6107" y="4100157"/>
            <a:ext cx="5940425" cy="233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9508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369" y="258372"/>
            <a:ext cx="10757647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строительства в Японии</a:t>
            </a:r>
            <a:r>
              <a:rPr lang="ru-RU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Конструктивные мероприятия, позволяющие строить в сейсмически опасных регионах здания высотой в 100 м: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устройство специальных демпфирующих элементов в виде масляных гидроцилиндров и резиноармированных прокладок;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возведение колонн каркаса из вибростойких сталей в виде замкнутых бесшовных тонкостенных квадратных профилей, заполненных внутри специальным бетоном, поглощающим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сейсмоколебания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возведение на крыше специальных механизмов-устройств, нейтрализующих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сейсмоколебания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контроль над поведением конструкций при землетрясениях с помощью специальных датчиков;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устройство аварийных вертолетных площадок на крыше для экстренной эвакуации людей.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3825240"/>
            <a:ext cx="4305300" cy="2667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6" y="3969594"/>
            <a:ext cx="3585591" cy="2378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88" y="3969594"/>
            <a:ext cx="2843151" cy="23713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919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704</Words>
  <Application>Microsoft Office PowerPoint</Application>
  <PresentationFormat>Произвольный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Вопросы для контроля знаний: 1. Антисейсмические мероприятия при проектировании зданий 2. Проблемы строительства в районах вечной мерзлоты  Литература:  1. Мустакимов В.Р. Проектирование сейсмостойких зданий [Электронный ресурс]: учебное пособие/ Мустакимов В.Р.— Электрон. текстовые данные.— Казань: Казанский государственный архитектурно-строительный университет, ЭБС АСВ, 2016.— 344 c.— Режим доступа: http://www.iprbookshop.ru/73315.html.— ЭБС «IPRbooks»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gamzina</cp:lastModifiedBy>
  <cp:revision>38</cp:revision>
  <dcterms:created xsi:type="dcterms:W3CDTF">2018-03-20T07:42:38Z</dcterms:created>
  <dcterms:modified xsi:type="dcterms:W3CDTF">2020-10-15T14:11:52Z</dcterms:modified>
</cp:coreProperties>
</file>