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B4C71EC6-210F-42DE-9C53-41977AD35B3D}" type="datetimeFigureOut">
              <a:rPr lang="ru-RU" smtClean="0"/>
              <a:pPr/>
              <a:t>10.02.2021</a:t>
            </a:fld>
            <a:endParaRPr lang="ru-RU"/>
          </a:p>
        </p:txBody>
      </p:sp>
      <p:sp>
        <p:nvSpPr>
          <p:cNvPr id="16" name="Номер слайда 15"/>
          <p:cNvSpPr>
            <a:spLocks noGrp="1"/>
          </p:cNvSpPr>
          <p:nvPr>
            <p:ph type="sldNum" sz="quarter" idx="11"/>
          </p:nvPr>
        </p:nvSpPr>
        <p:spPr/>
        <p:txBody>
          <a:bodyPr/>
          <a:lstStyle/>
          <a:p>
            <a:fld id="{B19B0651-EE4F-4900-A07F-96A6BFA9D0F0}"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10.02.2021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10.02.2021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4" name="Дата 13"/>
          <p:cNvSpPr>
            <a:spLocks noGrp="1"/>
          </p:cNvSpPr>
          <p:nvPr>
            <p:ph type="dt" sz="half" idx="14"/>
          </p:nvPr>
        </p:nvSpPr>
        <p:spPr/>
        <p:txBody>
          <a:bodyPr/>
          <a:lstStyle/>
          <a:p>
            <a:fld id="{B4C71EC6-210F-42DE-9C53-41977AD35B3D}" type="datetimeFigureOut">
              <a:rPr lang="ru-RU" smtClean="0"/>
              <a:pPr/>
              <a:t>10.02.2021</a:t>
            </a:fld>
            <a:endParaRPr lang="ru-RU"/>
          </a:p>
        </p:txBody>
      </p:sp>
      <p:sp>
        <p:nvSpPr>
          <p:cNvPr id="15" name="Номер слайда 14"/>
          <p:cNvSpPr>
            <a:spLocks noGrp="1"/>
          </p:cNvSpPr>
          <p:nvPr>
            <p:ph type="sldNum" sz="quarter" idx="15"/>
          </p:nvPr>
        </p:nvSpPr>
        <p:spPr/>
        <p:txBody>
          <a:bodyPr/>
          <a:lstStyle>
            <a:lvl1pPr algn="ctr">
              <a:defRPr/>
            </a:lvl1pPr>
          </a:lstStyle>
          <a:p>
            <a:fld id="{B19B0651-EE4F-4900-A07F-96A6BFA9D0F0}"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B4C71EC6-210F-42DE-9C53-41977AD35B3D}" type="datetimeFigureOut">
              <a:rPr lang="ru-RU" smtClean="0"/>
              <a:pPr/>
              <a:t>10.02.2021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B4C71EC6-210F-42DE-9C53-41977AD35B3D}" type="datetimeFigureOut">
              <a:rPr lang="ru-RU" smtClean="0"/>
              <a:pPr/>
              <a:t>10.02.2021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10.02.2021</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pPr/>
              <a:t>10.02.2021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
        <p:nvSpPr>
          <p:cNvPr id="2" name="Заголовок 1"/>
          <p:cNvSpPr>
            <a:spLocks noGrp="1"/>
          </p:cNvSpPr>
          <p:nvPr>
            <p:ph type="title"/>
          </p:nvPr>
        </p:nvSpPr>
        <p:spPr/>
        <p:txBody>
          <a:bodyPr/>
          <a:lstStyle/>
          <a:p>
            <a:r>
              <a:rPr kumimoji="0" lang="ru-RU"/>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10.02.2021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a:t>Образец заголовка</a:t>
            </a:r>
            <a:endParaRPr kumimoji="0" lang="en-US"/>
          </a:p>
        </p:txBody>
      </p:sp>
      <p:sp>
        <p:nvSpPr>
          <p:cNvPr id="8" name="Дата 7"/>
          <p:cNvSpPr>
            <a:spLocks noGrp="1"/>
          </p:cNvSpPr>
          <p:nvPr>
            <p:ph type="dt" sz="half" idx="14"/>
          </p:nvPr>
        </p:nvSpPr>
        <p:spPr/>
        <p:txBody>
          <a:bodyPr/>
          <a:lstStyle/>
          <a:p>
            <a:fld id="{B4C71EC6-210F-42DE-9C53-41977AD35B3D}" type="datetimeFigureOut">
              <a:rPr lang="ru-RU" smtClean="0"/>
              <a:pPr/>
              <a:t>10.02.2021</a:t>
            </a:fld>
            <a:endParaRPr lang="ru-RU"/>
          </a:p>
        </p:txBody>
      </p:sp>
      <p:sp>
        <p:nvSpPr>
          <p:cNvPr id="9" name="Номер слайда 8"/>
          <p:cNvSpPr>
            <a:spLocks noGrp="1"/>
          </p:cNvSpPr>
          <p:nvPr>
            <p:ph type="sldNum" sz="quarter" idx="15"/>
          </p:nvPr>
        </p:nvSpPr>
        <p:spPr/>
        <p:txBody>
          <a:bodyPr/>
          <a:lstStyle/>
          <a:p>
            <a:fld id="{B19B0651-EE4F-4900-A07F-96A6BFA9D0F0}"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8" name="Дата 7"/>
          <p:cNvSpPr>
            <a:spLocks noGrp="1"/>
          </p:cNvSpPr>
          <p:nvPr>
            <p:ph type="dt" sz="half" idx="10"/>
          </p:nvPr>
        </p:nvSpPr>
        <p:spPr/>
        <p:txBody>
          <a:bodyPr/>
          <a:lstStyle/>
          <a:p>
            <a:fld id="{B4C71EC6-210F-42DE-9C53-41977AD35B3D}" type="datetimeFigureOut">
              <a:rPr lang="ru-RU" smtClean="0"/>
              <a:pPr/>
              <a:t>10.02.2021</a:t>
            </a:fld>
            <a:endParaRPr lang="ru-RU"/>
          </a:p>
        </p:txBody>
      </p:sp>
      <p:sp>
        <p:nvSpPr>
          <p:cNvPr id="9" name="Номер слайда 8"/>
          <p:cNvSpPr>
            <a:spLocks noGrp="1"/>
          </p:cNvSpPr>
          <p:nvPr>
            <p:ph type="sldNum" sz="quarter" idx="11"/>
          </p:nvPr>
        </p:nvSpPr>
        <p:spPr/>
        <p:txBody>
          <a:bodyPr/>
          <a:lstStyle/>
          <a:p>
            <a:fld id="{B19B0651-EE4F-4900-A07F-96A6BFA9D0F0}"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4C71EC6-210F-42DE-9C53-41977AD35B3D}" type="datetimeFigureOut">
              <a:rPr lang="ru-RU" smtClean="0"/>
              <a:pPr/>
              <a:t>10.02.2021</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9B0651-EE4F-4900-A07F-96A6BFA9D0F0}"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5400" b="1" dirty="0"/>
              <a:t>Ахроматическая шкала</a:t>
            </a:r>
          </a:p>
        </p:txBody>
      </p:sp>
      <p:sp>
        <p:nvSpPr>
          <p:cNvPr id="3" name="TextBox 2">
            <a:extLst>
              <a:ext uri="{FF2B5EF4-FFF2-40B4-BE49-F238E27FC236}">
                <a16:creationId xmlns:a16="http://schemas.microsoft.com/office/drawing/2014/main" xmlns="" id="{5028654B-E26F-40F6-A6D2-6D1C92E82D83}"/>
              </a:ext>
            </a:extLst>
          </p:cNvPr>
          <p:cNvSpPr txBox="1"/>
          <p:nvPr/>
        </p:nvSpPr>
        <p:spPr>
          <a:xfrm>
            <a:off x="4572000" y="4076206"/>
            <a:ext cx="4868926" cy="2696123"/>
          </a:xfrm>
          <a:prstGeom prst="rect">
            <a:avLst/>
          </a:prstGeom>
          <a:noFill/>
        </p:spPr>
        <p:txBody>
          <a:bodyPr wrap="square" rtlCol="0">
            <a:spAutoFit/>
          </a:bodyPr>
          <a:lstStyle/>
          <a:p>
            <a:r>
              <a:rPr lang="ru-RU" altLang="ru-RU" b="1" dirty="0"/>
              <a:t>Преподаватель </a:t>
            </a:r>
            <a:r>
              <a:rPr lang="ru-RU" altLang="ru-RU" b="1" dirty="0" err="1"/>
              <a:t>спец.дисциплин</a:t>
            </a:r>
            <a:r>
              <a:rPr lang="ru-RU" altLang="ru-RU" b="1" dirty="0"/>
              <a:t> Желоманова Е.И.</a:t>
            </a:r>
          </a:p>
          <a:p>
            <a:pPr>
              <a:lnSpc>
                <a:spcPct val="160000"/>
              </a:lnSpc>
              <a:spcBef>
                <a:spcPct val="0"/>
              </a:spcBef>
              <a:buClr>
                <a:srgbClr val="00CC00"/>
              </a:buClr>
              <a:buSzPts val="1800"/>
            </a:pPr>
            <a:r>
              <a:rPr lang="ru-RU" altLang="ru-RU" b="1" dirty="0"/>
              <a:t>для студентов группы СП-21</a:t>
            </a:r>
          </a:p>
          <a:p>
            <a:pPr>
              <a:lnSpc>
                <a:spcPct val="160000"/>
              </a:lnSpc>
              <a:spcBef>
                <a:spcPct val="0"/>
              </a:spcBef>
              <a:buClr>
                <a:srgbClr val="00CC00"/>
              </a:buClr>
              <a:buSzPts val="1800"/>
            </a:pPr>
            <a:r>
              <a:rPr lang="ru-RU" altLang="ru-RU" b="1" dirty="0"/>
              <a:t> по модулю ПМ 01. «</a:t>
            </a:r>
            <a:r>
              <a:rPr lang="ru-RU" b="1" dirty="0"/>
              <a:t>Проектирование объектов садово-паркового и ландшафтного строительства</a:t>
            </a:r>
            <a:r>
              <a:rPr lang="ru-RU" altLang="ru-RU" b="1" dirty="0"/>
              <a:t>»</a:t>
            </a:r>
          </a:p>
          <a:p>
            <a:endParaRPr lang="ru-RU" dirty="0"/>
          </a:p>
        </p:txBody>
      </p:sp>
    </p:spTree>
    <p:extLst>
      <p:ext uri="{BB962C8B-B14F-4D97-AF65-F5344CB8AC3E}">
        <p14:creationId xmlns:p14="http://schemas.microsoft.com/office/powerpoint/2010/main" xmlns="" val="332241857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552728"/>
          </a:xfrm>
        </p:spPr>
        <p:txBody>
          <a:bodyPr/>
          <a:lstStyle/>
          <a:p>
            <a:pPr marL="0" indent="0">
              <a:lnSpc>
                <a:spcPct val="150000"/>
              </a:lnSpc>
              <a:buNone/>
            </a:pPr>
            <a:r>
              <a:rPr lang="ru-RU" b="1" i="1" dirty="0"/>
              <a:t>Ахроматические цвета</a:t>
            </a:r>
            <a:r>
              <a:rPr lang="ru-RU" dirty="0"/>
              <a:t> - </a:t>
            </a:r>
            <a:r>
              <a:rPr lang="ru-RU" sz="1800" dirty="0">
                <a:latin typeface="Times New Roman" pitchFamily="18" charset="0"/>
                <a:cs typeface="Times New Roman" pitchFamily="18" charset="0"/>
              </a:rPr>
              <a:t>черный, белый и все оттенки серого. Черный поглощает все цветовые волны, белый отражает все световые волны. Что интересно, картинку , приближенную к черно-белой, мы видим в сумерках - при недостатке освещения </a:t>
            </a:r>
            <a:r>
              <a:rPr lang="ru-RU" sz="1800" dirty="0" err="1">
                <a:latin typeface="Times New Roman" pitchFamily="18" charset="0"/>
                <a:cs typeface="Times New Roman" pitchFamily="18" charset="0"/>
              </a:rPr>
              <a:t>цветовосприятие</a:t>
            </a:r>
            <a:r>
              <a:rPr lang="ru-RU" sz="1800" dirty="0">
                <a:latin typeface="Times New Roman" pitchFamily="18" charset="0"/>
                <a:cs typeface="Times New Roman" pitchFamily="18" charset="0"/>
              </a:rPr>
              <a:t> снижается.</a:t>
            </a:r>
            <a:br>
              <a:rPr lang="ru-RU" sz="1800" dirty="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11560" y="3068960"/>
            <a:ext cx="8058472" cy="2670150"/>
          </a:xfrm>
          <a:prstGeom prst="rect">
            <a:avLst/>
          </a:prstGeom>
        </p:spPr>
      </p:pic>
    </p:spTree>
    <p:extLst>
      <p:ext uri="{BB962C8B-B14F-4D97-AF65-F5344CB8AC3E}">
        <p14:creationId xmlns:p14="http://schemas.microsoft.com/office/powerpoint/2010/main" xmlns="" val="263832900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9036496" cy="6552728"/>
          </a:xfrm>
        </p:spPr>
        <p:txBody>
          <a:bodyPr>
            <a:normAutofit/>
          </a:bodyPr>
          <a:lstStyle/>
          <a:p>
            <a:pPr marL="0" indent="0" algn="just">
              <a:lnSpc>
                <a:spcPct val="150000"/>
              </a:lnSpc>
              <a:buNone/>
            </a:pPr>
            <a:r>
              <a:rPr lang="ru-RU" sz="1800" dirty="0">
                <a:latin typeface="Times New Roman" pitchFamily="18" charset="0"/>
                <a:cs typeface="Times New Roman" pitchFamily="18" charset="0"/>
              </a:rPr>
              <a:t>Ахроматическими называются цвета, не представленные на цветовом круге.</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Черный и белый цветами по сути не являются. К черному стремится любой цвет при снижении яркости (например, при уменьшении освещенности до полной темноты). При увеличении яркости любой цвет стремится к белому. Черный и белый, а также весь спектр серого между ними - </a:t>
            </a:r>
            <a:r>
              <a:rPr lang="ru-RU" sz="1800" b="1" dirty="0">
                <a:latin typeface="Times New Roman" pitchFamily="18" charset="0"/>
                <a:cs typeface="Times New Roman" pitchFamily="18" charset="0"/>
              </a:rPr>
              <a:t>это ахроматический ряд</a:t>
            </a:r>
            <a:r>
              <a:rPr lang="ru-RU" sz="1800" dirty="0">
                <a:latin typeface="Times New Roman" pitchFamily="18" charset="0"/>
                <a:cs typeface="Times New Roman" pitchFamily="18" charset="0"/>
              </a:rPr>
              <a:t>. «Ахроматический» в переводе с древнегреческого означает «не цветной». Ахроматические цвета различаются только по светлоте. </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Ахроматические цвета отличаются друг от друга только по светлоте, т. е. один цвет относительно светлее или темнее другого. Однако среди ахроматических цветов существует большое разнообразие белых, серых, черных оттенков. Самой темной краской палитры можно считать сажу газовую. Из белых красок наиболее светлая - цинковые белила. Все промежуточные серые тона между белым и черным можно получить, смешивая белую и черную краски в различных пропорциях.</a:t>
            </a:r>
            <a:br>
              <a:rPr lang="ru-RU" sz="1800" dirty="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xmlns="" val="19007893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0"/>
            <a:ext cx="8712968" cy="6669360"/>
          </a:xfrm>
        </p:spPr>
        <p:txBody>
          <a:bodyPr>
            <a:normAutofit/>
          </a:bodyPr>
          <a:lstStyle/>
          <a:p>
            <a:pPr marL="0" indent="0">
              <a:lnSpc>
                <a:spcPct val="150000"/>
              </a:lnSpc>
              <a:buNone/>
            </a:pPr>
            <a:endParaRPr lang="ru-RU" sz="1800" dirty="0">
              <a:latin typeface="Times New Roman" pitchFamily="18" charset="0"/>
              <a:cs typeface="Times New Roman" pitchFamily="18" charset="0"/>
            </a:endParaRPr>
          </a:p>
          <a:p>
            <a:pPr marL="0" indent="0">
              <a:lnSpc>
                <a:spcPct val="150000"/>
              </a:lnSpc>
              <a:buNone/>
            </a:pPr>
            <a:r>
              <a:rPr lang="ru-RU" sz="1800" dirty="0">
                <a:latin typeface="Times New Roman" pitchFamily="18" charset="0"/>
                <a:cs typeface="Times New Roman" pitchFamily="18" charset="0"/>
              </a:rPr>
              <a:t>Если преломленный через призму луч света спроецировать на серый и черный экраны, то на них тоже будет виден полный спектр, но все цвета будут выглядеть соответственно темнее, особенно на черном. Таким образом, экраны с ахроматической (не цветной) окраской - белые, серые, черные - одинаково отражают и поглощают все цвета спектра.</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Такое поглощение называется </a:t>
            </a:r>
            <a:r>
              <a:rPr lang="ru-RU" sz="1800" b="1" dirty="0">
                <a:latin typeface="Times New Roman" pitchFamily="18" charset="0"/>
                <a:cs typeface="Times New Roman" pitchFamily="18" charset="0"/>
              </a:rPr>
              <a:t>неизбирательным</a:t>
            </a:r>
            <a:r>
              <a:rPr lang="ru-RU" sz="1800" dirty="0">
                <a:latin typeface="Times New Roman" pitchFamily="18" charset="0"/>
                <a:cs typeface="Times New Roman" pitchFamily="18" charset="0"/>
              </a:rPr>
              <a:t>. Чем светлее окраска предмета, тем равномернее и полнее он отражает спектральный состав источника света. Наибольшую отражательную способность имеют предметы и объекты с чисто белой окраской, поэтому на них больше всего заметен цвет источника света - цвет освещения. Предметы с черной окраской, наоборот, сильно поглощают свет. Соответственно и цвет освещения на них звучит приглушенно.</a:t>
            </a:r>
          </a:p>
        </p:txBody>
      </p:sp>
    </p:spTree>
    <p:extLst>
      <p:ext uri="{BB962C8B-B14F-4D97-AF65-F5344CB8AC3E}">
        <p14:creationId xmlns:p14="http://schemas.microsoft.com/office/powerpoint/2010/main" xmlns="" val="180532181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0"/>
            <a:ext cx="8784976" cy="6669360"/>
          </a:xfrm>
        </p:spPr>
        <p:txBody>
          <a:bodyPr>
            <a:normAutofit/>
          </a:bodyPr>
          <a:lstStyle/>
          <a:p>
            <a:pPr marL="0" indent="0">
              <a:lnSpc>
                <a:spcPct val="150000"/>
              </a:lnSpc>
              <a:buNone/>
            </a:pPr>
            <a:r>
              <a:rPr lang="ru-RU" sz="1800" dirty="0">
                <a:latin typeface="Times New Roman" pitchFamily="18" charset="0"/>
                <a:cs typeface="Times New Roman" pitchFamily="18" charset="0"/>
              </a:rPr>
              <a:t>Использование только одних ахроматических цветов дает возможность создать чрезвычайно оригинальную работу. Здесь, как нигде в других случаях, может быть выражена сама фактура бисера и камней: блеск, матовость, прозрачность, бархатистость.</a:t>
            </a:r>
          </a:p>
          <a:p>
            <a:pPr marL="0" indent="0">
              <a:lnSpc>
                <a:spcPct val="150000"/>
              </a:lnSpc>
              <a:buNone/>
            </a:pPr>
            <a:r>
              <a:rPr lang="ru-RU" sz="1800" dirty="0">
                <a:latin typeface="Times New Roman" pitchFamily="18" charset="0"/>
                <a:cs typeface="Times New Roman" pitchFamily="18" charset="0"/>
              </a:rPr>
              <a:t>Ахроматическое сочетание – белый, серый, черный – всегда смотрится строго, лаконично. Черный с белым – это классика, не требующая дополнений. Белый с серым, серый с серым, серый с черным – идеально фон для ярких цветовых акцентов.</a:t>
            </a:r>
          </a:p>
          <a:p>
            <a:pPr marL="0" indent="0">
              <a:lnSpc>
                <a:spcPct val="150000"/>
              </a:lnSpc>
              <a:buNone/>
            </a:pPr>
            <a:r>
              <a:rPr lang="ru-RU" sz="1900" dirty="0">
                <a:latin typeface="Times New Roman" pitchFamily="18" charset="0"/>
                <a:cs typeface="Times New Roman" pitchFamily="18" charset="0"/>
              </a:rPr>
              <a:t>Если добавить к этим цветам один яркий цвет, часто это красный, то получается очень стильная композиция. Такие сочетания могут быть использованы в украшениях с намеком на японский стиль.</a:t>
            </a:r>
          </a:p>
          <a:p>
            <a:pPr marL="0" indent="0">
              <a:lnSpc>
                <a:spcPct val="150000"/>
              </a:lnSpc>
              <a:buNone/>
            </a:pPr>
            <a:r>
              <a:rPr lang="ru-RU" sz="1900" dirty="0">
                <a:latin typeface="Times New Roman" pitchFamily="18" charset="0"/>
                <a:cs typeface="Times New Roman" pitchFamily="18" charset="0"/>
              </a:rPr>
              <a:t>Если добавить нежные, еле заметные оттенки, то такое сочетание можно использовать как основу под дизайн в таких современных стилях, как хай-тек.</a:t>
            </a:r>
          </a:p>
          <a:p>
            <a:pPr marL="0" indent="0">
              <a:lnSpc>
                <a:spcPct val="150000"/>
              </a:lnSpc>
              <a:buNone/>
            </a:pPr>
            <a:r>
              <a:rPr lang="ru-RU" sz="1900" dirty="0">
                <a:latin typeface="Times New Roman" pitchFamily="18" charset="0"/>
                <a:cs typeface="Times New Roman" pitchFamily="18" charset="0"/>
              </a:rPr>
              <a:t>Вообще ахроматические цвета способны спасти любую выборку цветов, даже контрастную.</a:t>
            </a:r>
          </a:p>
          <a:p>
            <a:pPr marL="0" indent="0">
              <a:lnSpc>
                <a:spcPct val="150000"/>
              </a:lnSpc>
              <a:buNone/>
            </a:pPr>
            <a:endParaRPr lang="ru-RU" sz="19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170896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661458" y="260350"/>
            <a:ext cx="7821084" cy="5865813"/>
          </a:xfrm>
        </p:spPr>
      </p:pic>
    </p:spTree>
    <p:extLst>
      <p:ext uri="{BB962C8B-B14F-4D97-AF65-F5344CB8AC3E}">
        <p14:creationId xmlns:p14="http://schemas.microsoft.com/office/powerpoint/2010/main" xmlns="" val="23175435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0" y="-28809"/>
            <a:ext cx="9144000" cy="6858000"/>
          </a:xfrm>
        </p:spPr>
      </p:pic>
    </p:spTree>
    <p:extLst>
      <p:ext uri="{BB962C8B-B14F-4D97-AF65-F5344CB8AC3E}">
        <p14:creationId xmlns:p14="http://schemas.microsoft.com/office/powerpoint/2010/main" xmlns="" val="2999179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xmlns="" id="{1801A17A-582F-40ED-AA0E-31A0745B70BE}"/>
              </a:ext>
            </a:extLst>
          </p:cNvPr>
          <p:cNvSpPr>
            <a:spLocks noGrp="1"/>
          </p:cNvSpPr>
          <p:nvPr>
            <p:ph idx="1"/>
          </p:nvPr>
        </p:nvSpPr>
        <p:spPr/>
        <p:txBody>
          <a:bodyPr/>
          <a:lstStyle/>
          <a:p>
            <a:r>
              <a:rPr lang="ru-RU" dirty="0"/>
              <a:t>1. Что такое ахроматические цвета?</a:t>
            </a:r>
          </a:p>
          <a:p>
            <a:r>
              <a:rPr lang="ru-RU" dirty="0"/>
              <a:t>2.Чем отличаются ахроматические цвета?</a:t>
            </a:r>
          </a:p>
          <a:p>
            <a:r>
              <a:rPr lang="ru-RU" dirty="0"/>
              <a:t>3.Что такое неизбирательное поглощение?</a:t>
            </a:r>
          </a:p>
          <a:p>
            <a:r>
              <a:rPr lang="ru-RU" dirty="0"/>
              <a:t>4.Как изменяются ахроматические цвета?</a:t>
            </a:r>
          </a:p>
          <a:p>
            <a:r>
              <a:rPr lang="ru-RU" dirty="0"/>
              <a:t>5. Какую роль играют ахроматические цвета в композиции?</a:t>
            </a:r>
          </a:p>
          <a:p>
            <a:endParaRPr lang="ru-RU" dirty="0"/>
          </a:p>
        </p:txBody>
      </p:sp>
      <p:sp>
        <p:nvSpPr>
          <p:cNvPr id="3" name="Заголовок 2">
            <a:extLst>
              <a:ext uri="{FF2B5EF4-FFF2-40B4-BE49-F238E27FC236}">
                <a16:creationId xmlns:a16="http://schemas.microsoft.com/office/drawing/2014/main" xmlns="" id="{DFF4E0A2-77CF-4B9B-B886-8DEDA34E73A6}"/>
              </a:ext>
            </a:extLst>
          </p:cNvPr>
          <p:cNvSpPr>
            <a:spLocks noGrp="1"/>
          </p:cNvSpPr>
          <p:nvPr>
            <p:ph type="title"/>
          </p:nvPr>
        </p:nvSpPr>
        <p:spPr/>
        <p:txBody>
          <a:bodyPr/>
          <a:lstStyle/>
          <a:p>
            <a:r>
              <a:rPr lang="ru-RU" altLang="ru-RU" sz="4400" dirty="0"/>
              <a:t>Контрольные вопросы:</a:t>
            </a:r>
            <a:endParaRPr lang="ru-RU" dirty="0"/>
          </a:p>
        </p:txBody>
      </p:sp>
    </p:spTree>
    <p:extLst>
      <p:ext uri="{BB962C8B-B14F-4D97-AF65-F5344CB8AC3E}">
        <p14:creationId xmlns:p14="http://schemas.microsoft.com/office/powerpoint/2010/main" xmlns="" val="1831861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xmlns="" id="{771C0D8C-DDEF-442F-97D2-E88982F8624E}"/>
              </a:ext>
            </a:extLst>
          </p:cNvPr>
          <p:cNvSpPr>
            <a:spLocks noGrp="1"/>
          </p:cNvSpPr>
          <p:nvPr>
            <p:ph idx="1"/>
          </p:nvPr>
        </p:nvSpPr>
        <p:spPr/>
        <p:txBody>
          <a:bodyPr>
            <a:normAutofit fontScale="85000" lnSpcReduction="10000"/>
          </a:bodyPr>
          <a:lstStyle/>
          <a:p>
            <a:pPr algn="just"/>
            <a:r>
              <a:rPr lang="ru-RU" dirty="0"/>
              <a:t>1. Проектирование садов и парков : Учебник Гостев В.Ф.,</a:t>
            </a:r>
          </a:p>
          <a:p>
            <a:pPr algn="just"/>
            <a:r>
              <a:rPr lang="ru-RU" dirty="0" err="1"/>
              <a:t>Юскевич</a:t>
            </a:r>
            <a:r>
              <a:rPr lang="ru-RU" dirty="0"/>
              <a:t> Н.Н. СПб. : Лань, 2018. - 344 с. : ил. - ISBN 978-5-8114-1283-9</a:t>
            </a:r>
          </a:p>
          <a:p>
            <a:pPr algn="just"/>
            <a:r>
              <a:rPr lang="ru-RU" dirty="0"/>
              <a:t>2. Ландшафтное проектирование и садовый дизайн : Учебное </a:t>
            </a:r>
            <a:r>
              <a:rPr lang="ru-RU" dirty="0" err="1"/>
              <a:t>пособие.Лежнева</a:t>
            </a:r>
            <a:r>
              <a:rPr lang="ru-RU" dirty="0"/>
              <a:t>, Т.Н. М. : Академия, 2019. - 64 с. - (Непрерывное профессиональное образование). - ISBN 978-5-4468-7520-7 : 398</a:t>
            </a:r>
          </a:p>
          <a:p>
            <a:pPr algn="just"/>
            <a:r>
              <a:rPr lang="ru-RU" dirty="0"/>
              <a:t>3. Проектирование объектов садово-паркового и ландшафтного строительства : Учебник для студ. учреждений сред. проф. образования Н.В. Волкова, И.А. Николаевская, В.С. </a:t>
            </a:r>
            <a:r>
              <a:rPr lang="ru-RU" dirty="0" err="1"/>
              <a:t>Теодоронский</a:t>
            </a:r>
            <a:r>
              <a:rPr lang="ru-RU" dirty="0"/>
              <a:t>, А.С. </a:t>
            </a:r>
            <a:r>
              <a:rPr lang="ru-RU" dirty="0" err="1"/>
              <a:t>ЮсифоваМ</a:t>
            </a:r>
            <a:r>
              <a:rPr lang="ru-RU" dirty="0"/>
              <a:t>. : Академия, 2018. - 320 с. : ил. - (Профессиональное образование). - ISBN 978-5-4468-1589-0 </a:t>
            </a:r>
            <a:br>
              <a:rPr lang="ru-RU" dirty="0"/>
            </a:br>
            <a:r>
              <a:rPr lang="ru-RU" dirty="0"/>
              <a:t>Рекомендовано ФГАУ "ФИРО".</a:t>
            </a:r>
          </a:p>
          <a:p>
            <a:endParaRPr lang="ru-RU" dirty="0"/>
          </a:p>
        </p:txBody>
      </p:sp>
      <p:sp>
        <p:nvSpPr>
          <p:cNvPr id="3" name="Заголовок 2">
            <a:extLst>
              <a:ext uri="{FF2B5EF4-FFF2-40B4-BE49-F238E27FC236}">
                <a16:creationId xmlns:a16="http://schemas.microsoft.com/office/drawing/2014/main" xmlns="" id="{24262E67-D6F5-41AD-AAA2-E9D96265F8DF}"/>
              </a:ext>
            </a:extLst>
          </p:cNvPr>
          <p:cNvSpPr>
            <a:spLocks noGrp="1"/>
          </p:cNvSpPr>
          <p:nvPr>
            <p:ph type="title"/>
          </p:nvPr>
        </p:nvSpPr>
        <p:spPr/>
        <p:txBody>
          <a:bodyPr/>
          <a:lstStyle/>
          <a:p>
            <a:r>
              <a:rPr lang="ru-RU" altLang="ru-RU" sz="4400" dirty="0"/>
              <a:t>Список литературы:</a:t>
            </a:r>
            <a:endParaRPr lang="ru-RU" dirty="0"/>
          </a:p>
        </p:txBody>
      </p:sp>
    </p:spTree>
    <p:extLst>
      <p:ext uri="{BB962C8B-B14F-4D97-AF65-F5344CB8AC3E}">
        <p14:creationId xmlns:p14="http://schemas.microsoft.com/office/powerpoint/2010/main" xmlns="" val="108761921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18</TotalTime>
  <Words>407</Words>
  <Application>Microsoft Office PowerPoint</Application>
  <PresentationFormat>Экран (4:3)</PresentationFormat>
  <Paragraphs>24</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Бумажная</vt:lpstr>
      <vt:lpstr>Ахроматическая шкала</vt:lpstr>
      <vt:lpstr>Слайд 2</vt:lpstr>
      <vt:lpstr>Слайд 3</vt:lpstr>
      <vt:lpstr>Слайд 4</vt:lpstr>
      <vt:lpstr>Слайд 5</vt:lpstr>
      <vt:lpstr>Слайд 6</vt:lpstr>
      <vt:lpstr>Слайд 7</vt:lpstr>
      <vt:lpstr>Контрольные вопросы:</vt:lpstr>
      <vt:lpstr>Список литературы: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Ахроматическая шкала</dc:title>
  <dc:creator>79186</dc:creator>
  <cp:lastModifiedBy>avanesyan</cp:lastModifiedBy>
  <cp:revision>5</cp:revision>
  <dcterms:created xsi:type="dcterms:W3CDTF">2020-11-11T20:07:41Z</dcterms:created>
  <dcterms:modified xsi:type="dcterms:W3CDTF">2021-02-10T11:35:15Z</dcterms:modified>
</cp:coreProperties>
</file>