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81" r:id="rId4"/>
    <p:sldId id="257" r:id="rId5"/>
    <p:sldId id="258" r:id="rId6"/>
    <p:sldId id="259" r:id="rId7"/>
    <p:sldId id="260" r:id="rId8"/>
    <p:sldId id="261" r:id="rId9"/>
    <p:sldId id="266" r:id="rId10"/>
    <p:sldId id="267" r:id="rId11"/>
    <p:sldId id="262" r:id="rId12"/>
    <p:sldId id="263" r:id="rId13"/>
    <p:sldId id="264" r:id="rId14"/>
    <p:sldId id="276" r:id="rId15"/>
    <p:sldId id="277" r:id="rId16"/>
    <p:sldId id="278" r:id="rId17"/>
    <p:sldId id="279" r:id="rId18"/>
    <p:sldId id="265" r:id="rId19"/>
    <p:sldId id="268" r:id="rId20"/>
    <p:sldId id="269" r:id="rId21"/>
    <p:sldId id="270" r:id="rId22"/>
    <p:sldId id="271" r:id="rId23"/>
    <p:sldId id="272" r:id="rId24"/>
    <p:sldId id="273" r:id="rId25"/>
    <p:sldId id="274" r:id="rId26"/>
    <p:sldId id="275" r:id="rId27"/>
    <p:sldId id="282"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4175177-EACF-42BA-9FF5-CAC0146B31DC}" type="datetimeFigureOut">
              <a:rPr lang="ru-RU" smtClean="0"/>
              <a:pPr/>
              <a:t>10.03.2021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AAF02BD-64BC-48CD-ABF7-81EF208E146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4175177-EACF-42BA-9FF5-CAC0146B31DC}"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AAF02BD-64BC-48CD-ABF7-81EF208E146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94175177-EACF-42BA-9FF5-CAC0146B31DC}" type="datetimeFigureOut">
              <a:rPr lang="ru-RU" smtClean="0"/>
              <a:pPr/>
              <a:t>10.03.2021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AAF02BD-64BC-48CD-ABF7-81EF208E146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4175177-EACF-42BA-9FF5-CAC0146B31DC}"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AAF02BD-64BC-48CD-ABF7-81EF208E146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4175177-EACF-42BA-9FF5-CAC0146B31DC}" type="datetimeFigureOut">
              <a:rPr lang="ru-RU" smtClean="0"/>
              <a:pPr/>
              <a:t>10.03.2021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1AAF02BD-64BC-48CD-ABF7-81EF208E146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94175177-EACF-42BA-9FF5-CAC0146B31DC}" type="datetimeFigureOut">
              <a:rPr lang="ru-RU" smtClean="0"/>
              <a:pPr/>
              <a:t>10.03.2021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AAF02BD-64BC-48CD-ABF7-81EF208E146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94175177-EACF-42BA-9FF5-CAC0146B31DC}" type="datetimeFigureOut">
              <a:rPr lang="ru-RU" smtClean="0"/>
              <a:pPr/>
              <a:t>10.03.2021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1AAF02BD-64BC-48CD-ABF7-81EF208E146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94175177-EACF-42BA-9FF5-CAC0146B31DC}" type="datetimeFigureOut">
              <a:rPr lang="ru-RU" smtClean="0"/>
              <a:pPr/>
              <a:t>10.03.2021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1AAF02BD-64BC-48CD-ABF7-81EF208E146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94175177-EACF-42BA-9FF5-CAC0146B31DC}" type="datetimeFigureOut">
              <a:rPr lang="ru-RU" smtClean="0"/>
              <a:pPr/>
              <a:t>10.03.2021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1AAF02BD-64BC-48CD-ABF7-81EF208E146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94175177-EACF-42BA-9FF5-CAC0146B31DC}" type="datetimeFigureOut">
              <a:rPr lang="ru-RU" smtClean="0"/>
              <a:pPr/>
              <a:t>10.03.2021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AAF02BD-64BC-48CD-ABF7-81EF208E146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94175177-EACF-42BA-9FF5-CAC0146B31DC}" type="datetimeFigureOut">
              <a:rPr lang="ru-RU" smtClean="0"/>
              <a:pPr/>
              <a:t>10.03.2021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AAF02BD-64BC-48CD-ABF7-81EF208E1466}"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4175177-EACF-42BA-9FF5-CAC0146B31DC}" type="datetimeFigureOut">
              <a:rPr lang="ru-RU" smtClean="0"/>
              <a:pPr/>
              <a:t>10.03.2021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AAF02BD-64BC-48CD-ABF7-81EF208E146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548680"/>
            <a:ext cx="8715436" cy="4429156"/>
          </a:xfrm>
        </p:spPr>
        <p:txBody>
          <a:bodyPr/>
          <a:lstStyle/>
          <a:p>
            <a:pPr algn="ctr"/>
            <a:r>
              <a:rPr lang="ru-RU" sz="5400" dirty="0" smtClean="0">
                <a:solidFill>
                  <a:srgbClr val="FFC000"/>
                </a:solidFill>
                <a:latin typeface="Times New Roman" pitchFamily="18" charset="0"/>
                <a:cs typeface="Times New Roman" pitchFamily="18" charset="0"/>
              </a:rPr>
              <a:t>«</a:t>
            </a:r>
            <a:r>
              <a:rPr lang="ru-RU" sz="5400" dirty="0" smtClean="0">
                <a:solidFill>
                  <a:srgbClr val="FFC000"/>
                </a:solidFill>
                <a:latin typeface="Times New Roman" pitchFamily="18" charset="0"/>
                <a:cs typeface="Times New Roman" pitchFamily="18" charset="0"/>
              </a:rPr>
              <a:t>Общие правила графического оформления строительных чертежей»</a:t>
            </a:r>
            <a:endParaRPr lang="ru-RU" sz="5400" dirty="0">
              <a:solidFill>
                <a:srgbClr val="FFC00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619672" y="5643554"/>
            <a:ext cx="7358114" cy="1214446"/>
          </a:xfrm>
        </p:spPr>
        <p:txBody>
          <a:bodyPr>
            <a:normAutofit/>
          </a:bodyPr>
          <a:lstStyle/>
          <a:p>
            <a:r>
              <a:rPr lang="ru-RU" sz="3200" b="1" dirty="0" smtClean="0">
                <a:latin typeface="Times New Roman" pitchFamily="18" charset="0"/>
                <a:cs typeface="Times New Roman" pitchFamily="18" charset="0"/>
              </a:rPr>
              <a:t>Чертеж плана этажа</a:t>
            </a:r>
          </a:p>
          <a:p>
            <a:r>
              <a:rPr lang="ru-RU" sz="3200" b="1" dirty="0" smtClean="0">
                <a:latin typeface="Times New Roman" pitchFamily="18" charset="0"/>
                <a:cs typeface="Times New Roman" pitchFamily="18" charset="0"/>
              </a:rPr>
              <a:t>Преподаватель </a:t>
            </a:r>
            <a:r>
              <a:rPr lang="ru-RU" sz="3200" b="1" dirty="0" err="1" smtClean="0">
                <a:latin typeface="Times New Roman" pitchFamily="18" charset="0"/>
                <a:cs typeface="Times New Roman" pitchFamily="18" charset="0"/>
              </a:rPr>
              <a:t>Гомозова</a:t>
            </a:r>
            <a:r>
              <a:rPr lang="ru-RU" sz="3200" b="1" dirty="0" smtClean="0">
                <a:latin typeface="Times New Roman" pitchFamily="18" charset="0"/>
                <a:cs typeface="Times New Roman" pitchFamily="18" charset="0"/>
              </a:rPr>
              <a:t> Л.Н.</a:t>
            </a:r>
          </a:p>
          <a:p>
            <a:endParaRPr lang="ru-RU" sz="40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85720" y="142852"/>
            <a:ext cx="7786742"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недостатка места для засечек на размерных линиях, представляющих собой замкнутую цепочку, засечки допускается заменять точками.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Расстояние от контура чертежа до первой размерной линии по ГОСТ равно 10 мм. Однако в практике проектной работы это расстояние принимают 14 - 21 мм. Расстояние между параллельными размерными линиями должно быть не менее 7 мм, а от размерной линии до кружка координатной оси – 4 мм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0"/>
            <a:ext cx="7858180" cy="2369880"/>
          </a:xfrm>
          <a:prstGeom prst="rect">
            <a:avLst/>
          </a:prstGeom>
        </p:spPr>
        <p:txBody>
          <a:bodyPr wrap="square">
            <a:spAutoFit/>
          </a:bodyPr>
          <a:lstStyle/>
          <a:p>
            <a:r>
              <a:rPr lang="ru-RU" sz="2800" dirty="0" smtClean="0">
                <a:latin typeface="Times New Roman" pitchFamily="18" charset="0"/>
                <a:cs typeface="Times New Roman" pitchFamily="18" charset="0"/>
              </a:rPr>
              <a:t>– направление и величину уклона полов;</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толщину стен и перегородок и их привязку; размерные цепочки: внешние и внутренние, проводят</a:t>
            </a:r>
            <a:r>
              <a:rPr lang="ru-RU" sz="3200" dirty="0" smtClean="0">
                <a:latin typeface="Times New Roman" pitchFamily="18" charset="0"/>
                <a:cs typeface="Times New Roman" pitchFamily="18" charset="0"/>
              </a:rPr>
              <a:t>;</a:t>
            </a:r>
          </a:p>
          <a:p>
            <a:endParaRPr lang="ru-RU" sz="3200" dirty="0"/>
          </a:p>
        </p:txBody>
      </p:sp>
      <p:sp>
        <p:nvSpPr>
          <p:cNvPr id="23553" name="Rectangle 1"/>
          <p:cNvSpPr>
            <a:spLocks noChangeArrowheads="1"/>
          </p:cNvSpPr>
          <p:nvPr/>
        </p:nvSpPr>
        <p:spPr bwMode="auto">
          <a:xfrm>
            <a:off x="214282" y="1785926"/>
            <a:ext cx="785818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Уклоны. </a:t>
            </a:r>
            <a:endParaRPr kumimoji="0" lang="ru-RU" sz="28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строительных чертежах уклон указывают в виде простой дроби. При необходимости допускается уклон в виде десятичной дроби проставлять с точностью до третьего знака. Перед размерным числом ставят знак уклона. На планах направление уклона указывают стрелкой. При необходимости над стрелкой ставят знак уклона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4" name="Рисунок 3"/>
          <p:cNvPicPr/>
          <p:nvPr/>
        </p:nvPicPr>
        <p:blipFill>
          <a:blip r:embed="rId2" cstate="print"/>
          <a:srcRect/>
          <a:stretch>
            <a:fillRect/>
          </a:stretch>
        </p:blipFill>
        <p:spPr bwMode="auto">
          <a:xfrm>
            <a:off x="1285852" y="5286388"/>
            <a:ext cx="5500726" cy="1285884"/>
          </a:xfrm>
          <a:prstGeom prst="rect">
            <a:avLst/>
          </a:prstGeom>
          <a:noFill/>
          <a:ln w="28575">
            <a:solidFill>
              <a:srgbClr val="00B0F0"/>
            </a:solid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85727"/>
            <a:ext cx="7929618" cy="6647974"/>
          </a:xfrm>
          <a:prstGeom prst="rect">
            <a:avLst/>
          </a:prstGeom>
        </p:spPr>
        <p:txBody>
          <a:bodyPr wrap="square">
            <a:spAutoFit/>
          </a:bodyPr>
          <a:lstStyle/>
          <a:p>
            <a:pPr lvl="0" algn="just"/>
            <a:r>
              <a:rPr lang="ru-RU" sz="3200" dirty="0" smtClean="0">
                <a:latin typeface="Times New Roman" pitchFamily="18" charset="0"/>
                <a:cs typeface="Times New Roman" pitchFamily="18" charset="0"/>
              </a:rPr>
              <a:t>– все (независимо от размеров) проемы, отверстия, ниши в стенах и перегородках с необходимыми размерами и привязками, за исключением предусмотренных в других чертежах. Для проемов с четвертями размеры показывают по наименьшей стороне проема. </a:t>
            </a:r>
          </a:p>
          <a:p>
            <a:pPr lvl="0" algn="just"/>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Четверть – это выступ в верхних и боковых частях проемов кирпичных стен, уменьшающий продуваемость и облегчающий крепление оконных коробок.</a:t>
            </a:r>
          </a:p>
          <a:p>
            <a:pPr lvl="0" algn="just"/>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algn="just"/>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Четверть в дверных и оконных проемах."/>
          <p:cNvPicPr/>
          <p:nvPr/>
        </p:nvPicPr>
        <p:blipFill>
          <a:blip r:embed="rId2" cstate="print"/>
          <a:srcRect/>
          <a:stretch>
            <a:fillRect/>
          </a:stretch>
        </p:blipFill>
        <p:spPr bwMode="auto">
          <a:xfrm>
            <a:off x="357158" y="357166"/>
            <a:ext cx="7643866" cy="6215106"/>
          </a:xfrm>
          <a:prstGeom prst="rect">
            <a:avLst/>
          </a:prstGeom>
          <a:noFill/>
          <a:ln w="28575">
            <a:solidFill>
              <a:schemeClr val="accent6">
                <a:lumMod val="75000"/>
              </a:schemeClr>
            </a:solid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8"/>
            <a:ext cx="7929618" cy="6555641"/>
          </a:xfrm>
          <a:prstGeom prst="rect">
            <a:avLst/>
          </a:prstGeom>
        </p:spPr>
        <p:txBody>
          <a:bodyPr wrap="square">
            <a:spAutoFit/>
          </a:bodyPr>
          <a:lstStyle/>
          <a:p>
            <a:pPr algn="just"/>
            <a:r>
              <a:rPr lang="ru-RU" sz="2800" dirty="0">
                <a:latin typeface="Times New Roman" pitchFamily="18" charset="0"/>
                <a:cs typeface="Times New Roman" pitchFamily="18" charset="0"/>
              </a:rPr>
              <a:t>План этажа здания рекомендуется вычерчивать в следующей </a:t>
            </a:r>
            <a:r>
              <a:rPr lang="ru-RU" sz="2800" dirty="0" smtClean="0">
                <a:latin typeface="Times New Roman" pitchFamily="18" charset="0"/>
                <a:cs typeface="Times New Roman" pitchFamily="18" charset="0"/>
              </a:rPr>
              <a:t>последовательности:</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а) наносят сетку координационных осей;</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б) вычерчивают наружные и внутренние стены здания, перегородки и колонны, если они имеются;</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в) показывают оконные и дверные проемы, направление открывания дверей, лестничные марши, санитарно-технические приборы и т. п.;</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г) наносят выносные и размерные линии;</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err="1">
                <a:latin typeface="Times New Roman" pitchFamily="18" charset="0"/>
                <a:cs typeface="Times New Roman" pitchFamily="18" charset="0"/>
              </a:rPr>
              <a:t>д</a:t>
            </a:r>
            <a:r>
              <a:rPr lang="ru-RU" sz="2800" dirty="0">
                <a:latin typeface="Times New Roman" pitchFamily="18" charset="0"/>
                <a:cs typeface="Times New Roman" pitchFamily="18" charset="0"/>
              </a:rPr>
              <a:t>) проставляют размеры и марки осей, делают все необходимые надписи;</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г) после проверки и доработки обводят контуры сечений – сплошной основной линией, остальные – сплошной тонкой линией.</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2" cstate="print"/>
          <a:srcRect/>
          <a:stretch>
            <a:fillRect/>
          </a:stretch>
        </p:blipFill>
        <p:spPr bwMode="auto">
          <a:xfrm>
            <a:off x="511689" y="142853"/>
            <a:ext cx="3560246" cy="6143668"/>
          </a:xfrm>
          <a:prstGeom prst="rect">
            <a:avLst/>
          </a:prstGeom>
          <a:noFill/>
          <a:ln w="28575">
            <a:solidFill>
              <a:schemeClr val="accent5">
                <a:lumMod val="75000"/>
              </a:schemeClr>
            </a:solidFill>
            <a:miter lim="800000"/>
            <a:headEnd/>
            <a:tailEnd/>
          </a:ln>
          <a:effectLst/>
        </p:spPr>
      </p:pic>
      <p:pic>
        <p:nvPicPr>
          <p:cNvPr id="34819" name="Picture 3"/>
          <p:cNvPicPr>
            <a:picLocks noChangeAspect="1" noChangeArrowheads="1"/>
          </p:cNvPicPr>
          <p:nvPr/>
        </p:nvPicPr>
        <p:blipFill>
          <a:blip r:embed="rId3" cstate="print"/>
          <a:srcRect/>
          <a:stretch>
            <a:fillRect/>
          </a:stretch>
        </p:blipFill>
        <p:spPr bwMode="auto">
          <a:xfrm>
            <a:off x="4080028" y="142852"/>
            <a:ext cx="3563805" cy="6143668"/>
          </a:xfrm>
          <a:prstGeom prst="rect">
            <a:avLst/>
          </a:prstGeom>
          <a:noFill/>
          <a:ln w="28575">
            <a:solidFill>
              <a:schemeClr val="accent5">
                <a:lumMod val="75000"/>
              </a:schemeClr>
            </a:solidFill>
            <a:miter lim="800000"/>
            <a:headEnd/>
            <a:tailEnd/>
          </a:ln>
          <a:effectLst/>
        </p:spPr>
      </p:pic>
      <p:sp>
        <p:nvSpPr>
          <p:cNvPr id="4" name="Прямоугольник 3"/>
          <p:cNvSpPr/>
          <p:nvPr/>
        </p:nvSpPr>
        <p:spPr>
          <a:xfrm>
            <a:off x="467544" y="6237312"/>
            <a:ext cx="7786742" cy="461665"/>
          </a:xfrm>
          <a:prstGeom prst="rect">
            <a:avLst/>
          </a:prstGeom>
        </p:spPr>
        <p:txBody>
          <a:bodyPr wrap="square">
            <a:spAutoFit/>
          </a:bodyPr>
          <a:lstStyle/>
          <a:p>
            <a:r>
              <a:rPr lang="ru-RU" sz="2400" dirty="0">
                <a:latin typeface="Times New Roman" pitchFamily="18" charset="0"/>
                <a:cs typeface="Times New Roman" pitchFamily="18" charset="0"/>
              </a:rPr>
              <a:t>Последовательность оформления плана этажа.</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142852"/>
            <a:ext cx="7858180" cy="6124754"/>
          </a:xfrm>
          <a:prstGeom prst="rect">
            <a:avLst/>
          </a:prstGeom>
        </p:spPr>
        <p:txBody>
          <a:bodyPr wrap="square">
            <a:spAutoFit/>
          </a:bodyPr>
          <a:lstStyle/>
          <a:p>
            <a:pPr algn="just"/>
            <a:r>
              <a:rPr lang="ru-RU" sz="2800" dirty="0">
                <a:latin typeface="Times New Roman" pitchFamily="18" charset="0"/>
                <a:cs typeface="Times New Roman" pitchFamily="18" charset="0"/>
              </a:rPr>
              <a:t>Как правило, невидимые конструктивные элементы на планах не показывают. Но если на других чертежах невозможно показать данный элемент как видимый, на плане его изображают штрихами. При этом изображаемый элемент может быть расположен как ниже секущей плоскости (ниша для батарей отопления), так и выше ее (антресоли).</a:t>
            </a:r>
          </a:p>
          <a:p>
            <a:pPr algn="just"/>
            <a:r>
              <a:rPr lang="ru-RU" sz="2800" dirty="0">
                <a:latin typeface="Times New Roman" pitchFamily="18" charset="0"/>
                <a:cs typeface="Times New Roman" pitchFamily="18" charset="0"/>
              </a:rPr>
              <a:t>В названиях плана здания указывают отметку чистого пола этажа или номер этажа, например: « План на </a:t>
            </a:r>
            <a:r>
              <a:rPr lang="ru-RU" sz="2800" dirty="0" err="1">
                <a:latin typeface="Times New Roman" pitchFamily="18" charset="0"/>
                <a:cs typeface="Times New Roman" pitchFamily="18" charset="0"/>
              </a:rPr>
              <a:t>отм</a:t>
            </a:r>
            <a:r>
              <a:rPr lang="ru-RU" sz="2800" dirty="0">
                <a:latin typeface="Times New Roman" pitchFamily="18" charset="0"/>
                <a:cs typeface="Times New Roman" pitchFamily="18" charset="0"/>
              </a:rPr>
              <a:t>. 0.000», « План 1 этажа», или, если ряд этажей имеет одинаковую планировку, то «План 2,3 этажей». Надпись не подчеркивают. Пример заполнения плана приведен на </a:t>
            </a:r>
            <a:r>
              <a:rPr lang="ru-RU" sz="2800" dirty="0" smtClean="0">
                <a:latin typeface="Times New Roman" pitchFamily="18" charset="0"/>
                <a:cs typeface="Times New Roman" pitchFamily="18" charset="0"/>
              </a:rPr>
              <a:t>рисунке. </a:t>
            </a:r>
            <a:endParaRPr lang="ru-RU" sz="28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2" cstate="print"/>
          <a:srcRect/>
          <a:stretch>
            <a:fillRect/>
          </a:stretch>
        </p:blipFill>
        <p:spPr bwMode="auto">
          <a:xfrm>
            <a:off x="357159" y="214290"/>
            <a:ext cx="7786742" cy="6000793"/>
          </a:xfrm>
          <a:prstGeom prst="rect">
            <a:avLst/>
          </a:prstGeom>
          <a:noFill/>
          <a:ln w="28575">
            <a:solidFill>
              <a:schemeClr val="accent6">
                <a:lumMod val="75000"/>
              </a:schemeClr>
            </a:solidFill>
            <a:miter lim="800000"/>
            <a:headEnd/>
            <a:tailEnd/>
          </a:ln>
          <a:effectLst/>
        </p:spPr>
      </p:pic>
      <p:sp>
        <p:nvSpPr>
          <p:cNvPr id="3" name="Прямоугольник 2"/>
          <p:cNvSpPr/>
          <p:nvPr/>
        </p:nvSpPr>
        <p:spPr>
          <a:xfrm>
            <a:off x="500034" y="6357958"/>
            <a:ext cx="6153625" cy="523220"/>
          </a:xfrm>
          <a:prstGeom prst="rect">
            <a:avLst/>
          </a:prstGeom>
        </p:spPr>
        <p:txBody>
          <a:bodyPr wrap="square">
            <a:spAutoFit/>
          </a:bodyPr>
          <a:lstStyle/>
          <a:p>
            <a:r>
              <a:rPr lang="ru-RU" sz="2800" dirty="0">
                <a:latin typeface="Times New Roman" pitchFamily="18" charset="0"/>
                <a:cs typeface="Times New Roman" pitchFamily="18" charset="0"/>
              </a:rPr>
              <a:t>Пример оформления плана чертежа.</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42844" y="0"/>
            <a:ext cx="7929618"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4000" b="1" i="1" u="none" strike="noStrike" cap="none" normalizeH="0" baseline="0" dirty="0" smtClean="0">
                <a:ln>
                  <a:noFill/>
                </a:ln>
                <a:solidFill>
                  <a:schemeClr val="accent1">
                    <a:lumMod val="75000"/>
                  </a:schemeClr>
                </a:solidFill>
                <a:effectLst/>
                <a:latin typeface="Times New Roman" pitchFamily="18" charset="0"/>
                <a:ea typeface="Times New Roman" pitchFamily="18" charset="0"/>
                <a:cs typeface="Times New Roman" pitchFamily="18" charset="0"/>
              </a:rPr>
              <a:t>Отметки. </a:t>
            </a:r>
            <a:endParaRPr kumimoji="0" lang="ru-RU" sz="4000" b="1" i="0" u="none" strike="noStrike" cap="none" normalizeH="0" baseline="0" dirty="0" smtClean="0">
              <a:ln>
                <a:noFill/>
              </a:ln>
              <a:solidFill>
                <a:schemeClr val="accent1">
                  <a:lumMod val="75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Условные отметки уровней (высоты, глубины) на планах, разрезах, фасадах показывают расстояние по высоте от уровня чистого пола до уровня поверхности различных элементов здания. В этом случае уровень чистого пола принимают за отсчетный уровень – условной нулевой отметки.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p:cNvPicPr/>
          <p:nvPr/>
        </p:nvPicPr>
        <p:blipFill>
          <a:blip r:embed="rId2" cstate="print"/>
          <a:srcRect/>
          <a:stretch>
            <a:fillRect/>
          </a:stretch>
        </p:blipFill>
        <p:spPr bwMode="auto">
          <a:xfrm>
            <a:off x="2143108" y="3286124"/>
            <a:ext cx="3571900" cy="3429024"/>
          </a:xfrm>
          <a:prstGeom prst="rect">
            <a:avLst/>
          </a:prstGeom>
          <a:noFill/>
          <a:ln w="28575">
            <a:solidFill>
              <a:schemeClr val="accent1">
                <a:lumMod val="75000"/>
              </a:schemeClr>
            </a:solid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42844" y="142852"/>
            <a:ext cx="7929618"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 фасадах и разрезах отметки помещают на выносных линиях или линиях контуров.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Знак отметки представляет собой стрелку с полочкой. При этом стрелку выполняют основными линиями длиной 2 – 4 мм, </a:t>
            </a:r>
            <a:endPar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проведенными под углом сорок пять градусов к выносной линии или линии контура. Линии выноски вертикальную и горизонтальную проводят сплошной тонкой линией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p:cNvPicPr/>
          <p:nvPr/>
        </p:nvPicPr>
        <p:blipFill>
          <a:blip r:embed="rId2" cstate="print"/>
          <a:srcRect/>
          <a:stretch>
            <a:fillRect/>
          </a:stretch>
        </p:blipFill>
        <p:spPr bwMode="auto">
          <a:xfrm>
            <a:off x="714348" y="4357694"/>
            <a:ext cx="6929485" cy="2000264"/>
          </a:xfrm>
          <a:prstGeom prst="rect">
            <a:avLst/>
          </a:prstGeom>
          <a:noFill/>
          <a:ln w="28575">
            <a:solidFill>
              <a:schemeClr val="accent6">
                <a:lumMod val="75000"/>
              </a:schemeClr>
            </a:solid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85728"/>
            <a:ext cx="7858180" cy="5262979"/>
          </a:xfrm>
          <a:prstGeom prst="rect">
            <a:avLst/>
          </a:prstGeom>
        </p:spPr>
        <p:txBody>
          <a:bodyPr wrap="square">
            <a:spAutoFit/>
          </a:bodyPr>
          <a:lstStyle/>
          <a:p>
            <a:r>
              <a:rPr lang="ru-RU" sz="2800" b="1" dirty="0" smtClean="0">
                <a:latin typeface="Times New Roman" pitchFamily="18" charset="0"/>
                <a:cs typeface="Times New Roman" pitchFamily="18" charset="0"/>
              </a:rPr>
              <a:t>Цель</a:t>
            </a:r>
            <a:r>
              <a:rPr lang="ru-RU" sz="2800" dirty="0" smtClean="0">
                <a:latin typeface="Times New Roman" pitchFamily="18" charset="0"/>
                <a:cs typeface="Times New Roman" pitchFamily="18" charset="0"/>
              </a:rPr>
              <a:t> - приобретение знаний, умений и навыков оформления и чтения конструкторской документации.</a:t>
            </a:r>
          </a:p>
          <a:p>
            <a:r>
              <a:rPr lang="ru-RU" sz="2800" dirty="0" smtClean="0">
                <a:latin typeface="Times New Roman" pitchFamily="18" charset="0"/>
                <a:cs typeface="Times New Roman" pitchFamily="18" charset="0"/>
              </a:rPr>
              <a:t> </a:t>
            </a:r>
            <a:r>
              <a:rPr lang="ru-RU" sz="2800" b="1" dirty="0" smtClean="0">
                <a:latin typeface="Times New Roman" pitchFamily="18" charset="0"/>
                <a:cs typeface="Times New Roman" pitchFamily="18" charset="0"/>
              </a:rPr>
              <a:t>Задачи</a:t>
            </a:r>
            <a:r>
              <a:rPr lang="ru-RU" sz="2800" dirty="0" smtClean="0">
                <a:latin typeface="Times New Roman" pitchFamily="18" charset="0"/>
                <a:cs typeface="Times New Roman" pitchFamily="18" charset="0"/>
              </a:rPr>
              <a:t> : </a:t>
            </a:r>
          </a:p>
          <a:p>
            <a:r>
              <a:rPr lang="ru-RU" sz="2800" dirty="0" smtClean="0">
                <a:latin typeface="Times New Roman" pitchFamily="18" charset="0"/>
                <a:cs typeface="Times New Roman" pitchFamily="18" charset="0"/>
              </a:rPr>
              <a:t>− ознакомить с правилами выполнения и оформления чертежей; </a:t>
            </a:r>
          </a:p>
          <a:p>
            <a:r>
              <a:rPr lang="ru-RU" sz="2800" dirty="0" smtClean="0">
                <a:latin typeface="Times New Roman" pitchFamily="18" charset="0"/>
                <a:cs typeface="Times New Roman" pitchFamily="18" charset="0"/>
              </a:rPr>
              <a:t>− привить навыки составления и оформления проектной документации; </a:t>
            </a:r>
          </a:p>
          <a:p>
            <a:r>
              <a:rPr lang="ru-RU" sz="2800" dirty="0" smtClean="0">
                <a:latin typeface="Times New Roman" pitchFamily="18" charset="0"/>
                <a:cs typeface="Times New Roman" pitchFamily="18" charset="0"/>
              </a:rPr>
              <a:t>− изучить правила выполнения и оформления строительных чертежей; − изучить условности и условные обозначения, применяемые на строительных чертежах и схемах;</a:t>
            </a:r>
            <a:endParaRPr lang="ru-RU" sz="28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14291"/>
            <a:ext cx="7715304" cy="5509200"/>
          </a:xfrm>
          <a:prstGeom prst="rect">
            <a:avLst/>
          </a:prstGeom>
        </p:spPr>
        <p:txBody>
          <a:bodyPr wrap="square">
            <a:spAutoFit/>
          </a:bodyPr>
          <a:lstStyle/>
          <a:p>
            <a:pPr algn="just"/>
            <a:r>
              <a:rPr lang="ru-RU" sz="3200" dirty="0">
                <a:latin typeface="Times New Roman" pitchFamily="18" charset="0"/>
                <a:cs typeface="Times New Roman" pitchFamily="18" charset="0"/>
              </a:rPr>
              <a:t>Размер </a:t>
            </a:r>
            <a:r>
              <a:rPr lang="ru-RU" sz="3200" dirty="0" err="1">
                <a:latin typeface="Times New Roman" pitchFamily="18" charset="0"/>
                <a:cs typeface="Times New Roman" pitchFamily="18" charset="0"/>
              </a:rPr>
              <a:t>h</a:t>
            </a:r>
            <a:r>
              <a:rPr lang="ru-RU" sz="3200" dirty="0">
                <a:latin typeface="Times New Roman" pitchFamily="18" charset="0"/>
                <a:cs typeface="Times New Roman" pitchFamily="18" charset="0"/>
              </a:rPr>
              <a:t> рекомендуется принимать от 2 до 6 мм в зависимости от размеров чертежа. Длина полочки может быть в пределах 11 – 15 мм. При необходимости длину полочек и размер </a:t>
            </a:r>
            <a:r>
              <a:rPr lang="ru-RU" sz="3200" dirty="0" err="1">
                <a:latin typeface="Times New Roman" pitchFamily="18" charset="0"/>
                <a:cs typeface="Times New Roman" pitchFamily="18" charset="0"/>
              </a:rPr>
              <a:t>h</a:t>
            </a:r>
            <a:r>
              <a:rPr lang="ru-RU" sz="3200" dirty="0">
                <a:latin typeface="Times New Roman" pitchFamily="18" charset="0"/>
                <a:cs typeface="Times New Roman" pitchFamily="18" charset="0"/>
              </a:rPr>
              <a:t> можно увеличить. Когда около одного изображения </a:t>
            </a:r>
            <a:r>
              <a:rPr lang="ru-RU" sz="3200" dirty="0" err="1">
                <a:latin typeface="Times New Roman" pitchFamily="18" charset="0"/>
                <a:cs typeface="Times New Roman" pitchFamily="18" charset="0"/>
              </a:rPr>
              <a:t>распологаются</a:t>
            </a:r>
            <a:r>
              <a:rPr lang="ru-RU" sz="3200" dirty="0">
                <a:latin typeface="Times New Roman" pitchFamily="18" charset="0"/>
                <a:cs typeface="Times New Roman" pitchFamily="18" charset="0"/>
              </a:rPr>
              <a:t> друг над другом несколько знаков уровней, рекомендуется вертикальные линии отметок размещать на одной вертикальной прямой, длину горизонтальных полочек делать одинаковой</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cstate="print"/>
          <a:srcRect/>
          <a:stretch>
            <a:fillRect/>
          </a:stretch>
        </p:blipFill>
        <p:spPr bwMode="auto">
          <a:xfrm>
            <a:off x="785786" y="142852"/>
            <a:ext cx="4286280" cy="3000396"/>
          </a:xfrm>
          <a:prstGeom prst="rect">
            <a:avLst/>
          </a:prstGeom>
          <a:noFill/>
          <a:ln w="28575">
            <a:solidFill>
              <a:srgbClr val="0070C0"/>
            </a:solidFill>
            <a:miter lim="800000"/>
            <a:headEnd/>
            <a:tailEnd/>
          </a:ln>
        </p:spPr>
      </p:pic>
      <p:sp>
        <p:nvSpPr>
          <p:cNvPr id="26625" name="Rectangle 1"/>
          <p:cNvSpPr>
            <a:spLocks noChangeArrowheads="1"/>
          </p:cNvSpPr>
          <p:nvPr/>
        </p:nvSpPr>
        <p:spPr bwMode="auto">
          <a:xfrm>
            <a:off x="0" y="3071810"/>
            <a:ext cx="800102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Знак отметки может сопровождаться поясняющими надписями. Например: «</a:t>
            </a:r>
            <a:r>
              <a:rPr kumimoji="0" lang="ru-RU" sz="24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Ур.ч.п</a:t>
            </a: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уровень чистоты пола; «</a:t>
            </a:r>
            <a:r>
              <a:rPr kumimoji="0" lang="ru-RU" sz="24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Ур.з</a:t>
            </a: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уровень земли. </a:t>
            </a: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строительных чертежах отметки уровней указывают в метрах с тремя десятичными знаками. Условная нулевая отметка обозначается так: 0,000. Размерное число, показывающее уровень элемента, расположенного ниже нулевой отметки, имеет знак минус, а расположенный выше - знак плюс. Однако знак плюс в отметках не показывают</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cstate="print"/>
          <a:srcRect/>
          <a:stretch>
            <a:fillRect/>
          </a:stretch>
        </p:blipFill>
        <p:spPr bwMode="auto">
          <a:xfrm>
            <a:off x="1142976" y="214290"/>
            <a:ext cx="5786478" cy="6072230"/>
          </a:xfrm>
          <a:prstGeom prst="rect">
            <a:avLst/>
          </a:prstGeom>
          <a:noFill/>
          <a:ln w="28575">
            <a:solidFill>
              <a:srgbClr val="0070C0"/>
            </a:solid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42844" y="142852"/>
            <a:ext cx="7858180" cy="3908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200" b="1" i="1"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Основная надпись. </a:t>
            </a:r>
            <a:endParaRPr kumimoji="0" lang="ru-RU" sz="3200" b="1" i="0" u="none" strike="noStrike" cap="none" normalizeH="0" baseline="0" dirty="0" smtClean="0">
              <a:ln>
                <a:noFill/>
              </a:ln>
              <a:solidFill>
                <a:schemeClr val="accent5">
                  <a:lumMod val="75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 строительных чертежах основные данные как о проектируемом объекте, так и об организации ведущей проектирование, исполнителях, проверяющих и другие сведения приводят в основной надписи.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Существуют следующие формы основных надписей: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Форма 1, приведенная на рисунке, вычерчивается на чертежах зданий и сооружений;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p:cNvPicPr/>
          <p:nvPr/>
        </p:nvPicPr>
        <p:blipFill>
          <a:blip r:embed="rId2" cstate="print"/>
          <a:srcRect/>
          <a:stretch>
            <a:fillRect/>
          </a:stretch>
        </p:blipFill>
        <p:spPr bwMode="auto">
          <a:xfrm>
            <a:off x="285720" y="3429000"/>
            <a:ext cx="7572428" cy="3071834"/>
          </a:xfrm>
          <a:prstGeom prst="rect">
            <a:avLst/>
          </a:prstGeom>
          <a:noFill/>
          <a:ln w="28575">
            <a:solidFill>
              <a:srgbClr val="0070C0"/>
            </a:solid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79512" y="0"/>
            <a:ext cx="8072463"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Форма 2 приводится на первом листе чертежей строительных изделий;</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p:cNvPicPr/>
          <p:nvPr/>
        </p:nvPicPr>
        <p:blipFill>
          <a:blip r:embed="rId2" cstate="print"/>
          <a:srcRect/>
          <a:stretch>
            <a:fillRect/>
          </a:stretch>
        </p:blipFill>
        <p:spPr bwMode="auto">
          <a:xfrm>
            <a:off x="285720" y="1071546"/>
            <a:ext cx="7643865" cy="3857652"/>
          </a:xfrm>
          <a:prstGeom prst="rect">
            <a:avLst/>
          </a:prstGeom>
          <a:noFill/>
          <a:ln w="28575">
            <a:solidFill>
              <a:srgbClr val="0070C0"/>
            </a:solid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79512" y="0"/>
            <a:ext cx="8001024"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Форма 3 дается на первом листе текстового документа;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p:cNvPicPr/>
          <p:nvPr/>
        </p:nvPicPr>
        <p:blipFill>
          <a:blip r:embed="rId2" cstate="print"/>
          <a:srcRect/>
          <a:stretch>
            <a:fillRect/>
          </a:stretch>
        </p:blipFill>
        <p:spPr bwMode="auto">
          <a:xfrm>
            <a:off x="285720" y="1214422"/>
            <a:ext cx="7786742" cy="3786214"/>
          </a:xfrm>
          <a:prstGeom prst="rect">
            <a:avLst/>
          </a:prstGeom>
          <a:noFill/>
          <a:ln w="28575">
            <a:solidFill>
              <a:srgbClr val="0070C0"/>
            </a:solid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7786742" cy="1384995"/>
          </a:xfrm>
          <a:prstGeom prst="rect">
            <a:avLst/>
          </a:prstGeom>
        </p:spPr>
        <p:txBody>
          <a:bodyPr wrap="square">
            <a:spAutoFit/>
          </a:bodyPr>
          <a:lstStyle/>
          <a:p>
            <a:pPr algn="just"/>
            <a:r>
              <a:rPr lang="ru-RU" sz="2800" dirty="0">
                <a:latin typeface="Times New Roman" pitchFamily="18" charset="0"/>
                <a:cs typeface="Times New Roman" pitchFamily="18" charset="0"/>
              </a:rPr>
              <a:t>Форма 4 </a:t>
            </a:r>
            <a:r>
              <a:rPr lang="ru-RU" sz="2800" dirty="0" smtClean="0">
                <a:latin typeface="Times New Roman" pitchFamily="18" charset="0"/>
                <a:cs typeface="Times New Roman" pitchFamily="18" charset="0"/>
              </a:rPr>
              <a:t>приводится </a:t>
            </a:r>
            <a:r>
              <a:rPr lang="ru-RU" sz="2800" dirty="0">
                <a:latin typeface="Times New Roman" pitchFamily="18" charset="0"/>
                <a:cs typeface="Times New Roman" pitchFamily="18" charset="0"/>
              </a:rPr>
              <a:t>на последующих листах чертежей изделий и </a:t>
            </a:r>
            <a:r>
              <a:rPr lang="ru-RU" sz="2800" dirty="0" err="1">
                <a:latin typeface="Times New Roman" pitchFamily="18" charset="0"/>
                <a:cs typeface="Times New Roman" pitchFamily="18" charset="0"/>
              </a:rPr>
              <a:t>и</a:t>
            </a:r>
            <a:r>
              <a:rPr lang="ru-RU" sz="2800" dirty="0">
                <a:latin typeface="Times New Roman" pitchFamily="18" charset="0"/>
                <a:cs typeface="Times New Roman" pitchFamily="18" charset="0"/>
              </a:rPr>
              <a:t> текстовых </a:t>
            </a:r>
            <a:r>
              <a:rPr lang="ru-RU" sz="2800" dirty="0" smtClean="0">
                <a:latin typeface="Times New Roman" pitchFamily="18" charset="0"/>
                <a:cs typeface="Times New Roman" pitchFamily="18" charset="0"/>
              </a:rPr>
              <a:t>документов</a:t>
            </a:r>
          </a:p>
          <a:p>
            <a:endParaRPr lang="ru-RU" sz="2800" dirty="0">
              <a:latin typeface="Times New Roman" pitchFamily="18" charset="0"/>
              <a:cs typeface="Times New Roman" pitchFamily="18" charset="0"/>
            </a:endParaRPr>
          </a:p>
        </p:txBody>
      </p:sp>
      <p:pic>
        <p:nvPicPr>
          <p:cNvPr id="3" name="Рисунок 2"/>
          <p:cNvPicPr/>
          <p:nvPr/>
        </p:nvPicPr>
        <p:blipFill>
          <a:blip r:embed="rId2" cstate="print"/>
          <a:srcRect/>
          <a:stretch>
            <a:fillRect/>
          </a:stretch>
        </p:blipFill>
        <p:spPr bwMode="auto">
          <a:xfrm>
            <a:off x="107504" y="1052736"/>
            <a:ext cx="7715303" cy="2000264"/>
          </a:xfrm>
          <a:prstGeom prst="rect">
            <a:avLst/>
          </a:prstGeom>
          <a:noFill/>
          <a:ln w="28575">
            <a:solidFill>
              <a:srgbClr val="0070C0"/>
            </a:solidFill>
            <a:miter lim="800000"/>
            <a:headEnd/>
            <a:tailEnd/>
          </a:ln>
        </p:spPr>
      </p:pic>
      <p:sp>
        <p:nvSpPr>
          <p:cNvPr id="33793" name="Rectangle 1"/>
          <p:cNvSpPr>
            <a:spLocks noChangeArrowheads="1"/>
          </p:cNvSpPr>
          <p:nvPr/>
        </p:nvSpPr>
        <p:spPr bwMode="auto">
          <a:xfrm>
            <a:off x="0" y="3000372"/>
            <a:ext cx="8100392" cy="3908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200" b="1" i="1"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Текстовая часть и надписи. </a:t>
            </a:r>
            <a:endParaRPr kumimoji="0" lang="ru-RU" sz="3200" b="1" i="0" u="none" strike="noStrike" cap="none" normalizeH="0" baseline="0" dirty="0" smtClean="0">
              <a:ln>
                <a:noFill/>
              </a:ln>
              <a:solidFill>
                <a:schemeClr val="accent5">
                  <a:lumMod val="75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При проектировании требуется выполнить ряд текстовых документов. Оформление текстовых документов должны соответствовать ГОСТ 2.105.</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Минимальный размер шрифта 2,5 по ГОСТ 2.304.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Для текстовой части пользуются писчей бумагой, размер которой принимают по ГОСТ 2.301. Рекомендуется применять листы размером 297х210 (формат А4).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Шрифты для надписей на строительных чертежах применяют по ГОСТ 2.304.</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285852" y="142852"/>
            <a:ext cx="5554557" cy="584775"/>
          </a:xfrm>
          <a:prstGeom prst="rect">
            <a:avLst/>
          </a:prstGeom>
        </p:spPr>
        <p:txBody>
          <a:bodyPr wrap="square">
            <a:spAutoFit/>
          </a:bodyPr>
          <a:lstStyle/>
          <a:p>
            <a:pPr fontAlgn="base"/>
            <a:r>
              <a:rPr lang="ru-RU" sz="3200" b="1" dirty="0" smtClean="0">
                <a:latin typeface="Times New Roman" pitchFamily="18" charset="0"/>
                <a:cs typeface="Times New Roman" pitchFamily="18" charset="0"/>
              </a:rPr>
              <a:t>Использованные источники </a:t>
            </a:r>
            <a:endParaRPr lang="ru-RU" sz="3200" b="1" dirty="0">
              <a:latin typeface="Times New Roman" pitchFamily="18" charset="0"/>
              <a:cs typeface="Times New Roman" pitchFamily="18" charset="0"/>
            </a:endParaRPr>
          </a:p>
        </p:txBody>
      </p:sp>
      <p:sp>
        <p:nvSpPr>
          <p:cNvPr id="4" name="Прямоугольник 3"/>
          <p:cNvSpPr/>
          <p:nvPr/>
        </p:nvSpPr>
        <p:spPr>
          <a:xfrm>
            <a:off x="899592" y="908720"/>
            <a:ext cx="6810550" cy="2062103"/>
          </a:xfrm>
          <a:prstGeom prst="rect">
            <a:avLst/>
          </a:prstGeom>
        </p:spPr>
        <p:txBody>
          <a:bodyPr wrap="square">
            <a:spAutoFit/>
          </a:bodyPr>
          <a:lstStyle/>
          <a:p>
            <a:pPr algn="just"/>
            <a:r>
              <a:rPr lang="ru-RU" sz="2800" dirty="0" err="1">
                <a:latin typeface="Times New Roman" pitchFamily="18" charset="0"/>
                <a:cs typeface="Times New Roman" pitchFamily="18" charset="0"/>
              </a:rPr>
              <a:t>Короев</a:t>
            </a:r>
            <a:r>
              <a:rPr lang="ru-RU" sz="2800" dirty="0">
                <a:latin typeface="Times New Roman" pitchFamily="18" charset="0"/>
                <a:cs typeface="Times New Roman" pitchFamily="18" charset="0"/>
              </a:rPr>
              <a:t> Ю. И. Черчение для </a:t>
            </a:r>
            <a:r>
              <a:rPr lang="ru-RU" sz="2800" dirty="0" smtClean="0">
                <a:latin typeface="Times New Roman" pitchFamily="18" charset="0"/>
                <a:cs typeface="Times New Roman" pitchFamily="18" charset="0"/>
              </a:rPr>
              <a:t>строителей</a:t>
            </a:r>
            <a:r>
              <a:rPr lang="ru-RU" sz="2800" dirty="0">
                <a:latin typeface="Times New Roman" pitchFamily="18" charset="0"/>
                <a:cs typeface="Times New Roman" pitchFamily="18" charset="0"/>
              </a:rPr>
              <a:t>. — Москва, </a:t>
            </a:r>
            <a:r>
              <a:rPr lang="ru-RU" sz="2800" dirty="0" smtClean="0">
                <a:latin typeface="Times New Roman" pitchFamily="18" charset="0"/>
                <a:cs typeface="Times New Roman" pitchFamily="18" charset="0"/>
              </a:rPr>
              <a:t>2001</a:t>
            </a:r>
          </a:p>
          <a:p>
            <a:endParaRPr lang="ru-RU" sz="2400" dirty="0" smtClean="0">
              <a:latin typeface="Times New Roman" pitchFamily="18" charset="0"/>
              <a:cs typeface="Times New Roman" pitchFamily="18" charset="0"/>
            </a:endParaRPr>
          </a:p>
          <a:p>
            <a:endParaRPr lang="ru-RU" sz="2400" dirty="0" smtClean="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
        <p:nvSpPr>
          <p:cNvPr id="5" name="Прямоугольник 4"/>
          <p:cNvSpPr/>
          <p:nvPr/>
        </p:nvSpPr>
        <p:spPr>
          <a:xfrm>
            <a:off x="857224" y="1700808"/>
            <a:ext cx="5016575" cy="954107"/>
          </a:xfrm>
          <a:prstGeom prst="rect">
            <a:avLst/>
          </a:prstGeom>
        </p:spPr>
        <p:txBody>
          <a:bodyPr wrap="square">
            <a:spAutoFit/>
          </a:bodyPr>
          <a:lstStyle/>
          <a:p>
            <a:r>
              <a:rPr lang="en-US" sz="2800" dirty="0" smtClean="0">
                <a:latin typeface="Times New Roman" pitchFamily="18" charset="0"/>
                <a:cs typeface="Times New Roman" pitchFamily="18" charset="0"/>
              </a:rPr>
              <a:t>https://studopedia.su/</a:t>
            </a:r>
            <a:endParaRPr lang="ru-RU" sz="2800" dirty="0" smtClean="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p:txBody>
      </p:sp>
      <p:sp>
        <p:nvSpPr>
          <p:cNvPr id="9" name="Прямоугольник 8"/>
          <p:cNvSpPr/>
          <p:nvPr/>
        </p:nvSpPr>
        <p:spPr>
          <a:xfrm>
            <a:off x="857225" y="2132856"/>
            <a:ext cx="5094320" cy="523220"/>
          </a:xfrm>
          <a:prstGeom prst="rect">
            <a:avLst/>
          </a:prstGeom>
        </p:spPr>
        <p:txBody>
          <a:bodyPr wrap="square">
            <a:spAutoFit/>
          </a:bodyPr>
          <a:lstStyle/>
          <a:p>
            <a:pPr algn="just"/>
            <a:r>
              <a:rPr lang="ru-RU" sz="2800" dirty="0" err="1">
                <a:latin typeface="Times New Roman" pitchFamily="18" charset="0"/>
                <a:cs typeface="Times New Roman" pitchFamily="18" charset="0"/>
              </a:rPr>
              <a:t>Брилинг</a:t>
            </a:r>
            <a:r>
              <a:rPr lang="ru-RU" sz="2800" dirty="0">
                <a:latin typeface="Times New Roman" pitchFamily="18" charset="0"/>
                <a:cs typeface="Times New Roman" pitchFamily="18" charset="0"/>
              </a:rPr>
              <a:t> Н.С. Черчение </a:t>
            </a:r>
          </a:p>
        </p:txBody>
      </p:sp>
      <p:sp>
        <p:nvSpPr>
          <p:cNvPr id="1025" name="Rectangle 1"/>
          <p:cNvSpPr>
            <a:spLocks noChangeArrowheads="1"/>
          </p:cNvSpPr>
          <p:nvPr/>
        </p:nvSpPr>
        <p:spPr bwMode="auto">
          <a:xfrm>
            <a:off x="827584" y="2593812"/>
            <a:ext cx="72008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45085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Томилова С.В. Инженерная графика. Строительство:- М.: </a:t>
            </a:r>
            <a:r>
              <a:rPr kumimoji="0" lang="ru-RU"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Академия</a:t>
            </a:r>
            <a:r>
              <a:rPr kumimoji="0" lang="ru-RU"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,2018.</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085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Боголюбов С.К Черчение - М, Машиностроение,2016г.</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0850" algn="l"/>
              </a:tabLst>
            </a:pP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Чекмарев</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 А., Осипов В.К. Инженерная графика. </a:t>
            </a:r>
            <a:r>
              <a:rPr kumimoji="0" lang="ru-RU"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 КНОРУС, 2016</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085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ГОСТ </a:t>
            </a:r>
            <a:r>
              <a:rPr kumimoji="0" lang="ru-RU"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Единая система конструкторской документации</a:t>
            </a:r>
            <a:r>
              <a:rPr kumimoji="0" lang="ru-RU"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(ЕСКД). Общие правила выполнения чертежей.</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085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ГОСТ </a:t>
            </a:r>
            <a:r>
              <a:rPr kumimoji="0" lang="ru-RU"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Система проектной документации для строительства</a:t>
            </a:r>
            <a:r>
              <a:rPr kumimoji="0" lang="ru-RU"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(СПДС).</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14290"/>
            <a:ext cx="8143900" cy="6555641"/>
          </a:xfrm>
          <a:prstGeom prst="rect">
            <a:avLst/>
          </a:prstGeom>
        </p:spPr>
        <p:txBody>
          <a:bodyPr wrap="square">
            <a:spAutoFit/>
          </a:bodyPr>
          <a:lstStyle/>
          <a:p>
            <a:r>
              <a:rPr lang="ru-RU" sz="2800" dirty="0" smtClean="0">
                <a:latin typeface="Times New Roman" pitchFamily="18" charset="0"/>
                <a:cs typeface="Times New Roman" pitchFamily="18" charset="0"/>
              </a:rPr>
              <a:t>Виды на строительных чертежах расположены в соответствии с ГОСТ 2.305-2008, с учетом требований ГОСТ 21.101-97. Однако проекции на строительных чертежах имеют специфические названия. Например, главный вид (</a:t>
            </a:r>
            <a:r>
              <a:rPr lang="ru-RU" sz="2800" dirty="0" err="1" smtClean="0">
                <a:latin typeface="Times New Roman" pitchFamily="18" charset="0"/>
                <a:cs typeface="Times New Roman" pitchFamily="18" charset="0"/>
              </a:rPr>
              <a:t>вид</a:t>
            </a:r>
            <a:r>
              <a:rPr lang="ru-RU" sz="2800" dirty="0" smtClean="0">
                <a:latin typeface="Times New Roman" pitchFamily="18" charset="0"/>
                <a:cs typeface="Times New Roman" pitchFamily="18" charset="0"/>
              </a:rPr>
              <a:t> спереди) называют </a:t>
            </a:r>
            <a:r>
              <a:rPr lang="ru-RU" sz="2800" b="1" dirty="0" smtClean="0">
                <a:solidFill>
                  <a:schemeClr val="accent3">
                    <a:lumMod val="50000"/>
                  </a:schemeClr>
                </a:solidFill>
                <a:latin typeface="Times New Roman" pitchFamily="18" charset="0"/>
                <a:cs typeface="Times New Roman" pitchFamily="18" charset="0"/>
              </a:rPr>
              <a:t>фасадом</a:t>
            </a:r>
            <a:r>
              <a:rPr lang="ru-RU" sz="2800" dirty="0" smtClean="0">
                <a:latin typeface="Times New Roman" pitchFamily="18" charset="0"/>
                <a:cs typeface="Times New Roman" pitchFamily="18" charset="0"/>
              </a:rPr>
              <a:t>, вид сверху – </a:t>
            </a:r>
            <a:r>
              <a:rPr lang="ru-RU" sz="2800" b="1" dirty="0" smtClean="0">
                <a:solidFill>
                  <a:srgbClr val="7030A0"/>
                </a:solidFill>
                <a:latin typeface="Times New Roman" pitchFamily="18" charset="0"/>
                <a:cs typeface="Times New Roman" pitchFamily="18" charset="0"/>
              </a:rPr>
              <a:t>планом</a:t>
            </a:r>
            <a:r>
              <a:rPr lang="ru-RU" sz="2800" dirty="0" smtClean="0">
                <a:latin typeface="Times New Roman" pitchFamily="18" charset="0"/>
                <a:cs typeface="Times New Roman" pitchFamily="18" charset="0"/>
              </a:rPr>
              <a:t>. Кроме того, на строительных чертежах название вида, как правило, надписывают над его изображением с указанием направления взгляда, т.е. с обозначением крайних координационных осей, по типу «Фасад 1-3». Вид может иметь буквенное или цифровое обозначение. Планом здания может быть вид сверху или горизонтальный разрез. Поэтому над изображением выполняют надпись: «План кровли», «План 1-го этажа» или «План на </a:t>
            </a:r>
            <a:r>
              <a:rPr lang="ru-RU" sz="2800" dirty="0" err="1" smtClean="0">
                <a:latin typeface="Times New Roman" pitchFamily="18" charset="0"/>
                <a:cs typeface="Times New Roman" pitchFamily="18" charset="0"/>
              </a:rPr>
              <a:t>отм</a:t>
            </a:r>
            <a:r>
              <a:rPr lang="ru-RU" sz="2800" dirty="0" smtClean="0">
                <a:latin typeface="Times New Roman" pitchFamily="18" charset="0"/>
                <a:cs typeface="Times New Roman" pitchFamily="18" charset="0"/>
              </a:rPr>
              <a:t>. +5,600»</a:t>
            </a:r>
            <a:endParaRPr lang="ru-RU"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План этажа чертеж"/>
          <p:cNvPicPr/>
          <p:nvPr/>
        </p:nvPicPr>
        <p:blipFill>
          <a:blip r:embed="rId2" cstate="print"/>
          <a:srcRect/>
          <a:stretch>
            <a:fillRect/>
          </a:stretch>
        </p:blipFill>
        <p:spPr bwMode="auto">
          <a:xfrm>
            <a:off x="1000100" y="2214554"/>
            <a:ext cx="6429420" cy="4357718"/>
          </a:xfrm>
          <a:prstGeom prst="rect">
            <a:avLst/>
          </a:prstGeom>
          <a:noFill/>
          <a:ln w="28575">
            <a:solidFill>
              <a:schemeClr val="accent6">
                <a:lumMod val="75000"/>
              </a:schemeClr>
            </a:solidFill>
            <a:miter lim="800000"/>
            <a:headEnd/>
            <a:tailEnd/>
          </a:ln>
        </p:spPr>
      </p:pic>
      <p:sp>
        <p:nvSpPr>
          <p:cNvPr id="3" name="Прямоугольник 2"/>
          <p:cNvSpPr/>
          <p:nvPr/>
        </p:nvSpPr>
        <p:spPr>
          <a:xfrm>
            <a:off x="0" y="142852"/>
            <a:ext cx="9001156" cy="2123658"/>
          </a:xfrm>
          <a:prstGeom prst="rect">
            <a:avLst/>
          </a:prstGeom>
        </p:spPr>
        <p:txBody>
          <a:bodyPr wrap="square">
            <a:spAutoFit/>
          </a:bodyPr>
          <a:lstStyle/>
          <a:p>
            <a:r>
              <a:rPr lang="ru-RU" sz="3600" b="1" dirty="0">
                <a:solidFill>
                  <a:schemeClr val="bg2">
                    <a:lumMod val="50000"/>
                  </a:schemeClr>
                </a:solidFill>
                <a:latin typeface="Times New Roman" pitchFamily="18" charset="0"/>
                <a:cs typeface="Times New Roman" pitchFamily="18" charset="0"/>
              </a:rPr>
              <a:t>План</a:t>
            </a:r>
            <a:r>
              <a:rPr lang="ru-RU" sz="3200" dirty="0">
                <a:latin typeface="Times New Roman" pitchFamily="18" charset="0"/>
                <a:cs typeface="Times New Roman" pitchFamily="18" charset="0"/>
              </a:rPr>
              <a:t> – это изображение разреза здания, рассеченного мнимой горизонтальной плоскостью, проходящей на уровне оконных и дверных проемов каждого этажа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1"/>
            <a:ext cx="4857752" cy="65008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4500"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План здания дает представление о конфигурации и размерах здания, выявляет форму и расположение отдельных помещений, оконных и дверных проемов, простенков, капитальных стен, колонн, лестниц, перегородок.</a:t>
            </a:r>
          </a:p>
          <a:p>
            <a:pPr marL="0" marR="0" lvl="0" indent="44450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Следует обратить внимание на различие в присоединении наружных и внутренних капитальных стен и капитальных стен и перегородок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Присоединении наружных и внутренних капитальных стен и капитальных стен и перегородок"/>
          <p:cNvPicPr/>
          <p:nvPr/>
        </p:nvPicPr>
        <p:blipFill>
          <a:blip r:embed="rId2" cstate="print"/>
          <a:srcRect/>
          <a:stretch>
            <a:fillRect/>
          </a:stretch>
        </p:blipFill>
        <p:spPr bwMode="auto">
          <a:xfrm>
            <a:off x="5072066" y="142852"/>
            <a:ext cx="2786082" cy="5786502"/>
          </a:xfrm>
          <a:prstGeom prst="rect">
            <a:avLst/>
          </a:prstGeom>
          <a:noFill/>
          <a:ln w="19050">
            <a:solidFill>
              <a:srgbClr val="FF0000"/>
            </a:solidFill>
            <a:miter lim="800000"/>
            <a:headEnd/>
            <a:tailEnd/>
          </a:ln>
        </p:spPr>
      </p:pic>
      <p:sp>
        <p:nvSpPr>
          <p:cNvPr id="5122" name="Rectangle 2"/>
          <p:cNvSpPr>
            <a:spLocks noChangeArrowheads="1"/>
          </p:cNvSpPr>
          <p:nvPr/>
        </p:nvSpPr>
        <p:spPr bwMode="auto">
          <a:xfrm>
            <a:off x="3214678" y="5857892"/>
            <a:ext cx="5572164"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450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Присоединение наружных и внутренних капитальных стен и капитальных стен и перегородок.</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85720" y="214290"/>
            <a:ext cx="7929618"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4500"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выборе толщины линий обводки, следует учесть, что несущие конструкции, в частности, конструкции перегородок, чертят линиями меньшей толщины, чем несущие капитальные стены и колонны.</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indent="444500" algn="just" eaLnBrk="0" fontAlgn="base" hangingPunct="0">
              <a:spcBef>
                <a:spcPct val="0"/>
              </a:spcBef>
              <a:spcAft>
                <a:spcPct val="0"/>
              </a:spcAft>
            </a:pP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Условное обозначение оконных и дверных проемов с заполнением и без него изображают согласно ГОСТ 21.501-2011. При вычерчивании плана в масштабе 1:50 или 1: 100 при наличии в проемах четвертей их условное изображение показывают на чертеже.</a:t>
            </a:r>
          </a:p>
          <a:p>
            <a:pPr marL="0" marR="0" lvl="0" indent="444500" algn="just" defTabSz="914400" rtl="0" eaLnBrk="0" fontAlgn="base" latinLnBrk="0" hangingPunct="0">
              <a:lnSpc>
                <a:spcPct val="100000"/>
              </a:lnSpc>
              <a:spcBef>
                <a:spcPct val="0"/>
              </a:spcBef>
              <a:spcAft>
                <a:spcPct val="0"/>
              </a:spcAft>
              <a:buClrTx/>
              <a:buSzTx/>
              <a:buFontTx/>
              <a:buNone/>
              <a:tabLst/>
            </a:pP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42844" y="142852"/>
            <a:ext cx="785818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наличии в изображении элементов, расположенных на равных расстояниях друг от друга (например - осей колонны), размеры между ними проставляют только в начале и в конце ряда и указывают суммарный размер между крайними элементами в виде произведения числа повторений на повторяющийся размер.</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Размерную линию на строительных чертежах ограничивают стрелками по ГОСТ 2.307 в том случае, когда требуется указать диаметр, радиус окружности или угол.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0"/>
            <a:ext cx="8143932" cy="4031873"/>
          </a:xfrm>
          <a:prstGeom prst="rect">
            <a:avLst/>
          </a:prstGeom>
        </p:spPr>
        <p:txBody>
          <a:bodyPr wrap="square">
            <a:spAutoFit/>
          </a:bodyPr>
          <a:lstStyle/>
          <a:p>
            <a:r>
              <a:rPr lang="ru-RU" sz="3200" b="1" dirty="0">
                <a:solidFill>
                  <a:schemeClr val="bg2">
                    <a:lumMod val="25000"/>
                  </a:schemeClr>
                </a:solidFill>
                <a:latin typeface="Times New Roman" pitchFamily="18" charset="0"/>
                <a:cs typeface="Times New Roman" pitchFamily="18" charset="0"/>
              </a:rPr>
              <a:t>На планах этажей наносят и указывают:</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координационные оси здания с указанием маркировки;</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отметки чистых полов, расположенных на разных уровнях</a:t>
            </a:r>
            <a:r>
              <a:rPr lang="ru-RU" sz="2800" dirty="0" smtClean="0">
                <a:latin typeface="Times New Roman" pitchFamily="18" charset="0"/>
                <a:cs typeface="Times New Roman" pitchFamily="18" charset="0"/>
              </a:rPr>
              <a:t>;</a:t>
            </a:r>
          </a:p>
          <a:p>
            <a:endParaRPr lang="ru-RU" sz="2800" dirty="0" smtClean="0">
              <a:latin typeface="Times New Roman" pitchFamily="18" charset="0"/>
              <a:cs typeface="Times New Roman" pitchFamily="18" charset="0"/>
            </a:endParaRPr>
          </a:p>
          <a:p>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pic>
        <p:nvPicPr>
          <p:cNvPr id="5" name="Рисунок 4"/>
          <p:cNvPicPr/>
          <p:nvPr/>
        </p:nvPicPr>
        <p:blipFill>
          <a:blip r:embed="rId2" cstate="print"/>
          <a:srcRect/>
          <a:stretch>
            <a:fillRect/>
          </a:stretch>
        </p:blipFill>
        <p:spPr bwMode="auto">
          <a:xfrm>
            <a:off x="500034" y="2428868"/>
            <a:ext cx="7215238" cy="3929090"/>
          </a:xfrm>
          <a:prstGeom prst="rect">
            <a:avLst/>
          </a:prstGeom>
          <a:noFill/>
          <a:ln w="28575">
            <a:solidFill>
              <a:schemeClr val="accent5">
                <a:lumMod val="75000"/>
              </a:schemeClr>
            </a:solid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142844" y="142852"/>
            <a:ext cx="8001056"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4000" b="1" i="1" u="none" strike="noStrike" cap="none" normalizeH="0" baseline="0" dirty="0" smtClean="0">
                <a:ln>
                  <a:noFill/>
                </a:ln>
                <a:solidFill>
                  <a:schemeClr val="accent6">
                    <a:lumMod val="75000"/>
                  </a:schemeClr>
                </a:solidFill>
                <a:effectLst/>
                <a:latin typeface="Times New Roman" pitchFamily="18" charset="0"/>
                <a:ea typeface="Times New Roman" pitchFamily="18" charset="0"/>
                <a:cs typeface="Times New Roman" pitchFamily="18" charset="0"/>
              </a:rPr>
              <a:t>Размеры. </a:t>
            </a:r>
            <a:endParaRPr kumimoji="0" lang="ru-RU" sz="4000" b="1" i="0" u="none" strike="noStrike" cap="none" normalizeH="0" baseline="0" dirty="0" smtClean="0">
              <a:ln>
                <a:noFill/>
              </a:ln>
              <a:solidFill>
                <a:schemeClr val="accent6">
                  <a:lumMod val="75000"/>
                </a:schemeClr>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строительных чертежах размеры наносят в соответствии с ГОСТ 2.307. Размеры на строительных чертежах, как правило, наносят в виде замкнутой цепочки. Размерные линии на строительных чертежах ограничивают засечками – короткими штрихами длиной 2 - 4 мм, проводимые с наклоном в право под углом сорок пять градусов к размерной линии. Толщина линии засечки равна толщине основной линии, принятой на данном чертеже. Размерные линии должны выступать за крайние выносные линии на 1 - 3 мм. Выносная линия может выступать за размерную на 1 - 5 мм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332</TotalTime>
  <Words>1252</Words>
  <Application>Microsoft Office PowerPoint</Application>
  <PresentationFormat>Экран (4:3)</PresentationFormat>
  <Paragraphs>65</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Изящная</vt:lpstr>
      <vt:lpstr>«Общие правила графического оформления строительных чертежей»</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тема: «Строительные чертежи»</dc:title>
  <dc:creator>Sergey ostrov</dc:creator>
  <cp:lastModifiedBy>avanesyan</cp:lastModifiedBy>
  <cp:revision>33</cp:revision>
  <dcterms:created xsi:type="dcterms:W3CDTF">2021-03-05T15:35:53Z</dcterms:created>
  <dcterms:modified xsi:type="dcterms:W3CDTF">2021-03-10T05:08:27Z</dcterms:modified>
</cp:coreProperties>
</file>