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8"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73" r:id="rId15"/>
    <p:sldId id="269" r:id="rId16"/>
    <p:sldId id="270" r:id="rId17"/>
    <p:sldId id="271" r:id="rId18"/>
    <p:sldId id="272"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10" d="100"/>
          <a:sy n="110" d="100"/>
        </p:scale>
        <p:origin x="-558"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606FE5C-7A40-4461-A647-BA82ABB9AAF8}" type="datetimeFigureOut">
              <a:rPr lang="ru-RU" smtClean="0"/>
              <a:pPr/>
              <a:t>10.03.2021</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F87DEC1-EAF8-4C77-87DD-2F89E4E1D0DA}" type="slidenum">
              <a:rPr lang="ru-RU" smtClean="0"/>
              <a:pPr/>
              <a:t>‹#›</a:t>
            </a:fld>
            <a:endParaRPr lang="ru-RU"/>
          </a:p>
        </p:txBody>
      </p:sp>
    </p:spTree>
    <p:extLst>
      <p:ext uri="{BB962C8B-B14F-4D97-AF65-F5344CB8AC3E}">
        <p14:creationId xmlns="" xmlns:p14="http://schemas.microsoft.com/office/powerpoint/2010/main" val="757425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606FE5C-7A40-4461-A647-BA82ABB9AAF8}" type="datetimeFigureOut">
              <a:rPr lang="ru-RU" smtClean="0"/>
              <a:pPr/>
              <a:t>10.03.2021</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F87DEC1-EAF8-4C77-87DD-2F89E4E1D0DA}" type="slidenum">
              <a:rPr lang="ru-RU" smtClean="0"/>
              <a:pPr/>
              <a:t>‹#›</a:t>
            </a:fld>
            <a:endParaRPr lang="ru-RU"/>
          </a:p>
        </p:txBody>
      </p:sp>
    </p:spTree>
    <p:extLst>
      <p:ext uri="{BB962C8B-B14F-4D97-AF65-F5344CB8AC3E}">
        <p14:creationId xmlns="" xmlns:p14="http://schemas.microsoft.com/office/powerpoint/2010/main" val="3320801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606FE5C-7A40-4461-A647-BA82ABB9AAF8}" type="datetimeFigureOut">
              <a:rPr lang="ru-RU" smtClean="0"/>
              <a:pPr/>
              <a:t>10.03.2021</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F87DEC1-EAF8-4C77-87DD-2F89E4E1D0DA}" type="slidenum">
              <a:rPr lang="ru-RU" smtClean="0"/>
              <a:pPr/>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1255785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0606FE5C-7A40-4461-A647-BA82ABB9AAF8}" type="datetimeFigureOut">
              <a:rPr lang="ru-RU" smtClean="0"/>
              <a:pPr/>
              <a:t>10.03.2021</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F87DEC1-EAF8-4C77-87DD-2F89E4E1D0DA}" type="slidenum">
              <a:rPr lang="ru-RU" smtClean="0"/>
              <a:pPr/>
              <a:t>‹#›</a:t>
            </a:fld>
            <a:endParaRPr lang="ru-RU"/>
          </a:p>
        </p:txBody>
      </p:sp>
    </p:spTree>
    <p:extLst>
      <p:ext uri="{BB962C8B-B14F-4D97-AF65-F5344CB8AC3E}">
        <p14:creationId xmlns="" xmlns:p14="http://schemas.microsoft.com/office/powerpoint/2010/main" val="3194544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0606FE5C-7A40-4461-A647-BA82ABB9AAF8}" type="datetimeFigureOut">
              <a:rPr lang="ru-RU" smtClean="0"/>
              <a:pPr/>
              <a:t>10.03.2021</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F87DEC1-EAF8-4C77-87DD-2F89E4E1D0DA}" type="slidenum">
              <a:rPr lang="ru-RU" smtClean="0"/>
              <a:pPr/>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31952596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0606FE5C-7A40-4461-A647-BA82ABB9AAF8}" type="datetimeFigureOut">
              <a:rPr lang="ru-RU" smtClean="0"/>
              <a:pPr/>
              <a:t>10.03.2021</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F87DEC1-EAF8-4C77-87DD-2F89E4E1D0DA}" type="slidenum">
              <a:rPr lang="ru-RU" smtClean="0"/>
              <a:pPr/>
              <a:t>‹#›</a:t>
            </a:fld>
            <a:endParaRPr lang="ru-RU"/>
          </a:p>
        </p:txBody>
      </p:sp>
    </p:spTree>
    <p:extLst>
      <p:ext uri="{BB962C8B-B14F-4D97-AF65-F5344CB8AC3E}">
        <p14:creationId xmlns="" xmlns:p14="http://schemas.microsoft.com/office/powerpoint/2010/main" val="3752605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606FE5C-7A40-4461-A647-BA82ABB9AAF8}" type="datetimeFigureOut">
              <a:rPr lang="ru-RU" smtClean="0"/>
              <a:pPr/>
              <a:t>10.03.2021</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F87DEC1-EAF8-4C77-87DD-2F89E4E1D0DA}" type="slidenum">
              <a:rPr lang="ru-RU" smtClean="0"/>
              <a:pPr/>
              <a:t>‹#›</a:t>
            </a:fld>
            <a:endParaRPr lang="ru-RU"/>
          </a:p>
        </p:txBody>
      </p:sp>
    </p:spTree>
    <p:extLst>
      <p:ext uri="{BB962C8B-B14F-4D97-AF65-F5344CB8AC3E}">
        <p14:creationId xmlns="" xmlns:p14="http://schemas.microsoft.com/office/powerpoint/2010/main" val="4105761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606FE5C-7A40-4461-A647-BA82ABB9AAF8}" type="datetimeFigureOut">
              <a:rPr lang="ru-RU" smtClean="0"/>
              <a:pPr/>
              <a:t>10.03.2021</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F87DEC1-EAF8-4C77-87DD-2F89E4E1D0DA}" type="slidenum">
              <a:rPr lang="ru-RU" smtClean="0"/>
              <a:pPr/>
              <a:t>‹#›</a:t>
            </a:fld>
            <a:endParaRPr lang="ru-RU"/>
          </a:p>
        </p:txBody>
      </p:sp>
    </p:spTree>
    <p:extLst>
      <p:ext uri="{BB962C8B-B14F-4D97-AF65-F5344CB8AC3E}">
        <p14:creationId xmlns="" xmlns:p14="http://schemas.microsoft.com/office/powerpoint/2010/main" val="3564146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606FE5C-7A40-4461-A647-BA82ABB9AAF8}" type="datetimeFigureOut">
              <a:rPr lang="ru-RU" smtClean="0"/>
              <a:pPr/>
              <a:t>10.03.2021</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F87DEC1-EAF8-4C77-87DD-2F89E4E1D0DA}" type="slidenum">
              <a:rPr lang="ru-RU" smtClean="0"/>
              <a:pPr/>
              <a:t>‹#›</a:t>
            </a:fld>
            <a:endParaRPr lang="ru-RU"/>
          </a:p>
        </p:txBody>
      </p:sp>
    </p:spTree>
    <p:extLst>
      <p:ext uri="{BB962C8B-B14F-4D97-AF65-F5344CB8AC3E}">
        <p14:creationId xmlns="" xmlns:p14="http://schemas.microsoft.com/office/powerpoint/2010/main" val="2614568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606FE5C-7A40-4461-A647-BA82ABB9AAF8}" type="datetimeFigureOut">
              <a:rPr lang="ru-RU" smtClean="0"/>
              <a:pPr/>
              <a:t>10.03.2021</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F87DEC1-EAF8-4C77-87DD-2F89E4E1D0DA}" type="slidenum">
              <a:rPr lang="ru-RU" smtClean="0"/>
              <a:pPr/>
              <a:t>‹#›</a:t>
            </a:fld>
            <a:endParaRPr lang="ru-RU"/>
          </a:p>
        </p:txBody>
      </p:sp>
    </p:spTree>
    <p:extLst>
      <p:ext uri="{BB962C8B-B14F-4D97-AF65-F5344CB8AC3E}">
        <p14:creationId xmlns="" xmlns:p14="http://schemas.microsoft.com/office/powerpoint/2010/main" val="4203885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606FE5C-7A40-4461-A647-BA82ABB9AAF8}" type="datetimeFigureOut">
              <a:rPr lang="ru-RU" smtClean="0"/>
              <a:pPr/>
              <a:t>10.03.2021</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1F87DEC1-EAF8-4C77-87DD-2F89E4E1D0DA}" type="slidenum">
              <a:rPr lang="ru-RU" smtClean="0"/>
              <a:pPr/>
              <a:t>‹#›</a:t>
            </a:fld>
            <a:endParaRPr lang="ru-RU"/>
          </a:p>
        </p:txBody>
      </p:sp>
    </p:spTree>
    <p:extLst>
      <p:ext uri="{BB962C8B-B14F-4D97-AF65-F5344CB8AC3E}">
        <p14:creationId xmlns="" xmlns:p14="http://schemas.microsoft.com/office/powerpoint/2010/main" val="3732693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606FE5C-7A40-4461-A647-BA82ABB9AAF8}" type="datetimeFigureOut">
              <a:rPr lang="ru-RU" smtClean="0"/>
              <a:pPr/>
              <a:t>10.03.2021</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F87DEC1-EAF8-4C77-87DD-2F89E4E1D0DA}" type="slidenum">
              <a:rPr lang="ru-RU" smtClean="0"/>
              <a:pPr/>
              <a:t>‹#›</a:t>
            </a:fld>
            <a:endParaRPr lang="ru-RU"/>
          </a:p>
        </p:txBody>
      </p:sp>
    </p:spTree>
    <p:extLst>
      <p:ext uri="{BB962C8B-B14F-4D97-AF65-F5344CB8AC3E}">
        <p14:creationId xmlns="" xmlns:p14="http://schemas.microsoft.com/office/powerpoint/2010/main" val="379921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606FE5C-7A40-4461-A647-BA82ABB9AAF8}" type="datetimeFigureOut">
              <a:rPr lang="ru-RU" smtClean="0"/>
              <a:pPr/>
              <a:t>10.03.2021</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F87DEC1-EAF8-4C77-87DD-2F89E4E1D0DA}" type="slidenum">
              <a:rPr lang="ru-RU" smtClean="0"/>
              <a:pPr/>
              <a:t>‹#›</a:t>
            </a:fld>
            <a:endParaRPr lang="ru-RU"/>
          </a:p>
        </p:txBody>
      </p:sp>
    </p:spTree>
    <p:extLst>
      <p:ext uri="{BB962C8B-B14F-4D97-AF65-F5344CB8AC3E}">
        <p14:creationId xmlns="" xmlns:p14="http://schemas.microsoft.com/office/powerpoint/2010/main" val="225612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6FE5C-7A40-4461-A647-BA82ABB9AAF8}" type="datetimeFigureOut">
              <a:rPr lang="ru-RU" smtClean="0"/>
              <a:pPr/>
              <a:t>10.03.2021</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F87DEC1-EAF8-4C77-87DD-2F89E4E1D0DA}" type="slidenum">
              <a:rPr lang="ru-RU" smtClean="0"/>
              <a:pPr/>
              <a:t>‹#›</a:t>
            </a:fld>
            <a:endParaRPr lang="ru-RU"/>
          </a:p>
        </p:txBody>
      </p:sp>
    </p:spTree>
    <p:extLst>
      <p:ext uri="{BB962C8B-B14F-4D97-AF65-F5344CB8AC3E}">
        <p14:creationId xmlns="" xmlns:p14="http://schemas.microsoft.com/office/powerpoint/2010/main" val="3271264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606FE5C-7A40-4461-A647-BA82ABB9AAF8}" type="datetimeFigureOut">
              <a:rPr lang="ru-RU" smtClean="0"/>
              <a:pPr/>
              <a:t>10.03.2021</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F87DEC1-EAF8-4C77-87DD-2F89E4E1D0DA}" type="slidenum">
              <a:rPr lang="ru-RU" smtClean="0"/>
              <a:pPr/>
              <a:t>‹#›</a:t>
            </a:fld>
            <a:endParaRPr lang="ru-RU"/>
          </a:p>
        </p:txBody>
      </p:sp>
    </p:spTree>
    <p:extLst>
      <p:ext uri="{BB962C8B-B14F-4D97-AF65-F5344CB8AC3E}">
        <p14:creationId xmlns="" xmlns:p14="http://schemas.microsoft.com/office/powerpoint/2010/main" val="204915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606FE5C-7A40-4461-A647-BA82ABB9AAF8}" type="datetimeFigureOut">
              <a:rPr lang="ru-RU" smtClean="0"/>
              <a:pPr/>
              <a:t>10.03.2021</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F87DEC1-EAF8-4C77-87DD-2F89E4E1D0DA}" type="slidenum">
              <a:rPr lang="ru-RU" smtClean="0"/>
              <a:pPr/>
              <a:t>‹#›</a:t>
            </a:fld>
            <a:endParaRPr lang="ru-RU"/>
          </a:p>
        </p:txBody>
      </p:sp>
    </p:spTree>
    <p:extLst>
      <p:ext uri="{BB962C8B-B14F-4D97-AF65-F5344CB8AC3E}">
        <p14:creationId xmlns="" xmlns:p14="http://schemas.microsoft.com/office/powerpoint/2010/main" val="2885004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606FE5C-7A40-4461-A647-BA82ABB9AAF8}" type="datetimeFigureOut">
              <a:rPr lang="ru-RU" smtClean="0"/>
              <a:pPr/>
              <a:t>10.03.2021</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F87DEC1-EAF8-4C77-87DD-2F89E4E1D0DA}" type="slidenum">
              <a:rPr lang="ru-RU" smtClean="0"/>
              <a:pPr/>
              <a:t>‹#›</a:t>
            </a:fld>
            <a:endParaRPr lang="ru-RU"/>
          </a:p>
        </p:txBody>
      </p:sp>
    </p:spTree>
    <p:extLst>
      <p:ext uri="{BB962C8B-B14F-4D97-AF65-F5344CB8AC3E}">
        <p14:creationId xmlns="" xmlns:p14="http://schemas.microsoft.com/office/powerpoint/2010/main" val="1770406705"/>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stroyday.ru/remont-kvartiry/pol/vyravnivanie-pola-faneroj.html"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stroyday.ru/stroitelstvo-doma/stroitelnye-materialy/kakaya-shpaklevka-luchshe.html" TargetMode="Externa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stroyday.ru/remont-kvartiry/pol/pokraska-derevyannogo-pola-svoimi-rukami.html"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stroyday.ru/remont-kvartiry/pol/remont-polov-v-xrushhevke.html?utm_referrer=https://zen.yandex.com"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stroyday.ru/remont-kvartiry/pol/kak-ubrat-skrip-derevyannogo-pola.html"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stroyday.ru/remont-kvartiry/pol/nalivnoj-pol-samovyravnivayushhijsya-kakoj-luchshe.html" TargetMode="External"/><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hyperlink" Target="https://stroyday.ru/remont-kvartiry/pol/remont-polov-v-xrushhevke.html?utm_referrer=https://zen.yandex.com"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stroyday.ru/remont-kvartiry/pol/lagi-dlya-pola-svoimi-rukami.html"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03169" y="3223559"/>
            <a:ext cx="9642763" cy="1285865"/>
          </a:xfrm>
          <a:prstGeom prst="rect">
            <a:avLst/>
          </a:prstGeom>
        </p:spPr>
        <p:txBody>
          <a:bodyPr wrap="square">
            <a:spAutoFit/>
          </a:bodyPr>
          <a:lstStyle/>
          <a:p>
            <a:pPr marL="180340" algn="ctr">
              <a:lnSpc>
                <a:spcPct val="115000"/>
              </a:lnSpc>
              <a:spcAft>
                <a:spcPts val="0"/>
              </a:spcAft>
            </a:pPr>
            <a:r>
              <a:rPr lang="ru-RU" sz="7200" b="1" kern="1800" dirty="0">
                <a:latin typeface="Times New Roman" panose="02020603050405020304" pitchFamily="18" charset="0"/>
                <a:ea typeface="Times New Roman" panose="02020603050405020304" pitchFamily="18" charset="0"/>
                <a:cs typeface="Times New Roman" panose="02020603050405020304" pitchFamily="18" charset="0"/>
              </a:rPr>
              <a:t>Ремонт полов </a:t>
            </a:r>
            <a:endParaRPr lang="ru-RU" sz="6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745" name="Rectangle 1"/>
          <p:cNvSpPr>
            <a:spLocks noChangeArrowheads="1"/>
          </p:cNvSpPr>
          <p:nvPr/>
        </p:nvSpPr>
        <p:spPr bwMode="auto">
          <a:xfrm>
            <a:off x="8478826" y="6268477"/>
            <a:ext cx="3713174"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Преподаватель: Тищенко С.В.</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1599559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92529" y="296884"/>
            <a:ext cx="5628311" cy="3194721"/>
          </a:xfrm>
          <a:prstGeom prst="rect">
            <a:avLst/>
          </a:prstGeom>
        </p:spPr>
        <p:txBody>
          <a:bodyPr wrap="square">
            <a:spAutoFit/>
          </a:bodyPr>
          <a:lstStyle/>
          <a:p>
            <a:pPr marL="180340" algn="just">
              <a:lnSpc>
                <a:spcPct val="115000"/>
              </a:lnSpc>
              <a:spcAft>
                <a:spcPts val="0"/>
              </a:spcAf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Если необходимо утеплить или </a:t>
            </a:r>
            <a:r>
              <a:rPr lang="ru-RU" dirty="0" err="1">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звукоизолировать</a:t>
            </a: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 полы, то следует отдать предпочтение первому способу обустройства. Между лагами останется свободное пространство для нужного изоляционного материала.</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80340" algn="just">
              <a:lnSpc>
                <a:spcPct val="115000"/>
              </a:lnSpc>
              <a:spcAft>
                <a:spcPts val="0"/>
              </a:spcAf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Какое бы основание под настилом ни обнаружилось, оно требует подготовки. Сюда включаются следующие действия:</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ru-RU" dirty="0">
                <a:solidFill>
                  <a:srgbClr val="011632"/>
                </a:solidFill>
                <a:latin typeface="Times New Roman" panose="02020603050405020304" pitchFamily="18" charset="0"/>
                <a:ea typeface="Times New Roman" panose="02020603050405020304" pitchFamily="18" charset="0"/>
              </a:rPr>
              <a:t>Бетонное и деревянное основание необходимо хорошо очистить</a:t>
            </a:r>
            <a:endParaRPr lang="ru-RU" dirty="0"/>
          </a:p>
        </p:txBody>
      </p:sp>
      <p:pic>
        <p:nvPicPr>
          <p:cNvPr id="3" name="Рисунок 2" descr="C:\Users\tishenko\Desktop\репох8.jpg"/>
          <p:cNvPicPr/>
          <p:nvPr/>
        </p:nvPicPr>
        <p:blipFill>
          <a:blip r:embed="rId2" cstate="print"/>
          <a:srcRect/>
          <a:stretch>
            <a:fillRect/>
          </a:stretch>
        </p:blipFill>
        <p:spPr bwMode="auto">
          <a:xfrm>
            <a:off x="7220197" y="472441"/>
            <a:ext cx="4476998" cy="5987736"/>
          </a:xfrm>
          <a:prstGeom prst="rect">
            <a:avLst/>
          </a:prstGeom>
          <a:noFill/>
          <a:ln w="9525">
            <a:noFill/>
            <a:miter lim="800000"/>
            <a:headEnd/>
            <a:tailEnd/>
          </a:ln>
        </p:spPr>
      </p:pic>
      <p:sp>
        <p:nvSpPr>
          <p:cNvPr id="4" name="Прямоугольник 3"/>
          <p:cNvSpPr/>
          <p:nvPr/>
        </p:nvSpPr>
        <p:spPr>
          <a:xfrm>
            <a:off x="581891" y="3413759"/>
            <a:ext cx="6305797" cy="2959272"/>
          </a:xfrm>
          <a:prstGeom prst="rect">
            <a:avLst/>
          </a:prstGeom>
        </p:spPr>
        <p:txBody>
          <a:bodyPr wrap="square">
            <a:spAutoFit/>
          </a:bodyPr>
          <a:lstStyle/>
          <a:p>
            <a:pPr marL="180340" algn="ctr">
              <a:lnSpc>
                <a:spcPct val="115000"/>
              </a:lnSpc>
              <a:spcAft>
                <a:spcPts val="0"/>
              </a:spcAft>
            </a:pPr>
            <a:r>
              <a:rPr lang="ru-RU" b="1"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Грунтовка бетонного основания.</a:t>
            </a:r>
            <a:endParaRPr lang="ru-RU" sz="16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Бетонное основание рекомендуется обработать грунтовочным составом глубокого проникновения. </a:t>
            </a:r>
            <a:endParaRPr lang="ru-RU" dirty="0" smtClean="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RU" dirty="0" smtClean="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Стоит </a:t>
            </a: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выбрать грунтовку с антисептическими качествами, особенно если квартира находится на первом этаже, над подвалом. </a:t>
            </a:r>
            <a:endParaRPr lang="ru-RU" dirty="0" smtClean="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RU" dirty="0" smtClean="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Кроме </a:t>
            </a: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этого, раствор свяжет нестойкий верхний слой бетона, заполнит его поры, что предупредит образование пыли.</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2209440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tishenko\Desktop\репох9.jpg"/>
          <p:cNvPicPr/>
          <p:nvPr/>
        </p:nvPicPr>
        <p:blipFill>
          <a:blip r:embed="rId2" cstate="print"/>
          <a:srcRect/>
          <a:stretch>
            <a:fillRect/>
          </a:stretch>
        </p:blipFill>
        <p:spPr bwMode="auto">
          <a:xfrm>
            <a:off x="5842660" y="475013"/>
            <a:ext cx="5937662" cy="5925787"/>
          </a:xfrm>
          <a:prstGeom prst="rect">
            <a:avLst/>
          </a:prstGeom>
          <a:noFill/>
          <a:ln w="9525">
            <a:noFill/>
            <a:miter lim="800000"/>
            <a:headEnd/>
            <a:tailEnd/>
          </a:ln>
        </p:spPr>
      </p:pic>
      <p:sp>
        <p:nvSpPr>
          <p:cNvPr id="3" name="Прямоугольник 2"/>
          <p:cNvSpPr/>
          <p:nvPr/>
        </p:nvSpPr>
        <p:spPr>
          <a:xfrm>
            <a:off x="1056904" y="831274"/>
            <a:ext cx="4560125" cy="2640723"/>
          </a:xfrm>
          <a:prstGeom prst="rect">
            <a:avLst/>
          </a:prstGeom>
        </p:spPr>
        <p:txBody>
          <a:bodyPr wrap="square">
            <a:spAutoFit/>
          </a:bodyPr>
          <a:lstStyle/>
          <a:p>
            <a:pPr marL="180340" algn="ctr">
              <a:lnSpc>
                <a:spcPct val="115000"/>
              </a:lnSpc>
              <a:spcAft>
                <a:spcPts val="0"/>
              </a:spcAft>
            </a:pPr>
            <a:r>
              <a:rPr lang="ru-RU" b="1"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Обработка деревянного основания грунтовкой.</a:t>
            </a:r>
            <a:endParaRPr lang="ru-RU" sz="16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Деревянную основу необходимо обработать пропиткой, которая защитит ее биологического разложения. Многие грунтовки такого типа дополнительно повышают и огнестойкость древесины, что тоже немаловажно.</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3017251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5030" y="1082039"/>
            <a:ext cx="10782792" cy="2959272"/>
          </a:xfrm>
          <a:prstGeom prst="rect">
            <a:avLst/>
          </a:prstGeom>
        </p:spPr>
        <p:txBody>
          <a:bodyPr wrap="square">
            <a:spAutoFit/>
          </a:bodyPr>
          <a:lstStyle/>
          <a:p>
            <a:pPr marL="180340">
              <a:lnSpc>
                <a:spcPct val="115000"/>
              </a:lnSpc>
              <a:spcAft>
                <a:spcPts val="0"/>
              </a:spcAf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Заделка зазоров между досками шпаклевочным составом.</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Если между досками основания за время эксплуатации полов образовались зазоры, то их необходимо обязательно заделать. Это можно выполнить шпатлевкой по дереву на масляной основе, деревянными рейками, вбиваемыми в пространство между досками или специальным клеем-</a:t>
            </a:r>
            <a:r>
              <a:rPr lang="ru-RU" dirty="0" err="1">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герметиком</a:t>
            </a: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 Выбор способа ремонта будет зависеть от ширины щелей.</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80340" algn="just">
              <a:lnSpc>
                <a:spcPct val="115000"/>
              </a:lnSpc>
              <a:spcAft>
                <a:spcPts val="0"/>
              </a:spcAf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Подготовив основание, можно переходить к дальнейшим работам.</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80340" algn="ctr">
              <a:lnSpc>
                <a:spcPct val="115000"/>
              </a:lnSpc>
              <a:spcAft>
                <a:spcPts val="0"/>
              </a:spcAft>
            </a:pPr>
            <a:r>
              <a:rPr lang="ru-RU" b="1"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Полное </a:t>
            </a:r>
            <a:r>
              <a:rPr lang="ru-RU" b="1" dirty="0" err="1">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переобустройство</a:t>
            </a:r>
            <a:r>
              <a:rPr lang="ru-RU" b="1"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 деревянного пола на лагах</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80340" algn="just">
              <a:lnSpc>
                <a:spcPct val="115000"/>
              </a:lnSpc>
              <a:spcAft>
                <a:spcPts val="0"/>
              </a:spcAf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Обновление пола на лагах производится аналогичным образом что на железобетонном, что на деревянном перекрытии. Поэтому инструкция, представленная ниже, подойдет для обоих вариантов</a:t>
            </a:r>
            <a:r>
              <a:rPr lang="ru-RU" dirty="0" smtClean="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1223157" y="4221480"/>
            <a:ext cx="10462161" cy="1685077"/>
          </a:xfrm>
          <a:prstGeom prst="rect">
            <a:avLst/>
          </a:prstGeom>
        </p:spPr>
        <p:txBody>
          <a:bodyPr wrap="square">
            <a:spAutoFit/>
          </a:bodyPr>
          <a:lstStyle/>
          <a:p>
            <a:pPr marL="180340" algn="just">
              <a:lnSpc>
                <a:spcPct val="115000"/>
              </a:lnSpc>
              <a:spcAft>
                <a:spcPts val="0"/>
              </a:spcAft>
            </a:pPr>
            <a:r>
              <a:rPr lang="ru-RU"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2" tooltip="Выравнивание пола фанерой"/>
              </a:rPr>
              <a:t>Фанера</a:t>
            </a: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 станет надежным основанием для любого декоративного напольного покрытия. Если планируется укладка ламината или паркетной доски, то на фанерное основание настилается подложка, а затем производится монтаж.</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80340" algn="just">
              <a:lnSpc>
                <a:spcPct val="115000"/>
              </a:lnSpc>
              <a:spcAft>
                <a:spcPts val="0"/>
              </a:spcAft>
            </a:pPr>
            <a:r>
              <a:rPr lang="ru-RU" dirty="0" smtClean="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Можно </a:t>
            </a: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организовать и пленочный инфракрасный подогрев пола. Такая система несложна в монтаже и вполне эффективна в эксплуатации в качестве дополнения к основным приборам отопления</a:t>
            </a:r>
            <a:r>
              <a:rPr lang="ru-RU" dirty="0" smtClean="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2529819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24000" y="792479"/>
            <a:ext cx="10481953" cy="2322174"/>
          </a:xfrm>
          <a:prstGeom prst="rect">
            <a:avLst/>
          </a:prstGeom>
        </p:spPr>
        <p:txBody>
          <a:bodyPr wrap="square">
            <a:spAutoFit/>
          </a:bodyPr>
          <a:lstStyle/>
          <a:p>
            <a:pPr marL="180340" algn="just">
              <a:lnSpc>
                <a:spcPct val="115000"/>
              </a:lnSpc>
              <a:spcAft>
                <a:spcPts val="0"/>
              </a:spcAft>
            </a:pPr>
            <a:r>
              <a:rPr lang="ru-RU" b="1"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Поверхностный ремонт деревянного </a:t>
            </a:r>
            <a:r>
              <a:rPr lang="ru-RU" b="1" dirty="0" smtClean="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пола</a:t>
            </a:r>
            <a:endParaRPr lang="ru-RU" sz="1600" dirty="0" smtClean="0">
              <a:latin typeface="Calibri" panose="020F0502020204030204" pitchFamily="34" charset="0"/>
              <a:ea typeface="Times New Roman" panose="02020603050405020304" pitchFamily="18" charset="0"/>
              <a:cs typeface="Times New Roman" panose="02020603050405020304" pitchFamily="18" charset="0"/>
            </a:endParaRPr>
          </a:p>
          <a:p>
            <a:pPr marL="180340" algn="just">
              <a:lnSpc>
                <a:spcPct val="115000"/>
              </a:lnSpc>
              <a:spcAft>
                <a:spcPts val="0"/>
              </a:spcAft>
            </a:pPr>
            <a:r>
              <a:rPr lang="ru-RU" dirty="0" smtClean="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Перед </a:t>
            </a: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проведением любых ремонтных работ, связанных с обновлением полов, необходимо полностью освободить комнату.</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80340" algn="just">
              <a:lnSpc>
                <a:spcPct val="115000"/>
              </a:lnSpc>
              <a:spcAft>
                <a:spcPts val="0"/>
              </a:spcAf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К этой категории работ можно отнести все способы, в которые не входит полный демонтаж и переборка старого покрытия. Поверхностный ремонт возможен, если полы находятся в удовлетворительном состоянии, но имеют некоторые изъяны:</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Между досками в процессе эксплуатации образовались небольшие щели.</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926275" y="3384468"/>
            <a:ext cx="11079677" cy="2322174"/>
          </a:xfrm>
          <a:prstGeom prst="rect">
            <a:avLst/>
          </a:prstGeom>
        </p:spPr>
        <p:txBody>
          <a:bodyPr wrap="square">
            <a:spAutoFit/>
          </a:bodyPr>
          <a:lstStyle/>
          <a:p>
            <a:pPr marL="342900" lvl="0" indent="-342900" algn="just">
              <a:lnSpc>
                <a:spcPct val="115000"/>
              </a:lnSpc>
              <a:spcAft>
                <a:spcPts val="0"/>
              </a:spcAft>
              <a:buSzPts val="1000"/>
              <a:buFont typeface="Symbol" panose="05050102010706020507" pitchFamily="18" charset="2"/>
              <a:buChar char=""/>
              <a:tabLst>
                <a:tab pos="457200" algn="l"/>
              </a:tabLs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Половицы немного деформировались. Некоторые из них прогнулась ниже или выступили выше основной поверхности настила.</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Дощатое покрытие имеет многочисленные слои краски, которая в некоторых областях отслоилась и отделилась от древесины. В связи с этим полы выглядят неаккуратно, чем портят весь интерьер помещения.</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Покрытие в некоторых зонах поскрипывает, что действует раздражающе на окружающих.</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Несколько названных выше изъянов в комплексе.</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3010414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tishenko\Desktop\репох13.jpg"/>
          <p:cNvPicPr/>
          <p:nvPr/>
        </p:nvPicPr>
        <p:blipFill>
          <a:blip r:embed="rId2" cstate="print"/>
          <a:srcRect/>
          <a:stretch>
            <a:fillRect/>
          </a:stretch>
        </p:blipFill>
        <p:spPr bwMode="auto">
          <a:xfrm>
            <a:off x="938151" y="3479470"/>
            <a:ext cx="10889672" cy="2992582"/>
          </a:xfrm>
          <a:prstGeom prst="rect">
            <a:avLst/>
          </a:prstGeom>
          <a:noFill/>
          <a:ln w="9525">
            <a:noFill/>
            <a:miter lim="800000"/>
            <a:headEnd/>
            <a:tailEnd/>
          </a:ln>
        </p:spPr>
      </p:pic>
      <p:sp>
        <p:nvSpPr>
          <p:cNvPr id="3" name="Прямоугольник 2"/>
          <p:cNvSpPr/>
          <p:nvPr/>
        </p:nvSpPr>
        <p:spPr>
          <a:xfrm>
            <a:off x="1187531" y="914400"/>
            <a:ext cx="10640291" cy="2640723"/>
          </a:xfrm>
          <a:prstGeom prst="rect">
            <a:avLst/>
          </a:prstGeom>
        </p:spPr>
        <p:txBody>
          <a:bodyPr wrap="square">
            <a:spAutoFit/>
          </a:bodyPr>
          <a:lstStyle/>
          <a:p>
            <a:pPr marL="180340" algn="just">
              <a:lnSpc>
                <a:spcPct val="115000"/>
              </a:lnSpc>
              <a:spcAft>
                <a:spcPts val="0"/>
              </a:spcAft>
            </a:pPr>
            <a:r>
              <a:rPr lang="ru-RU" b="1"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Как заделать щели между досками?</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80340" algn="just">
              <a:lnSpc>
                <a:spcPct val="115000"/>
              </a:lnSpc>
              <a:spcAft>
                <a:spcPts val="0"/>
              </a:spcAf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Иногда заделки щелей в дощатом полу вполне достаточно, чтобы покрытие приобрело эстетичный внешний вид.</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80340" algn="just">
              <a:lnSpc>
                <a:spcPct val="115000"/>
              </a:lnSpc>
              <a:spcAft>
                <a:spcPts val="0"/>
              </a:spcAf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Заделать щели между досками можно несколькими способами. Какой из них выбрать — зависит от ширины образовавшихся зазоров, а также от желания и возможностей мастера.</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80340" algn="just">
              <a:lnSpc>
                <a:spcPct val="115000"/>
              </a:lnSpc>
              <a:spcAft>
                <a:spcPts val="0"/>
              </a:spcAf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Итак, избавиться от щелей можно, применив деревянные рейки или </a:t>
            </a:r>
            <a:r>
              <a:rPr lang="ru-RU"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3" tooltip="Какая шпаклевка лучше: виды и советы, какую шпаклевку выбрать для стен под обои или покраску"/>
              </a:rPr>
              <a:t>шпаклевочные составы</a:t>
            </a:r>
            <a:r>
              <a:rPr lang="ru-RU" dirty="0" smtClean="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a:t>
            </a:r>
          </a:p>
          <a:p>
            <a:pPr marL="180340" algn="just">
              <a:lnSpc>
                <a:spcPct val="115000"/>
              </a:lnSpc>
              <a:spcAft>
                <a:spcPts val="0"/>
              </a:spcAft>
            </a:pPr>
            <a:r>
              <a:rPr lang="ru-RU" dirty="0" smtClean="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В случае если доски прогрызли мыши, для заделки таких «троп» подойдет смесь цемента с битым стеклом.</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2103224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29640" y="1151906"/>
            <a:ext cx="10850880" cy="4870564"/>
          </a:xfrm>
          <a:prstGeom prst="rect">
            <a:avLst/>
          </a:prstGeom>
        </p:spPr>
        <p:txBody>
          <a:bodyPr wrap="square">
            <a:spAutoFit/>
          </a:bodyPr>
          <a:lstStyle/>
          <a:p>
            <a:pPr marL="180340" algn="ctr">
              <a:lnSpc>
                <a:spcPct val="115000"/>
              </a:lnSpc>
              <a:spcAft>
                <a:spcPts val="0"/>
              </a:spcAft>
            </a:pPr>
            <a:r>
              <a:rPr lang="ru-RU" b="1" dirty="0">
                <a:latin typeface="Times New Roman" panose="02020603050405020304" pitchFamily="18" charset="0"/>
                <a:ea typeface="Times New Roman" panose="02020603050405020304" pitchFamily="18" charset="0"/>
                <a:cs typeface="Times New Roman" panose="02020603050405020304" pitchFamily="18" charset="0"/>
              </a:rPr>
              <a:t>Последовательность работ при заделке щелей между половицами с помощью реек-клиньев</a:t>
            </a:r>
            <a:endParaRPr lang="ru-RU" sz="16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Для того чтобы заделать щели деревянными рейками потребуются сами деревянные планки, столярный или ПВА-клей, стамеска и деревянный или обычный молоток. Если выбирается последний, то еще необходимо будет подготовить отрезок бруска, через который рейки будут забиваться в щели.</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80340" algn="just">
              <a:lnSpc>
                <a:spcPct val="115000"/>
              </a:lnSpc>
              <a:spcAft>
                <a:spcPts val="0"/>
              </a:spcAf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Рейки должны иметь примерно такую же толщину, что и ширина щели, и иметь зауженную книзу форму, по типу клина.</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80340" algn="just">
              <a:lnSpc>
                <a:spcPct val="115000"/>
              </a:lnSpc>
              <a:spcAft>
                <a:spcPts val="0"/>
              </a:spcAf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Перед установкой реек просветы между досками необходимо хорошо очистить от пыли и других загрязнений. Лучше этот процесс произвести с помощью пылесоса, установив на него щелевую насадку.</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80340" algn="just">
              <a:lnSpc>
                <a:spcPct val="115000"/>
              </a:lnSpc>
              <a:spcAft>
                <a:spcPts val="0"/>
              </a:spcAf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Затем и рейки, и щели промазывают клеем. Рейки устанавливают между досками и аккуратно забивают в зазоры. Если забивание осуществляется деревянным молотком, то постукивание производится по всей длине рейки, так, чтобы клин вошел в щель постепенно. Если будет использован обычный молоток, то сверху рейки устанавливается отрезок бруска и простукивание производится по нему.</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80340" algn="just">
              <a:lnSpc>
                <a:spcPct val="115000"/>
              </a:lnSpc>
              <a:spcAft>
                <a:spcPts val="0"/>
              </a:spcAf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Далее необходимо дождаться пока клей высохнет. Потом срезать выступающую часть клина, если он не забился до конца, с помощью рубанка или стамески и молотка. Затем отремонтированная область обрабатывается наждачной бумагой и покрывается лаком или </a:t>
            </a:r>
            <a:r>
              <a:rPr lang="ru-RU"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2" tooltip="Покраска деревянного пола своими руками: выбираем, чем покрасить и как правильно подготовить пол"/>
              </a:rPr>
              <a:t>краской.</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967892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tishenko\Desktop\репох14.jpg"/>
          <p:cNvPicPr/>
          <p:nvPr/>
        </p:nvPicPr>
        <p:blipFill>
          <a:blip r:embed="rId2" cstate="print"/>
          <a:srcRect/>
          <a:stretch>
            <a:fillRect/>
          </a:stretch>
        </p:blipFill>
        <p:spPr bwMode="auto">
          <a:xfrm>
            <a:off x="7042068" y="439388"/>
            <a:ext cx="4655126" cy="5907788"/>
          </a:xfrm>
          <a:prstGeom prst="rect">
            <a:avLst/>
          </a:prstGeom>
          <a:noFill/>
          <a:ln w="9525">
            <a:noFill/>
            <a:miter lim="800000"/>
            <a:headEnd/>
            <a:tailEnd/>
          </a:ln>
        </p:spPr>
      </p:pic>
      <p:sp>
        <p:nvSpPr>
          <p:cNvPr id="3" name="Прямоугольник 2"/>
          <p:cNvSpPr/>
          <p:nvPr/>
        </p:nvSpPr>
        <p:spPr>
          <a:xfrm>
            <a:off x="344384" y="1203960"/>
            <a:ext cx="6697684" cy="4870564"/>
          </a:xfrm>
          <a:prstGeom prst="rect">
            <a:avLst/>
          </a:prstGeom>
        </p:spPr>
        <p:txBody>
          <a:bodyPr wrap="square">
            <a:spAutoFit/>
          </a:bodyPr>
          <a:lstStyle/>
          <a:p>
            <a:pPr marL="180340" algn="ctr">
              <a:lnSpc>
                <a:spcPct val="115000"/>
              </a:lnSpc>
              <a:spcAft>
                <a:spcPts val="0"/>
              </a:spcAft>
            </a:pPr>
            <a:r>
              <a:rPr lang="ru-RU" b="1" dirty="0" smtClean="0">
                <a:latin typeface="Times New Roman" panose="02020603050405020304" pitchFamily="18" charset="0"/>
                <a:ea typeface="Times New Roman" panose="02020603050405020304" pitchFamily="18" charset="0"/>
                <a:cs typeface="Times New Roman" panose="02020603050405020304" pitchFamily="18" charset="0"/>
              </a:rPr>
              <a:t>Ремонт </a:t>
            </a:r>
            <a:r>
              <a:rPr lang="ru-RU" b="1" dirty="0">
                <a:latin typeface="Times New Roman" panose="02020603050405020304" pitchFamily="18" charset="0"/>
                <a:ea typeface="Times New Roman" panose="02020603050405020304" pitchFamily="18" charset="0"/>
                <a:cs typeface="Times New Roman" panose="02020603050405020304" pitchFamily="18" charset="0"/>
              </a:rPr>
              <a:t>щелей с помощью шпаклевочной пасты.</a:t>
            </a:r>
            <a:endParaRPr lang="ru-RU" sz="16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Другой вариант заделки щелей — это заполнение их шпаклевочным составом, который лучше изготовить самостоятельно. Для выполнения ремонта потребуется шпатель, стамеска для очистки зазоров, шлифовальная машинка или наждачная бумага, закрепленная на отрезке бруса. Шпаклевку несложно приготовить самостоятельно. Для этого существует достаточно много рецептов. Но основных, которые чаще всего используются строителями, два:</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80340" algn="just">
              <a:lnSpc>
                <a:spcPct val="115000"/>
              </a:lnSpc>
              <a:spcAft>
                <a:spcPts val="0"/>
              </a:spcAf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 смесь мелких опилок и клея ПВА (возможны два вариант приготовления ремонтного состава);</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80340" algn="just">
              <a:lnSpc>
                <a:spcPct val="115000"/>
              </a:lnSpc>
              <a:spcAft>
                <a:spcPts val="0"/>
              </a:spcAf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 клеевая масса из бумаги и клейстера.</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80340" algn="just">
              <a:lnSpc>
                <a:spcPct val="115000"/>
              </a:lnSpc>
              <a:spcAft>
                <a:spcPts val="0"/>
              </a:spcAft>
            </a:pPr>
            <a:r>
              <a:rPr lang="ru-RU" b="1"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Первый вариант</a:t>
            </a: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 приготовить несложно. Необходимо просто смешать ингредиенты, добившись необходимой консистенции. Шпаклевка должна быть пастообразной</a:t>
            </a:r>
            <a:r>
              <a:rPr lang="ru-RU" dirty="0" smtClean="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3241209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26274" y="249382"/>
            <a:ext cx="10913425" cy="1685077"/>
          </a:xfrm>
          <a:prstGeom prst="rect">
            <a:avLst/>
          </a:prstGeom>
        </p:spPr>
        <p:txBody>
          <a:bodyPr wrap="square">
            <a:spAutoFit/>
          </a:bodyPr>
          <a:lstStyle/>
          <a:p>
            <a:pPr marL="180340" algn="just">
              <a:lnSpc>
                <a:spcPct val="115000"/>
              </a:lnSpc>
              <a:spcAft>
                <a:spcPts val="0"/>
              </a:spcAft>
            </a:pPr>
            <a:r>
              <a:rPr lang="ru-RU" b="1"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Второй вариант</a:t>
            </a: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 из клея и опилок потребует немного больше времени для изготовления. В этом случае, берется клей ПВА и горячая вода в пропорции 2:15 и перемешивается до однородного состояния. Затем, в получившийся раствор добавляется 5 частей мелких опилок и 5 частей цемента. Массу снова необходимо перемешать до однородности и оставить настояться в течение 5÷7 минут. При желании, пасте можно сразу придать нужный оттенок, добавив в нее красящий пигмент или немного масляной загустевшей краски.</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descr="C:\Users\tishenko\Desktop\репох15.jpg"/>
          <p:cNvPicPr/>
          <p:nvPr/>
        </p:nvPicPr>
        <p:blipFill>
          <a:blip r:embed="rId2" cstate="print"/>
          <a:srcRect/>
          <a:stretch>
            <a:fillRect/>
          </a:stretch>
        </p:blipFill>
        <p:spPr bwMode="auto">
          <a:xfrm>
            <a:off x="6863938" y="1934459"/>
            <a:ext cx="4975761" cy="4490092"/>
          </a:xfrm>
          <a:prstGeom prst="rect">
            <a:avLst/>
          </a:prstGeom>
          <a:noFill/>
          <a:ln w="9525">
            <a:noFill/>
            <a:miter lim="800000"/>
            <a:headEnd/>
            <a:tailEnd/>
          </a:ln>
        </p:spPr>
      </p:pic>
      <p:sp>
        <p:nvSpPr>
          <p:cNvPr id="4" name="Прямоугольник 3"/>
          <p:cNvSpPr/>
          <p:nvPr/>
        </p:nvSpPr>
        <p:spPr>
          <a:xfrm>
            <a:off x="819397" y="1934459"/>
            <a:ext cx="5890161" cy="4870564"/>
          </a:xfrm>
          <a:prstGeom prst="rect">
            <a:avLst/>
          </a:prstGeom>
        </p:spPr>
        <p:txBody>
          <a:bodyPr wrap="square">
            <a:spAutoFit/>
          </a:bodyPr>
          <a:lstStyle/>
          <a:p>
            <a:pPr marL="180340" algn="ctr">
              <a:lnSpc>
                <a:spcPct val="115000"/>
              </a:lnSpc>
              <a:spcAft>
                <a:spcPts val="0"/>
              </a:spcAft>
            </a:pPr>
            <a:r>
              <a:rPr lang="ru-RU" b="1"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Самодельная шпаклевка для заделки щелей между досками.</a:t>
            </a:r>
            <a:endParaRPr lang="ru-RU" sz="16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180340" algn="just">
              <a:lnSpc>
                <a:spcPct val="115000"/>
              </a:lnSpc>
              <a:spcAft>
                <a:spcPts val="0"/>
              </a:spcAft>
            </a:pPr>
            <a:r>
              <a:rPr lang="ru-RU" b="1"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Третий вариант </a:t>
            </a: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шпаклевочной массы изготавливается из следующих ингредиентов:</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80340" algn="just">
              <a:lnSpc>
                <a:spcPct val="115000"/>
              </a:lnSpc>
              <a:spcAft>
                <a:spcPts val="0"/>
              </a:spcAf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 кусочков бумаги, размоченных в теплой воде;</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80340" algn="just">
              <a:lnSpc>
                <a:spcPct val="115000"/>
              </a:lnSpc>
              <a:spcAft>
                <a:spcPts val="0"/>
              </a:spcAf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 сваренного из муки или крахмала клейстера;</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80340" algn="just">
              <a:lnSpc>
                <a:spcPct val="115000"/>
              </a:lnSpc>
              <a:spcAft>
                <a:spcPts val="0"/>
              </a:spcAf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 медного купороса, добавленного в клейстер в пропорции 1:10.</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80340" algn="just">
              <a:lnSpc>
                <a:spcPct val="115000"/>
              </a:lnSpc>
              <a:spcAft>
                <a:spcPts val="0"/>
              </a:spcAf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Вся масса тщательно перемешивается до однородного состояния и до достижения густой консистенции.</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80340" algn="just">
              <a:lnSpc>
                <a:spcPct val="115000"/>
              </a:lnSpc>
              <a:spcAft>
                <a:spcPts val="0"/>
              </a:spcAf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Любой из этих составов наносится одинаково — с помощью шпателя. Щели, как и в предыдущих случаях, очищаются и заполняются шпаклевкой. После ее высыхания, поверхность зачищается до гладкости и окрашивается.</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1638715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tishenko\Desktop\репох16.jpg"/>
          <p:cNvPicPr/>
          <p:nvPr/>
        </p:nvPicPr>
        <p:blipFill>
          <a:blip r:embed="rId2" cstate="print"/>
          <a:srcRect/>
          <a:stretch>
            <a:fillRect/>
          </a:stretch>
        </p:blipFill>
        <p:spPr bwMode="auto">
          <a:xfrm>
            <a:off x="7410203" y="439386"/>
            <a:ext cx="4500747" cy="5783283"/>
          </a:xfrm>
          <a:prstGeom prst="rect">
            <a:avLst/>
          </a:prstGeom>
          <a:noFill/>
          <a:ln w="9525">
            <a:noFill/>
            <a:miter lim="800000"/>
            <a:headEnd/>
            <a:tailEnd/>
          </a:ln>
        </p:spPr>
      </p:pic>
      <p:sp>
        <p:nvSpPr>
          <p:cNvPr id="3" name="Прямоугольник 2"/>
          <p:cNvSpPr/>
          <p:nvPr/>
        </p:nvSpPr>
        <p:spPr>
          <a:xfrm>
            <a:off x="617517" y="1282534"/>
            <a:ext cx="6602680" cy="2322174"/>
          </a:xfrm>
          <a:prstGeom prst="rect">
            <a:avLst/>
          </a:prstGeom>
        </p:spPr>
        <p:txBody>
          <a:bodyPr wrap="square">
            <a:spAutoFit/>
          </a:bodyPr>
          <a:lstStyle/>
          <a:p>
            <a:pPr marL="180340" algn="ctr">
              <a:lnSpc>
                <a:spcPct val="115000"/>
              </a:lnSpc>
              <a:spcAft>
                <a:spcPts val="0"/>
              </a:spcAft>
            </a:pPr>
            <a:r>
              <a:rPr lang="ru-RU" b="1"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Заделка щелей полимерным эластичным шнуром.</a:t>
            </a:r>
            <a:endParaRPr lang="ru-RU" sz="16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Существуют и другие способы заделывания щелей, схожие с предыдущими вариантами, но с применением других материалов. Например, вместо реек может быть использован специальный эластичный шнур, который просто закладывается в зазоры. Или же бечевка из натуральных материалов, пропитанная клеем.</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4232197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tishenko\Desktop\репох17.jpg"/>
          <p:cNvPicPr/>
          <p:nvPr/>
        </p:nvPicPr>
        <p:blipFill>
          <a:blip r:embed="rId2" cstate="print"/>
          <a:srcRect/>
          <a:stretch>
            <a:fillRect/>
          </a:stretch>
        </p:blipFill>
        <p:spPr bwMode="auto">
          <a:xfrm>
            <a:off x="6840186" y="486888"/>
            <a:ext cx="4868884" cy="5961413"/>
          </a:xfrm>
          <a:prstGeom prst="rect">
            <a:avLst/>
          </a:prstGeom>
          <a:noFill/>
          <a:ln w="9525">
            <a:noFill/>
            <a:miter lim="800000"/>
            <a:headEnd/>
            <a:tailEnd/>
          </a:ln>
        </p:spPr>
      </p:pic>
      <p:sp>
        <p:nvSpPr>
          <p:cNvPr id="3" name="Прямоугольник 2"/>
          <p:cNvSpPr/>
          <p:nvPr/>
        </p:nvSpPr>
        <p:spPr>
          <a:xfrm>
            <a:off x="712519" y="1377537"/>
            <a:ext cx="5830785" cy="3914918"/>
          </a:xfrm>
          <a:prstGeom prst="rect">
            <a:avLst/>
          </a:prstGeom>
        </p:spPr>
        <p:txBody>
          <a:bodyPr wrap="square">
            <a:spAutoFit/>
          </a:bodyPr>
          <a:lstStyle/>
          <a:p>
            <a:pPr marL="180340">
              <a:lnSpc>
                <a:spcPct val="115000"/>
              </a:lnSpc>
              <a:spcAft>
                <a:spcPts val="0"/>
              </a:spcAf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Заполнение щелей </a:t>
            </a:r>
            <a:r>
              <a:rPr lang="ru-RU" dirty="0" err="1">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герметиком</a:t>
            </a: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 для деревянных полов.</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80340" algn="just">
              <a:lnSpc>
                <a:spcPct val="115000"/>
              </a:lnSpc>
              <a:spcAft>
                <a:spcPts val="0"/>
              </a:spcAf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Еще один способ — это заполнение щелей специальным клеем-пеной или же </a:t>
            </a:r>
            <a:r>
              <a:rPr lang="ru-RU" dirty="0" err="1">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герметиком</a:t>
            </a: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 предназначенным для деревянных поверхностей.</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80340" algn="just">
              <a:lnSpc>
                <a:spcPct val="115000"/>
              </a:lnSpc>
              <a:spcAft>
                <a:spcPts val="0"/>
              </a:spcAf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После заделки щелей любым из этих способов, верхняя часть щели может быть аккуратно зашпаклёвана под цвет основного покрытия.</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80340" algn="ctr">
              <a:lnSpc>
                <a:spcPct val="115000"/>
              </a:lnSpc>
              <a:spcAft>
                <a:spcPts val="0"/>
              </a:spcAft>
            </a:pPr>
            <a:r>
              <a:rPr lang="ru-RU" b="1"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Способы избавления от скрипа</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80340" algn="just">
              <a:lnSpc>
                <a:spcPct val="115000"/>
              </a:lnSpc>
              <a:spcAft>
                <a:spcPts val="0"/>
              </a:spcAf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Избавиться от скрипа может помочь один из описанных выше методов заделки щелей. Если же неприятные звуки продолжает донимать, то стоит применить другие способы их устранения.</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1065014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24000" y="594360"/>
            <a:ext cx="9906000" cy="5341462"/>
          </a:xfrm>
          <a:prstGeom prst="rect">
            <a:avLst/>
          </a:prstGeom>
        </p:spPr>
        <p:txBody>
          <a:bodyPr wrap="square">
            <a:spAutoFit/>
          </a:bodyPr>
          <a:lstStyle/>
          <a:p>
            <a:pPr algn="ctr"/>
            <a:r>
              <a:rPr lang="ru-RU" b="1" i="1" dirty="0" smtClean="0">
                <a:latin typeface="Times New Roman" pitchFamily="18" charset="0"/>
                <a:cs typeface="Times New Roman" pitchFamily="18" charset="0"/>
              </a:rPr>
              <a:t>Цель урока:</a:t>
            </a:r>
            <a:r>
              <a:rPr lang="ru-RU" b="1" dirty="0" smtClean="0">
                <a:latin typeface="Times New Roman" pitchFamily="18" charset="0"/>
                <a:cs typeface="Times New Roman" pitchFamily="18" charset="0"/>
              </a:rPr>
              <a:t> ознакомить студентов с темой  </a:t>
            </a:r>
          </a:p>
          <a:p>
            <a:pPr algn="ctr"/>
            <a:r>
              <a:rPr lang="ru-RU" dirty="0" smtClean="0">
                <a:latin typeface="Times New Roman" pitchFamily="18" charset="0"/>
                <a:cs typeface="Times New Roman" pitchFamily="18" charset="0"/>
              </a:rPr>
              <a:t>«Ремонт полов»</a:t>
            </a:r>
            <a:endParaRPr lang="ru-RU" b="1" dirty="0" smtClean="0">
              <a:latin typeface="Times New Roman" pitchFamily="18" charset="0"/>
              <a:cs typeface="Times New Roman" pitchFamily="18" charset="0"/>
            </a:endParaRPr>
          </a:p>
          <a:p>
            <a:pPr marL="342900" lvl="0" indent="-342900">
              <a:lnSpc>
                <a:spcPct val="115000"/>
              </a:lnSpc>
              <a:spcAft>
                <a:spcPts val="0"/>
              </a:spcAft>
              <a:buSzPts val="1000"/>
              <a:buFont typeface="Symbol" panose="05050102010706020507" pitchFamily="18" charset="2"/>
              <a:buChar char=""/>
              <a:tabLst>
                <a:tab pos="457200" algn="l"/>
              </a:tabLst>
            </a:pPr>
            <a:r>
              <a:rPr lang="ru-RU" b="1" i="1" dirty="0" smtClean="0">
                <a:latin typeface="Times New Roman" pitchFamily="18" charset="0"/>
                <a:cs typeface="Times New Roman" pitchFamily="18" charset="0"/>
              </a:rPr>
              <a:t>Задачи урока:</a:t>
            </a:r>
            <a:r>
              <a:rPr lang="ru-RU" b="1" dirty="0" smtClean="0">
                <a:latin typeface="Times New Roman" pitchFamily="18" charset="0"/>
                <a:cs typeface="Times New Roman" pitchFamily="18" charset="0"/>
              </a:rPr>
              <a:t> Изучить основные понятия</a:t>
            </a:r>
          </a:p>
          <a:p>
            <a:pPr marL="342900" lvl="0" indent="-342900">
              <a:lnSpc>
                <a:spcPct val="115000"/>
              </a:lnSpc>
              <a:spcAft>
                <a:spcPts val="0"/>
              </a:spcAft>
              <a:buSzPts val="1000"/>
              <a:buFont typeface="Symbol" panose="05050102010706020507" pitchFamily="18" charset="2"/>
              <a:buChar char=""/>
              <a:tabLst>
                <a:tab pos="457200" algn="l"/>
              </a:tabLst>
            </a:pPr>
            <a:r>
              <a:rPr lang="ru-RU" dirty="0" smtClean="0">
                <a:latin typeface="Times New Roman" pitchFamily="18" charset="0"/>
                <a:ea typeface="Times New Roman" panose="02020603050405020304" pitchFamily="18" charset="0"/>
                <a:cs typeface="Times New Roman" pitchFamily="18" charset="0"/>
                <a:hlinkClick r:id="rId2"/>
              </a:rPr>
              <a:t>Что собой могут представлять полы в квартире старого дома</a:t>
            </a:r>
            <a:endParaRPr lang="ru-RU" sz="1600" dirty="0" smtClean="0">
              <a:latin typeface="Times New Roman" pitchFamily="18" charset="0"/>
              <a:ea typeface="Calibri" panose="020F0502020204030204" pitchFamily="34" charset="0"/>
              <a:cs typeface="Times New Roman" pitchFamily="18" charset="0"/>
            </a:endParaRPr>
          </a:p>
          <a:p>
            <a:pPr marL="342900" lvl="0" indent="-342900">
              <a:lnSpc>
                <a:spcPct val="115000"/>
              </a:lnSpc>
              <a:spcAft>
                <a:spcPts val="0"/>
              </a:spcAft>
              <a:buSzPts val="1000"/>
              <a:buFont typeface="Symbol" panose="05050102010706020507" pitchFamily="18" charset="2"/>
              <a:buChar char=""/>
              <a:tabLst>
                <a:tab pos="457200" algn="l"/>
              </a:tabLst>
            </a:pPr>
            <a:r>
              <a:rPr lang="ru-RU" dirty="0" smtClean="0">
                <a:latin typeface="Times New Roman" pitchFamily="18" charset="0"/>
                <a:ea typeface="Times New Roman" panose="02020603050405020304" pitchFamily="18" charset="0"/>
                <a:cs typeface="Times New Roman" pitchFamily="18" charset="0"/>
                <a:hlinkClick r:id="rId2"/>
              </a:rPr>
              <a:t>Проведение капитального ремонта старого деревянного пола</a:t>
            </a:r>
            <a:endParaRPr lang="ru-RU" sz="1600" dirty="0" smtClean="0">
              <a:latin typeface="Times New Roman" pitchFamily="18" charset="0"/>
              <a:ea typeface="Calibri" panose="020F0502020204030204" pitchFamily="34" charset="0"/>
              <a:cs typeface="Times New Roman" pitchFamily="18" charset="0"/>
            </a:endParaRPr>
          </a:p>
          <a:p>
            <a:pPr marL="342900" lvl="0" indent="-342900">
              <a:lnSpc>
                <a:spcPct val="115000"/>
              </a:lnSpc>
              <a:spcAft>
                <a:spcPts val="0"/>
              </a:spcAft>
              <a:buSzPts val="1000"/>
              <a:buFont typeface="Symbol" panose="05050102010706020507" pitchFamily="18" charset="2"/>
              <a:buChar char=""/>
              <a:tabLst>
                <a:tab pos="457200" algn="l"/>
              </a:tabLst>
            </a:pPr>
            <a:r>
              <a:rPr lang="ru-RU" dirty="0" smtClean="0">
                <a:latin typeface="Times New Roman" pitchFamily="18" charset="0"/>
                <a:ea typeface="Times New Roman" panose="02020603050405020304" pitchFamily="18" charset="0"/>
                <a:cs typeface="Times New Roman" pitchFamily="18" charset="0"/>
                <a:hlinkClick r:id="rId2"/>
              </a:rPr>
              <a:t>Демонтаж деревянного покрытия</a:t>
            </a:r>
            <a:endParaRPr lang="ru-RU" sz="1600" dirty="0" smtClean="0">
              <a:latin typeface="Times New Roman" pitchFamily="18" charset="0"/>
              <a:ea typeface="Calibri" panose="020F0502020204030204" pitchFamily="34" charset="0"/>
              <a:cs typeface="Times New Roman" pitchFamily="18" charset="0"/>
            </a:endParaRPr>
          </a:p>
          <a:p>
            <a:pPr marL="342900" lvl="0" indent="-342900">
              <a:lnSpc>
                <a:spcPct val="115000"/>
              </a:lnSpc>
              <a:spcAft>
                <a:spcPts val="0"/>
              </a:spcAft>
              <a:buSzPts val="1000"/>
              <a:buFont typeface="Symbol" panose="05050102010706020507" pitchFamily="18" charset="2"/>
              <a:buChar char=""/>
              <a:tabLst>
                <a:tab pos="457200" algn="l"/>
              </a:tabLst>
            </a:pPr>
            <a:r>
              <a:rPr lang="ru-RU" dirty="0" smtClean="0">
                <a:latin typeface="Times New Roman" pitchFamily="18" charset="0"/>
                <a:ea typeface="Times New Roman" panose="02020603050405020304" pitchFamily="18" charset="0"/>
                <a:cs typeface="Times New Roman" pitchFamily="18" charset="0"/>
                <a:hlinkClick r:id="rId2"/>
              </a:rPr>
              <a:t>Подготовка основания</a:t>
            </a:r>
            <a:endParaRPr lang="ru-RU" sz="1600" dirty="0" smtClean="0">
              <a:latin typeface="Times New Roman" pitchFamily="18" charset="0"/>
              <a:ea typeface="Calibri" panose="020F0502020204030204" pitchFamily="34" charset="0"/>
              <a:cs typeface="Times New Roman" pitchFamily="18" charset="0"/>
            </a:endParaRPr>
          </a:p>
          <a:p>
            <a:pPr marL="342900" lvl="0" indent="-342900">
              <a:lnSpc>
                <a:spcPct val="115000"/>
              </a:lnSpc>
              <a:spcAft>
                <a:spcPts val="0"/>
              </a:spcAft>
              <a:buSzPts val="1000"/>
              <a:buFont typeface="Symbol" panose="05050102010706020507" pitchFamily="18" charset="2"/>
              <a:buChar char=""/>
              <a:tabLst>
                <a:tab pos="457200" algn="l"/>
              </a:tabLst>
            </a:pPr>
            <a:r>
              <a:rPr lang="ru-RU" dirty="0" smtClean="0">
                <a:latin typeface="Times New Roman" pitchFamily="18" charset="0"/>
                <a:ea typeface="Times New Roman" panose="02020603050405020304" pitchFamily="18" charset="0"/>
                <a:cs typeface="Times New Roman" pitchFamily="18" charset="0"/>
                <a:hlinkClick r:id="rId2"/>
              </a:rPr>
              <a:t>Полное </a:t>
            </a:r>
            <a:r>
              <a:rPr lang="ru-RU" dirty="0" err="1" smtClean="0">
                <a:latin typeface="Times New Roman" pitchFamily="18" charset="0"/>
                <a:ea typeface="Times New Roman" panose="02020603050405020304" pitchFamily="18" charset="0"/>
                <a:cs typeface="Times New Roman" pitchFamily="18" charset="0"/>
                <a:hlinkClick r:id="rId2"/>
              </a:rPr>
              <a:t>переобустройство</a:t>
            </a:r>
            <a:r>
              <a:rPr lang="ru-RU" dirty="0" smtClean="0">
                <a:latin typeface="Times New Roman" pitchFamily="18" charset="0"/>
                <a:ea typeface="Times New Roman" panose="02020603050405020304" pitchFamily="18" charset="0"/>
                <a:cs typeface="Times New Roman" pitchFamily="18" charset="0"/>
                <a:hlinkClick r:id="rId2"/>
              </a:rPr>
              <a:t> деревянного пола на лагах</a:t>
            </a:r>
            <a:endParaRPr lang="ru-RU" sz="1600" dirty="0" smtClean="0">
              <a:latin typeface="Times New Roman" pitchFamily="18" charset="0"/>
              <a:ea typeface="Calibri" panose="020F0502020204030204" pitchFamily="34" charset="0"/>
              <a:cs typeface="Times New Roman" pitchFamily="18" charset="0"/>
            </a:endParaRPr>
          </a:p>
          <a:p>
            <a:pPr marL="342900" lvl="0" indent="-342900">
              <a:lnSpc>
                <a:spcPct val="115000"/>
              </a:lnSpc>
              <a:spcAft>
                <a:spcPts val="0"/>
              </a:spcAft>
              <a:buSzPts val="1000"/>
              <a:buFont typeface="Symbol" panose="05050102010706020507" pitchFamily="18" charset="2"/>
              <a:buChar char=""/>
              <a:tabLst>
                <a:tab pos="457200" algn="l"/>
              </a:tabLst>
            </a:pPr>
            <a:r>
              <a:rPr lang="ru-RU" dirty="0" smtClean="0">
                <a:latin typeface="Times New Roman" pitchFamily="18" charset="0"/>
                <a:ea typeface="Times New Roman" panose="02020603050405020304" pitchFamily="18" charset="0"/>
                <a:cs typeface="Times New Roman" pitchFamily="18" charset="0"/>
                <a:hlinkClick r:id="rId2"/>
              </a:rPr>
              <a:t>Поверхностный ремонт деревянного пола</a:t>
            </a:r>
            <a:endParaRPr lang="ru-RU" sz="1600" dirty="0" smtClean="0">
              <a:latin typeface="Times New Roman" pitchFamily="18" charset="0"/>
              <a:ea typeface="Calibri" panose="020F0502020204030204" pitchFamily="34" charset="0"/>
              <a:cs typeface="Times New Roman" pitchFamily="18" charset="0"/>
            </a:endParaRPr>
          </a:p>
          <a:p>
            <a:pPr marL="342900" lvl="0" indent="-342900">
              <a:lnSpc>
                <a:spcPct val="115000"/>
              </a:lnSpc>
              <a:spcAft>
                <a:spcPts val="0"/>
              </a:spcAft>
              <a:buSzPts val="1000"/>
              <a:buFont typeface="Symbol" panose="05050102010706020507" pitchFamily="18" charset="2"/>
              <a:buChar char=""/>
              <a:tabLst>
                <a:tab pos="457200" algn="l"/>
              </a:tabLst>
            </a:pPr>
            <a:r>
              <a:rPr lang="ru-RU" dirty="0" smtClean="0">
                <a:latin typeface="Times New Roman" pitchFamily="18" charset="0"/>
                <a:ea typeface="Times New Roman" panose="02020603050405020304" pitchFamily="18" charset="0"/>
                <a:cs typeface="Times New Roman" pitchFamily="18" charset="0"/>
                <a:hlinkClick r:id="rId2"/>
              </a:rPr>
              <a:t>Как заделать щели между досками?</a:t>
            </a:r>
            <a:endParaRPr lang="ru-RU" sz="1600" dirty="0" smtClean="0">
              <a:latin typeface="Times New Roman" pitchFamily="18" charset="0"/>
              <a:ea typeface="Calibri" panose="020F0502020204030204" pitchFamily="34" charset="0"/>
              <a:cs typeface="Times New Roman" pitchFamily="18" charset="0"/>
            </a:endParaRPr>
          </a:p>
          <a:p>
            <a:pPr marL="342900" lvl="0" indent="-342900">
              <a:lnSpc>
                <a:spcPct val="115000"/>
              </a:lnSpc>
              <a:spcAft>
                <a:spcPts val="0"/>
              </a:spcAft>
              <a:buSzPts val="1000"/>
              <a:buFont typeface="Symbol" panose="05050102010706020507" pitchFamily="18" charset="2"/>
              <a:buChar char=""/>
              <a:tabLst>
                <a:tab pos="457200" algn="l"/>
              </a:tabLst>
            </a:pPr>
            <a:r>
              <a:rPr lang="ru-RU" dirty="0" smtClean="0">
                <a:latin typeface="Times New Roman" pitchFamily="18" charset="0"/>
                <a:ea typeface="Times New Roman" panose="02020603050405020304" pitchFamily="18" charset="0"/>
                <a:cs typeface="Times New Roman" pitchFamily="18" charset="0"/>
                <a:hlinkClick r:id="rId2"/>
              </a:rPr>
              <a:t>Способы избавления от скрипа</a:t>
            </a:r>
            <a:endParaRPr lang="ru-RU" sz="1600" dirty="0" smtClean="0">
              <a:latin typeface="Times New Roman" pitchFamily="18" charset="0"/>
              <a:ea typeface="Calibri" panose="020F0502020204030204" pitchFamily="34" charset="0"/>
              <a:cs typeface="Times New Roman" pitchFamily="18" charset="0"/>
            </a:endParaRPr>
          </a:p>
          <a:p>
            <a:pPr marL="342900" lvl="0" indent="-342900">
              <a:lnSpc>
                <a:spcPct val="115000"/>
              </a:lnSpc>
              <a:spcAft>
                <a:spcPts val="0"/>
              </a:spcAft>
              <a:buSzPts val="1000"/>
              <a:buFont typeface="Symbol" panose="05050102010706020507" pitchFamily="18" charset="2"/>
              <a:buChar char=""/>
              <a:tabLst>
                <a:tab pos="457200" algn="l"/>
              </a:tabLst>
            </a:pPr>
            <a:r>
              <a:rPr lang="ru-RU" dirty="0" smtClean="0">
                <a:latin typeface="Times New Roman" pitchFamily="18" charset="0"/>
                <a:ea typeface="Times New Roman" panose="02020603050405020304" pitchFamily="18" charset="0"/>
                <a:cs typeface="Times New Roman" pitchFamily="18" charset="0"/>
                <a:hlinkClick r:id="rId2"/>
              </a:rPr>
              <a:t>Выравнивание пола и снятие старого окрасочного покрытия</a:t>
            </a:r>
            <a:endParaRPr lang="ru-RU" sz="1600" dirty="0" smtClean="0">
              <a:latin typeface="Times New Roman" pitchFamily="18" charset="0"/>
              <a:ea typeface="Calibri" panose="020F0502020204030204" pitchFamily="34" charset="0"/>
              <a:cs typeface="Times New Roman" pitchFamily="18" charset="0"/>
            </a:endParaRPr>
          </a:p>
          <a:p>
            <a:pPr marL="342900" lvl="0" indent="-342900">
              <a:lnSpc>
                <a:spcPct val="115000"/>
              </a:lnSpc>
              <a:spcAft>
                <a:spcPts val="0"/>
              </a:spcAft>
              <a:buSzPts val="1000"/>
              <a:buFont typeface="Symbol" panose="05050102010706020507" pitchFamily="18" charset="2"/>
              <a:buChar char=""/>
              <a:tabLst>
                <a:tab pos="457200" algn="l"/>
              </a:tabLst>
            </a:pPr>
            <a:r>
              <a:rPr lang="ru-RU" dirty="0" smtClean="0">
                <a:latin typeface="Times New Roman" pitchFamily="18" charset="0"/>
                <a:ea typeface="Times New Roman" panose="02020603050405020304" pitchFamily="18" charset="0"/>
                <a:cs typeface="Times New Roman" pitchFamily="18" charset="0"/>
                <a:hlinkClick r:id="rId2"/>
              </a:rPr>
              <a:t>Шлифовка поверхности</a:t>
            </a:r>
            <a:endParaRPr lang="ru-RU" sz="1600" dirty="0" smtClean="0">
              <a:latin typeface="Times New Roman" pitchFamily="18" charset="0"/>
              <a:ea typeface="Calibri" panose="020F0502020204030204" pitchFamily="34" charset="0"/>
              <a:cs typeface="Times New Roman" pitchFamily="18" charset="0"/>
            </a:endParaRPr>
          </a:p>
          <a:p>
            <a:pPr marL="342900" lvl="0" indent="-342900">
              <a:lnSpc>
                <a:spcPct val="115000"/>
              </a:lnSpc>
              <a:spcAft>
                <a:spcPts val="0"/>
              </a:spcAft>
              <a:buSzPts val="1000"/>
              <a:buFont typeface="Symbol" panose="05050102010706020507" pitchFamily="18" charset="2"/>
              <a:buChar char=""/>
              <a:tabLst>
                <a:tab pos="457200" algn="l"/>
              </a:tabLst>
            </a:pPr>
            <a:r>
              <a:rPr lang="ru-RU" dirty="0" smtClean="0">
                <a:latin typeface="Times New Roman" pitchFamily="18" charset="0"/>
                <a:ea typeface="Times New Roman" panose="02020603050405020304" pitchFamily="18" charset="0"/>
                <a:cs typeface="Times New Roman" pitchFamily="18" charset="0"/>
                <a:hlinkClick r:id="rId2"/>
              </a:rPr>
              <a:t>Выравнивание деревянного пола фанерой</a:t>
            </a:r>
            <a:endParaRPr lang="ru-RU" sz="1600" dirty="0" smtClean="0">
              <a:latin typeface="Times New Roman" pitchFamily="18" charset="0"/>
              <a:ea typeface="Calibri" panose="020F0502020204030204" pitchFamily="34" charset="0"/>
              <a:cs typeface="Times New Roman" pitchFamily="18" charset="0"/>
            </a:endParaRPr>
          </a:p>
          <a:p>
            <a:pPr marL="342900" lvl="0" indent="-342900">
              <a:lnSpc>
                <a:spcPct val="115000"/>
              </a:lnSpc>
              <a:spcAft>
                <a:spcPts val="0"/>
              </a:spcAft>
              <a:buSzPts val="1000"/>
              <a:buFont typeface="Symbol" panose="05050102010706020507" pitchFamily="18" charset="2"/>
              <a:buChar char=""/>
              <a:tabLst>
                <a:tab pos="457200" algn="l"/>
              </a:tabLst>
            </a:pPr>
            <a:r>
              <a:rPr lang="ru-RU" dirty="0" smtClean="0">
                <a:latin typeface="Times New Roman" pitchFamily="18" charset="0"/>
                <a:ea typeface="Times New Roman" panose="02020603050405020304" pitchFamily="18" charset="0"/>
                <a:cs typeface="Times New Roman" pitchFamily="18" charset="0"/>
                <a:hlinkClick r:id="rId2"/>
              </a:rPr>
              <a:t>Замена деревянного покрытия на наливной пол</a:t>
            </a:r>
            <a:endParaRPr lang="ru-RU" sz="1600" dirty="0" smtClean="0">
              <a:latin typeface="Times New Roman" pitchFamily="18" charset="0"/>
              <a:ea typeface="Calibri" panose="020F0502020204030204" pitchFamily="34" charset="0"/>
              <a:cs typeface="Times New Roman" pitchFamily="18" charset="0"/>
            </a:endParaRPr>
          </a:p>
          <a:p>
            <a:pPr algn="ctr"/>
            <a:r>
              <a:rPr lang="ru-RU" b="1" dirty="0" smtClean="0">
                <a:latin typeface="Times New Roman" pitchFamily="18" charset="0"/>
                <a:cs typeface="Times New Roman" pitchFamily="18" charset="0"/>
              </a:rPr>
              <a:t>Закрепить материал с помощью контрольных вопросов.</a:t>
            </a:r>
          </a:p>
          <a:p>
            <a:pPr algn="ctr"/>
            <a:r>
              <a:rPr lang="ru-RU" b="1" dirty="0" smtClean="0">
                <a:latin typeface="Times New Roman" pitchFamily="18" charset="0"/>
                <a:cs typeface="Times New Roman" pitchFamily="18" charset="0"/>
              </a:rPr>
              <a:t>Привить интерес к дисциплине и специальности</a:t>
            </a:r>
          </a:p>
        </p:txBody>
      </p:sp>
    </p:spTree>
    <p:extLst>
      <p:ext uri="{BB962C8B-B14F-4D97-AF65-F5344CB8AC3E}">
        <p14:creationId xmlns="" xmlns:p14="http://schemas.microsoft.com/office/powerpoint/2010/main" val="832058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24395" y="273132"/>
            <a:ext cx="11044052" cy="2322174"/>
          </a:xfrm>
          <a:prstGeom prst="rect">
            <a:avLst/>
          </a:prstGeom>
        </p:spPr>
        <p:txBody>
          <a:bodyPr wrap="square">
            <a:spAutoFit/>
          </a:bodyPr>
          <a:lstStyle/>
          <a:p>
            <a:pPr marL="180340" algn="just">
              <a:lnSpc>
                <a:spcPct val="115000"/>
              </a:lnSpc>
              <a:spcAft>
                <a:spcPts val="0"/>
              </a:spcAft>
            </a:pPr>
            <a:r>
              <a:rPr lang="ru-RU" b="1" dirty="0">
                <a:solidFill>
                  <a:srgbClr val="800080"/>
                </a:solidFill>
                <a:latin typeface="Times New Roman" panose="02020603050405020304" pitchFamily="18" charset="0"/>
                <a:ea typeface="Times New Roman" panose="02020603050405020304" pitchFamily="18" charset="0"/>
                <a:cs typeface="Times New Roman" panose="02020603050405020304" pitchFamily="18" charset="0"/>
                <a:hlinkClick r:id="rId2"/>
              </a:rPr>
              <a:t>«Как убрать скрип деревянного пола»</a:t>
            </a: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80340" algn="just">
              <a:lnSpc>
                <a:spcPct val="115000"/>
              </a:lnSpc>
              <a:spcAft>
                <a:spcPts val="0"/>
              </a:spcAf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Итак, что же можно предпринять, если скрип пола постоянно действует на нервы и даже будит членов семьи в ночное время. В первую очередь необходимо определить зоны скрипа опытным путем, походив по дощатому полу в тяжелой обуви, и понажимав на разные доски.</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80340" algn="just">
              <a:lnSpc>
                <a:spcPct val="115000"/>
              </a:lnSpc>
              <a:spcAft>
                <a:spcPts val="0"/>
              </a:spcAf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Существует несколько вариантов, которые помогут справиться с этой проблемой:</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Первый, самый простой способ удаления скрипа — это засыпать между «шумных» досок обычный тальк, который смягчит трение древесины.</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descr="C:\Users\tishenko\Desktop\репох19.jpg"/>
          <p:cNvPicPr/>
          <p:nvPr/>
        </p:nvPicPr>
        <p:blipFill>
          <a:blip r:embed="rId3" cstate="print"/>
          <a:srcRect/>
          <a:stretch>
            <a:fillRect/>
          </a:stretch>
        </p:blipFill>
        <p:spPr bwMode="auto">
          <a:xfrm>
            <a:off x="6095999" y="2595305"/>
            <a:ext cx="5672447" cy="3888621"/>
          </a:xfrm>
          <a:prstGeom prst="rect">
            <a:avLst/>
          </a:prstGeom>
          <a:noFill/>
          <a:ln w="9525">
            <a:noFill/>
            <a:miter lim="800000"/>
            <a:headEnd/>
            <a:tailEnd/>
          </a:ln>
        </p:spPr>
      </p:pic>
      <p:sp>
        <p:nvSpPr>
          <p:cNvPr id="4" name="Прямоугольник 3"/>
          <p:cNvSpPr/>
          <p:nvPr/>
        </p:nvSpPr>
        <p:spPr>
          <a:xfrm>
            <a:off x="724394" y="2595304"/>
            <a:ext cx="5201393" cy="2003625"/>
          </a:xfrm>
          <a:prstGeom prst="rect">
            <a:avLst/>
          </a:prstGeom>
        </p:spPr>
        <p:txBody>
          <a:bodyPr wrap="square">
            <a:spAutoFit/>
          </a:bodyPr>
          <a:lstStyle/>
          <a:p>
            <a:pPr marL="180340">
              <a:lnSpc>
                <a:spcPct val="115000"/>
              </a:lnSpc>
              <a:spcAft>
                <a:spcPts val="0"/>
              </a:spcAf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Просто, и очень часто – весьма эффективно: устранения сильного рения между досками порошком талька.</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80340" algn="just">
              <a:lnSpc>
                <a:spcPct val="115000"/>
              </a:lnSpc>
              <a:spcAft>
                <a:spcPts val="0"/>
              </a:spcAf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Вместо талька, можно использовать графитный порошок, имеющий определенную жирность и также способный смягчить процесс трения.</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551133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38795" y="676894"/>
            <a:ext cx="9642763" cy="6020110"/>
          </a:xfrm>
          <a:prstGeom prst="rect">
            <a:avLst/>
          </a:prstGeom>
        </p:spPr>
        <p:txBody>
          <a:bodyPr wrap="square">
            <a:spAutoFit/>
          </a:bodyPr>
          <a:lstStyle/>
          <a:p>
            <a:pPr marL="180340" algn="just">
              <a:lnSpc>
                <a:spcPct val="115000"/>
              </a:lnSpc>
              <a:spcAft>
                <a:spcPts val="0"/>
              </a:spcAft>
            </a:pPr>
            <a:r>
              <a:rPr lang="ru-RU" dirty="0" smtClean="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этот </a:t>
            </a: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способ только на время устранит проблему.</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Если крепления досок к лагам по каким-либо причинам ослабились, и они не имеют жесткой фиксации, необходимо удалить старые гвозди и заменить их длинными </a:t>
            </a:r>
            <a:r>
              <a:rPr lang="ru-RU" dirty="0" err="1">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саморезами</a:t>
            </a: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Саморезы</a:t>
            </a: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 нельзя вкручивать в старые отверстия, оставшиеся от гвоздей – для них необходимо выбрать другое место. Забивка старых гвоздей может дать только временный эффект тишины, затем скрип обязательно вернется.</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80340">
              <a:lnSpc>
                <a:spcPct val="115000"/>
              </a:lnSpc>
              <a:spcAft>
                <a:spcPts val="0"/>
              </a:spcAf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Террасный шуруп SPAX-D – дороговато, конечно, но на самых проблемных участках пола будет обеспечено идеальное прилегание доски к лагам.</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80340" algn="just">
              <a:lnSpc>
                <a:spcPct val="115000"/>
              </a:lnSpc>
              <a:spcAft>
                <a:spcPts val="0"/>
              </a:spcAf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Для надежной фиксации досок на лагах лучше всего использовать специальные </a:t>
            </a:r>
            <a:r>
              <a:rPr lang="ru-RU" dirty="0" err="1">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саморезы</a:t>
            </a: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 с особой резьбой и компактной шляпкой, которую легко будет утопить в древесину. Такие крепёжные изделия предназначены для фиксации натуральной террасной доски. Но очень хорошо показывают себя и на «капризном» деревянном полу.</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Если доски на лагах зафиксированы надежно, скрип могут издавать плохо закрепленные к основанию лаги. В этом случае, придется просверлить сквозное отверстие через доску и лагу в основании и произвести притягивания всей конструкции с помощью анкерных болтов.</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ru-RU" dirty="0">
                <a:solidFill>
                  <a:srgbClr val="011632"/>
                </a:solidFill>
                <a:latin typeface="Times New Roman" panose="02020603050405020304" pitchFamily="18" charset="0"/>
                <a:ea typeface="Times New Roman" panose="02020603050405020304" pitchFamily="18" charset="0"/>
              </a:rPr>
              <a:t>Заливка подпольного пространства монтажной пеной. Это довольно дорогой, и к тому же – недостаточно надежный способ. Да, пена, расширяясь, заполнит все пустое пространство под дощатым </a:t>
            </a:r>
            <a:endParaRPr lang="ru-RU" dirty="0"/>
          </a:p>
        </p:txBody>
      </p:sp>
    </p:spTree>
    <p:extLst>
      <p:ext uri="{BB962C8B-B14F-4D97-AF65-F5344CB8AC3E}">
        <p14:creationId xmlns="" xmlns:p14="http://schemas.microsoft.com/office/powerpoint/2010/main" val="3482725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7512" y="197346"/>
            <a:ext cx="5668488" cy="6781857"/>
          </a:xfrm>
          <a:prstGeom prst="rect">
            <a:avLst/>
          </a:prstGeom>
        </p:spPr>
        <p:txBody>
          <a:bodyPr wrap="square">
            <a:spAutoFit/>
          </a:bodyPr>
          <a:lstStyle/>
          <a:p>
            <a:pPr marL="342900" lvl="0" indent="-342900" algn="just">
              <a:lnSpc>
                <a:spcPct val="115000"/>
              </a:lnSpc>
              <a:spcAft>
                <a:spcPts val="0"/>
              </a:spcAft>
              <a:buSzPts val="1000"/>
              <a:buFont typeface="Symbol" panose="05050102010706020507" pitchFamily="18" charset="2"/>
              <a:buChar char=""/>
              <a:tabLst>
                <a:tab pos="457200" algn="l"/>
              </a:tabLs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покрытием, и взаимное трение различных элементов исчезнет. Однако, со временем, под воздействием нагрузок, пена может просесть, начать крошиться, и скрип снова появится. Достоинствами заполнения подполья пеной можно назвать дополнительное утепление и звукоизоляцию пола.</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80340" algn="just">
              <a:lnSpc>
                <a:spcPct val="115000"/>
              </a:lnSpc>
              <a:spcAft>
                <a:spcPts val="0"/>
              </a:spcAft>
            </a:pPr>
            <a:r>
              <a:rPr lang="ru-RU" b="1"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Выравнивание пола и снятие старого окрасочного покрытия</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80340" algn="just">
              <a:lnSpc>
                <a:spcPct val="115000"/>
              </a:lnSpc>
              <a:spcAft>
                <a:spcPts val="0"/>
              </a:spcAf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В случае если отдельные доски немного прогнулись или приподнялись, а красочный слой потрескался и облупился, существует три возможности приведения его в порядок:</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Шлифовка дощатой поверхности с помощью циклевальной машины или ручной шлифовальной машинки.</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Выравнивание поверхности с помощью фанерных листов.</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Демонтаж досок, и замена их на новое покрытие или же переборка и возвращение на место старого.</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80340" algn="just">
              <a:lnSpc>
                <a:spcPct val="115000"/>
              </a:lnSpc>
              <a:spcAft>
                <a:spcPts val="0"/>
              </a:spcAft>
            </a:pPr>
            <a:r>
              <a:rPr lang="ru-RU" b="1"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descr="C:\Users\tishenko\Desktop\репох21.jpg"/>
          <p:cNvPicPr/>
          <p:nvPr/>
        </p:nvPicPr>
        <p:blipFill>
          <a:blip r:embed="rId2" cstate="print"/>
          <a:srcRect/>
          <a:stretch>
            <a:fillRect/>
          </a:stretch>
        </p:blipFill>
        <p:spPr bwMode="auto">
          <a:xfrm>
            <a:off x="6234545" y="285007"/>
            <a:ext cx="5510151" cy="4595751"/>
          </a:xfrm>
          <a:prstGeom prst="rect">
            <a:avLst/>
          </a:prstGeom>
          <a:noFill/>
          <a:ln w="9525">
            <a:noFill/>
            <a:miter lim="800000"/>
            <a:headEnd/>
            <a:tailEnd/>
          </a:ln>
        </p:spPr>
      </p:pic>
      <p:sp>
        <p:nvSpPr>
          <p:cNvPr id="4" name="Прямоугольник 3"/>
          <p:cNvSpPr/>
          <p:nvPr/>
        </p:nvSpPr>
        <p:spPr>
          <a:xfrm>
            <a:off x="6234545" y="5213267"/>
            <a:ext cx="5676405" cy="410882"/>
          </a:xfrm>
          <a:prstGeom prst="rect">
            <a:avLst/>
          </a:prstGeom>
        </p:spPr>
        <p:txBody>
          <a:bodyPr wrap="square">
            <a:spAutoFit/>
          </a:bodyPr>
          <a:lstStyle/>
          <a:p>
            <a:pPr marL="180340">
              <a:lnSpc>
                <a:spcPct val="115000"/>
              </a:lnSpc>
              <a:spcAft>
                <a:spcPts val="0"/>
              </a:spcAf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Старый деревянный пол, требующий реставрации.</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3683859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2519" y="1199408"/>
            <a:ext cx="5130141" cy="2003625"/>
          </a:xfrm>
          <a:prstGeom prst="rect">
            <a:avLst/>
          </a:prstGeom>
        </p:spPr>
        <p:txBody>
          <a:bodyPr wrap="square">
            <a:spAutoFit/>
          </a:bodyPr>
          <a:lstStyle/>
          <a:p>
            <a:pPr marL="180340" algn="just">
              <a:lnSpc>
                <a:spcPct val="115000"/>
              </a:lnSpc>
              <a:spcAft>
                <a:spcPts val="0"/>
              </a:spcAft>
            </a:pPr>
            <a:r>
              <a:rPr lang="ru-RU" b="1"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Шлифовка поверхности</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80340" algn="just">
              <a:lnSpc>
                <a:spcPct val="115000"/>
              </a:lnSpc>
              <a:spcAft>
                <a:spcPts val="0"/>
              </a:spcAf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Шлифовку или циклевку пола лучше производить с помощью специальной машины. Только так можно добиться идеального снятия неприглядных верхних слоев и выравнивания поверхности.</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descr="C:\Users\tishenko\Desktop\репох22.jpg"/>
          <p:cNvPicPr/>
          <p:nvPr/>
        </p:nvPicPr>
        <p:blipFill>
          <a:blip r:embed="rId2" cstate="print"/>
          <a:srcRect/>
          <a:stretch>
            <a:fillRect/>
          </a:stretch>
        </p:blipFill>
        <p:spPr bwMode="auto">
          <a:xfrm>
            <a:off x="6222670" y="427512"/>
            <a:ext cx="5557652" cy="5937663"/>
          </a:xfrm>
          <a:prstGeom prst="rect">
            <a:avLst/>
          </a:prstGeom>
          <a:noFill/>
          <a:ln w="9525">
            <a:noFill/>
            <a:miter lim="800000"/>
            <a:headEnd/>
            <a:tailEnd/>
          </a:ln>
        </p:spPr>
      </p:pic>
      <p:sp>
        <p:nvSpPr>
          <p:cNvPr id="4" name="Прямоугольник 3"/>
          <p:cNvSpPr/>
          <p:nvPr/>
        </p:nvSpPr>
        <p:spPr>
          <a:xfrm>
            <a:off x="819398" y="3429000"/>
            <a:ext cx="5023262" cy="2322174"/>
          </a:xfrm>
          <a:prstGeom prst="rect">
            <a:avLst/>
          </a:prstGeom>
        </p:spPr>
        <p:txBody>
          <a:bodyPr wrap="square">
            <a:spAutoFit/>
          </a:bodyPr>
          <a:lstStyle/>
          <a:p>
            <a:pPr marL="180340">
              <a:lnSpc>
                <a:spcPct val="115000"/>
              </a:lnSpc>
              <a:spcAft>
                <a:spcPts val="0"/>
              </a:spcAf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Проведение циклевки деревянного пола специальной профессиональной машиной</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80340" algn="just">
              <a:lnSpc>
                <a:spcPct val="115000"/>
              </a:lnSpc>
              <a:spcAft>
                <a:spcPts val="0"/>
              </a:spcAf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На устройстве можно выставить толщину снимаемого слоя, поэтому всю поверхность покрытия доводится до идеала. После циклевки можно будет определиться, нанести на доски новый слой краски или лак.</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1158299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tishenko\Desktop\репох23.jpg"/>
          <p:cNvPicPr/>
          <p:nvPr/>
        </p:nvPicPr>
        <p:blipFill>
          <a:blip r:embed="rId2" cstate="print"/>
          <a:srcRect/>
          <a:stretch>
            <a:fillRect/>
          </a:stretch>
        </p:blipFill>
        <p:spPr bwMode="auto">
          <a:xfrm>
            <a:off x="6258296" y="439387"/>
            <a:ext cx="5486400" cy="5605153"/>
          </a:xfrm>
          <a:prstGeom prst="rect">
            <a:avLst/>
          </a:prstGeom>
          <a:noFill/>
          <a:ln w="9525">
            <a:noFill/>
            <a:miter lim="800000"/>
            <a:headEnd/>
            <a:tailEnd/>
          </a:ln>
        </p:spPr>
      </p:pic>
      <p:sp>
        <p:nvSpPr>
          <p:cNvPr id="3" name="Прямоугольник 2"/>
          <p:cNvSpPr/>
          <p:nvPr/>
        </p:nvSpPr>
        <p:spPr>
          <a:xfrm>
            <a:off x="961900" y="1294410"/>
            <a:ext cx="4773881" cy="4413516"/>
          </a:xfrm>
          <a:prstGeom prst="rect">
            <a:avLst/>
          </a:prstGeom>
        </p:spPr>
        <p:txBody>
          <a:bodyPr wrap="square">
            <a:spAutoFit/>
          </a:bodyPr>
          <a:lstStyle/>
          <a:p>
            <a:pPr marL="180340">
              <a:lnSpc>
                <a:spcPct val="115000"/>
              </a:lnSpc>
              <a:spcAft>
                <a:spcPts val="0"/>
              </a:spcAf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Очищенный от старой краски и верхнего потемневшего слоя древесины дощатый пол, покрываемый лаком. Практически – как новый…</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ru-RU" dirty="0">
                <a:solidFill>
                  <a:srgbClr val="011632"/>
                </a:solidFill>
                <a:latin typeface="Times New Roman" panose="02020603050405020304" pitchFamily="18" charset="0"/>
                <a:ea typeface="Times New Roman" panose="02020603050405020304" pitchFamily="18" charset="0"/>
              </a:rPr>
              <a:t>Можно, конечно же, произвести очистку полов и вручную, использовав шлифовальную или фрезерную машинку. Однако, этот процесс достаточно трудоемок, займет много времени, и нет никакой гарантии, что результат будет положительным. Это связано с тем, что ручные инструменты способны охватить своим воздействием небольшую площадь обработки. А переходя на соседний участок, можно случайно снять меньшую или большую толщину верхнего слоя</a:t>
            </a:r>
            <a:endParaRPr lang="ru-RU" dirty="0"/>
          </a:p>
        </p:txBody>
      </p:sp>
    </p:spTree>
    <p:extLst>
      <p:ext uri="{BB962C8B-B14F-4D97-AF65-F5344CB8AC3E}">
        <p14:creationId xmlns="" xmlns:p14="http://schemas.microsoft.com/office/powerpoint/2010/main" val="4285007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tishenko\Desktop\репох24.jpg"/>
          <p:cNvPicPr/>
          <p:nvPr/>
        </p:nvPicPr>
        <p:blipFill>
          <a:blip r:embed="rId2" cstate="print"/>
          <a:srcRect/>
          <a:stretch>
            <a:fillRect/>
          </a:stretch>
        </p:blipFill>
        <p:spPr bwMode="auto">
          <a:xfrm>
            <a:off x="6258296" y="510640"/>
            <a:ext cx="5486400" cy="5581402"/>
          </a:xfrm>
          <a:prstGeom prst="rect">
            <a:avLst/>
          </a:prstGeom>
          <a:noFill/>
          <a:ln w="9525">
            <a:noFill/>
            <a:miter lim="800000"/>
            <a:headEnd/>
            <a:tailEnd/>
          </a:ln>
        </p:spPr>
      </p:pic>
      <p:sp>
        <p:nvSpPr>
          <p:cNvPr id="3" name="Прямоугольник 2"/>
          <p:cNvSpPr/>
          <p:nvPr/>
        </p:nvSpPr>
        <p:spPr>
          <a:xfrm>
            <a:off x="522515" y="1175656"/>
            <a:ext cx="5332022" cy="5189113"/>
          </a:xfrm>
          <a:prstGeom prst="rect">
            <a:avLst/>
          </a:prstGeom>
        </p:spPr>
        <p:txBody>
          <a:bodyPr wrap="square">
            <a:spAutoFit/>
          </a:bodyPr>
          <a:lstStyle/>
          <a:p>
            <a:pPr marL="180340">
              <a:lnSpc>
                <a:spcPct val="115000"/>
              </a:lnSpc>
              <a:spcAft>
                <a:spcPts val="0"/>
              </a:spcAf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Ручная шлифовальная машинка оправдывает себя на небольших участках, требующих выравнивания.</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80340" algn="just">
              <a:lnSpc>
                <a:spcPct val="115000"/>
              </a:lnSpc>
              <a:spcAft>
                <a:spcPts val="0"/>
              </a:spcAf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Этот способ выравнивания подойдет только в том случае, если у мастера достаточно большой опыт в выполнении подобных работ. Или же, если планируется закрыть поверхность фанерными листами. То есть, главной задачей является не эстетичность внешнего вида пола, а только его ровность. Подойдёт он и в том случае, если неровность локализована на весьма незначительном по площади участке.</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80340" algn="just">
              <a:lnSpc>
                <a:spcPct val="115000"/>
              </a:lnSpc>
              <a:spcAft>
                <a:spcPts val="0"/>
              </a:spcAf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В любом случае перед началом любой циклевки или шлифовки необходимо убедиться, что шляпки крепежных элементов (гвоздей или </a:t>
            </a:r>
            <a:r>
              <a:rPr lang="ru-RU" dirty="0" err="1">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саморезов</a:t>
            </a: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 утоплены в древесину на нужную глубину</a:t>
            </a:r>
            <a:r>
              <a:rPr lang="ru-RU" dirty="0" smtClean="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16557014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26275" y="415636"/>
            <a:ext cx="10806546" cy="1685077"/>
          </a:xfrm>
          <a:prstGeom prst="rect">
            <a:avLst/>
          </a:prstGeom>
        </p:spPr>
        <p:txBody>
          <a:bodyPr wrap="square">
            <a:spAutoFit/>
          </a:bodyPr>
          <a:lstStyle/>
          <a:p>
            <a:pPr marL="180340" algn="just">
              <a:lnSpc>
                <a:spcPct val="115000"/>
              </a:lnSpc>
              <a:spcAft>
                <a:spcPts val="0"/>
              </a:spcAft>
            </a:pPr>
            <a:r>
              <a:rPr lang="ru-RU" b="1"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Выравнивание деревянного пола фанерой</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80340" algn="just">
              <a:lnSpc>
                <a:spcPct val="115000"/>
              </a:lnSpc>
              <a:spcAft>
                <a:spcPts val="0"/>
              </a:spcAf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Если деревянные полы достаточно крепкие, но со временем между досками появились внушительные щели, которые заделать будет сложно, существует два выхода:</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Заменить старые доски на новый дощатый настил, то есть выполнить полную реконструкцию покрытия.</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Настелить сверху досок фанерные листы.</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descr="C:\Users\tishenko\Desktop\репох25.jpg"/>
          <p:cNvPicPr/>
          <p:nvPr/>
        </p:nvPicPr>
        <p:blipFill>
          <a:blip r:embed="rId2" cstate="print"/>
          <a:srcRect/>
          <a:stretch>
            <a:fillRect/>
          </a:stretch>
        </p:blipFill>
        <p:spPr bwMode="auto">
          <a:xfrm>
            <a:off x="7172696" y="1876301"/>
            <a:ext cx="4476998" cy="4619502"/>
          </a:xfrm>
          <a:prstGeom prst="rect">
            <a:avLst/>
          </a:prstGeom>
          <a:noFill/>
          <a:ln w="9525">
            <a:noFill/>
            <a:miter lim="800000"/>
            <a:headEnd/>
            <a:tailEnd/>
          </a:ln>
        </p:spPr>
      </p:pic>
      <p:sp>
        <p:nvSpPr>
          <p:cNvPr id="4" name="Прямоугольник 3"/>
          <p:cNvSpPr/>
          <p:nvPr/>
        </p:nvSpPr>
        <p:spPr>
          <a:xfrm>
            <a:off x="498764" y="2100714"/>
            <a:ext cx="6341423" cy="4552015"/>
          </a:xfrm>
          <a:prstGeom prst="rect">
            <a:avLst/>
          </a:prstGeom>
        </p:spPr>
        <p:txBody>
          <a:bodyPr wrap="square">
            <a:spAutoFit/>
          </a:bodyPr>
          <a:lstStyle/>
          <a:p>
            <a:pPr marL="180340" algn="ctr">
              <a:lnSpc>
                <a:spcPct val="115000"/>
              </a:lnSpc>
              <a:spcAft>
                <a:spcPts val="0"/>
              </a:spcAft>
            </a:pPr>
            <a:r>
              <a:rPr lang="ru-RU" b="1"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Монтаж фанеры поверх старого деревянного пола</a:t>
            </a: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80340" algn="just">
              <a:lnSpc>
                <a:spcPct val="115000"/>
              </a:lnSpc>
              <a:spcAft>
                <a:spcPts val="0"/>
              </a:spcAf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Если решено выбрать второй, менее трудоемкий и более чистый вариант, то работы стоит производить в следующем порядке:</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Старое деревянное покрытие необходимо очистить от пыли и грязи.</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Произвести проверку пола на ровность с помощью строительного уровня. Если некоторые доски деформировались, то их стоит выровнять циклевкой, если это возможно, или же заменить на новые.</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Щели заделывать необязательно, особенно если квартира находится выше первого этажа, а для покрытия выбрана фанера толщиной в 18÷20 мм. В этом случае доски попросту будут выполнять роль лагов.</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21784971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26919" y="795646"/>
            <a:ext cx="9785268" cy="5189113"/>
          </a:xfrm>
          <a:prstGeom prst="rect">
            <a:avLst/>
          </a:prstGeom>
        </p:spPr>
        <p:txBody>
          <a:bodyPr wrap="square">
            <a:spAutoFit/>
          </a:bodyPr>
          <a:lstStyle/>
          <a:p>
            <a:pPr marL="342900" lvl="0" indent="-342900" algn="just">
              <a:lnSpc>
                <a:spcPct val="115000"/>
              </a:lnSpc>
              <a:spcAft>
                <a:spcPts val="0"/>
              </a:spcAft>
              <a:buSzPts val="1000"/>
              <a:buFont typeface="Symbol" panose="05050102010706020507" pitchFamily="18" charset="2"/>
              <a:buChar char=""/>
              <a:tabLst>
                <a:tab pos="457200" algn="l"/>
              </a:tabLs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Листы фанеры укладываются с соблюдением деформационного зазора от стен шириной 8÷10 мм. Между листами также оставляется компенсационный зазор в 3÷5 мм.</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Фиксация фанеры к дощатому основанию осуществляется </a:t>
            </a:r>
            <a:r>
              <a:rPr lang="ru-RU" dirty="0" err="1">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саморезами</a:t>
            </a: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 которые вкручиваются с шагом 300÷350 мм. Причем закрепление должно быть произведено по всей площади листа, а не только по периметру. Для равномерного распределения крепежных элементов по поверхности, листы лучше всего заранее расчертить на квадраты. На пересечении линий и будут вкручиваться </a:t>
            </a:r>
            <a:r>
              <a:rPr lang="ru-RU" dirty="0" err="1">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саморезы</a:t>
            </a: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 Чтобы облегчить задачу, в этих точках сначала просверливаются отверстия меньшего диаметра, чем у </a:t>
            </a:r>
            <a:r>
              <a:rPr lang="ru-RU" dirty="0" err="1">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саморезов</a:t>
            </a: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 так как последние должны плотно входить как в фанеру, так и в доски основания.</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Затем в отверстия расставляются </a:t>
            </a:r>
            <a:r>
              <a:rPr lang="ru-RU" dirty="0" err="1">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саморезы</a:t>
            </a: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 После этого с помощью </a:t>
            </a:r>
            <a:r>
              <a:rPr lang="ru-RU" dirty="0" err="1">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шуруповерта</a:t>
            </a: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 выполняется окончательная фиксация. На инструменте следует оптимально выставить максимальное усилие затяжки (на «трещотке»). Так, чтобы шляпки </a:t>
            </a:r>
            <a:r>
              <a:rPr lang="ru-RU" dirty="0" err="1">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саморезов</a:t>
            </a: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 «утонули» в фанере примерно на 1 мм.</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Следующий ряд фанеры укладывается со сдвигом стыков на 400÷600 мм.</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Если планируется уложить два слоя фанеры, то стыки листов верхнего слоя не должны совпадать с линиями соединений нижнего.</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7824044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tishenko\Desktop\репох26.jpg"/>
          <p:cNvPicPr/>
          <p:nvPr/>
        </p:nvPicPr>
        <p:blipFill>
          <a:blip r:embed="rId2" cstate="print"/>
          <a:srcRect/>
          <a:stretch>
            <a:fillRect/>
          </a:stretch>
        </p:blipFill>
        <p:spPr bwMode="auto">
          <a:xfrm>
            <a:off x="6353298" y="308757"/>
            <a:ext cx="5284520" cy="5830785"/>
          </a:xfrm>
          <a:prstGeom prst="rect">
            <a:avLst/>
          </a:prstGeom>
          <a:noFill/>
          <a:ln w="9525">
            <a:noFill/>
            <a:miter lim="800000"/>
            <a:headEnd/>
            <a:tailEnd/>
          </a:ln>
        </p:spPr>
      </p:pic>
      <p:sp>
        <p:nvSpPr>
          <p:cNvPr id="3" name="Прямоугольник 2"/>
          <p:cNvSpPr/>
          <p:nvPr/>
        </p:nvSpPr>
        <p:spPr>
          <a:xfrm>
            <a:off x="463138" y="914400"/>
            <a:ext cx="5890160" cy="5189113"/>
          </a:xfrm>
          <a:prstGeom prst="rect">
            <a:avLst/>
          </a:prstGeom>
        </p:spPr>
        <p:txBody>
          <a:bodyPr wrap="square">
            <a:spAutoFit/>
          </a:bodyPr>
          <a:lstStyle/>
          <a:p>
            <a:pPr marL="180340">
              <a:lnSpc>
                <a:spcPct val="115000"/>
              </a:lnSpc>
              <a:spcAft>
                <a:spcPts val="0"/>
              </a:spcAf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Окончательная шлифовка уложенного и зафиксированного фанерного настила</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После окончания монтажа фанеры, рекомендуется пройтись по стыкам покрытия циклевальной или шлифовальной машиной. Если на краях листов останутся заусеницы от распила, то они будут впоследствии мешать укладки ламината или паркетной доски. Кроме того, сойдут на нет возможные небольшие «ступеньки» между листами.</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Далее, можно переходить к монтажу декоративного покрытия, изучив заранее технологию его укладки.</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80340" algn="just">
              <a:lnSpc>
                <a:spcPct val="115000"/>
              </a:lnSpc>
              <a:spcAft>
                <a:spcPts val="0"/>
              </a:spcAft>
            </a:pPr>
            <a:r>
              <a:rPr lang="ru-RU" b="1"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Замена деревянного покрытия на наливной пол</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80340" algn="just">
              <a:lnSpc>
                <a:spcPct val="115000"/>
              </a:lnSpc>
              <a:spcAft>
                <a:spcPts val="0"/>
              </a:spcAf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Если полы находятся в плачевном состоянии и требуют демонтажа, но новые деревянное покрытие укладывать нет желания или средств, то альтернативой может стать </a:t>
            </a:r>
            <a:r>
              <a:rPr lang="ru-RU"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3" tooltip="Наливной пол самовыравнивающийся какой лучше: выбираем наливной пол с прочным покрытием"/>
              </a:rPr>
              <a:t>самовыравнивающийся наливной пол.</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13911563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tishenko\Desktop\репох27.jpg"/>
          <p:cNvPicPr/>
          <p:nvPr/>
        </p:nvPicPr>
        <p:blipFill>
          <a:blip r:embed="rId2" cstate="print"/>
          <a:srcRect/>
          <a:stretch>
            <a:fillRect/>
          </a:stretch>
        </p:blipFill>
        <p:spPr bwMode="auto">
          <a:xfrm>
            <a:off x="6650181" y="368135"/>
            <a:ext cx="4975761" cy="5807033"/>
          </a:xfrm>
          <a:prstGeom prst="rect">
            <a:avLst/>
          </a:prstGeom>
          <a:noFill/>
          <a:ln w="9525">
            <a:noFill/>
            <a:miter lim="800000"/>
            <a:headEnd/>
            <a:tailEnd/>
          </a:ln>
        </p:spPr>
      </p:pic>
      <p:sp>
        <p:nvSpPr>
          <p:cNvPr id="3" name="Прямоугольник 2"/>
          <p:cNvSpPr/>
          <p:nvPr/>
        </p:nvSpPr>
        <p:spPr>
          <a:xfrm>
            <a:off x="617518" y="1223158"/>
            <a:ext cx="5617028" cy="3790268"/>
          </a:xfrm>
          <a:prstGeom prst="rect">
            <a:avLst/>
          </a:prstGeom>
        </p:spPr>
        <p:txBody>
          <a:bodyPr wrap="square">
            <a:spAutoFit/>
          </a:bodyPr>
          <a:lstStyle/>
          <a:p>
            <a:pPr marL="180340">
              <a:lnSpc>
                <a:spcPct val="115000"/>
              </a:lnSpc>
              <a:spcAft>
                <a:spcPts val="0"/>
              </a:spcAf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Одно из решений – отказаться от деревянного пола в пользу наливной самовыравнивающейся стяжки.</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80340" algn="just">
              <a:lnSpc>
                <a:spcPct val="115000"/>
              </a:lnSpc>
              <a:spcAft>
                <a:spcPts val="0"/>
              </a:spcAf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Готовые составы для наливных полов рассчитаны на быстрое высыхание и приведение железобетонной поверхности перекрытия в идеальный порядок.</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80340" algn="just">
              <a:lnSpc>
                <a:spcPct val="115000"/>
              </a:lnSpc>
              <a:spcAft>
                <a:spcPts val="0"/>
              </a:spcAf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Обустройство наливного покрытия состоит из нескольких этапов. Причем первый, подготовительный — не менее важен, чем финишный.</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ru-RU" dirty="0">
                <a:solidFill>
                  <a:srgbClr val="011632"/>
                </a:solidFill>
                <a:latin typeface="Times New Roman" panose="02020603050405020304" pitchFamily="18" charset="0"/>
                <a:ea typeface="Times New Roman" panose="02020603050405020304" pitchFamily="18" charset="0"/>
              </a:rPr>
              <a:t>Итак, после демонтажа дожатого покрытия и лагов, тщательной уборки мусора, производятся следующие действия</a:t>
            </a:r>
            <a:endParaRPr lang="ru-RU" dirty="0"/>
          </a:p>
        </p:txBody>
      </p:sp>
    </p:spTree>
    <p:extLst>
      <p:ext uri="{BB962C8B-B14F-4D97-AF65-F5344CB8AC3E}">
        <p14:creationId xmlns="" xmlns:p14="http://schemas.microsoft.com/office/powerpoint/2010/main" val="963977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tishenko\Desktop\репох1.jpg"/>
          <p:cNvPicPr/>
          <p:nvPr/>
        </p:nvPicPr>
        <p:blipFill>
          <a:blip r:embed="rId2" cstate="print"/>
          <a:srcRect/>
          <a:stretch>
            <a:fillRect/>
          </a:stretch>
        </p:blipFill>
        <p:spPr bwMode="auto">
          <a:xfrm>
            <a:off x="7469578" y="439387"/>
            <a:ext cx="4227617" cy="5878285"/>
          </a:xfrm>
          <a:prstGeom prst="rect">
            <a:avLst/>
          </a:prstGeom>
          <a:noFill/>
          <a:ln w="9525">
            <a:noFill/>
            <a:miter lim="800000"/>
            <a:headEnd/>
            <a:tailEnd/>
          </a:ln>
        </p:spPr>
      </p:pic>
      <p:sp>
        <p:nvSpPr>
          <p:cNvPr id="3" name="Прямоугольник 2"/>
          <p:cNvSpPr/>
          <p:nvPr/>
        </p:nvSpPr>
        <p:spPr>
          <a:xfrm>
            <a:off x="1721922" y="993718"/>
            <a:ext cx="5355772" cy="5507662"/>
          </a:xfrm>
          <a:prstGeom prst="rect">
            <a:avLst/>
          </a:prstGeom>
        </p:spPr>
        <p:txBody>
          <a:bodyPr wrap="square">
            <a:spAutoFit/>
          </a:bodyPr>
          <a:lstStyle/>
          <a:p>
            <a:pPr marL="180340" algn="just">
              <a:lnSpc>
                <a:spcPct val="115000"/>
              </a:lnSpc>
              <a:spcAft>
                <a:spcPts val="0"/>
              </a:spcAf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Ремонт полов </a:t>
            </a:r>
            <a:r>
              <a:rPr lang="ru-RU" dirty="0" smtClean="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обычно</a:t>
            </a: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 стоит на одном из первых мест в списке капитальных обновлений. Старые доски наверняка поизносились, потеряли прочность. Покрытие может скрипеть, а его поверхность с многочисленными слоями краски — иметь далеко не привлекательный внешний вид. Кроме того, в пространстве под дощатым настилом за время эксплуатации скопились немалые залежи пыли. Если же квартира находится на первом этаже, не исключено, что в пространстве под полом обосновались насекомые. Там же обычно хорошо чувствуют себя колонии плесени или грибка. Именно поэтому, приобретая по сходной цене такое жилье, необходимо сразу же быть готовым к тому, что придется хорошо поработать и немало потратиться, чтобы привести его в порядок.</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11436980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tishenko\Desktop\репох28.jpg"/>
          <p:cNvPicPr/>
          <p:nvPr/>
        </p:nvPicPr>
        <p:blipFill>
          <a:blip r:embed="rId2" cstate="print"/>
          <a:srcRect/>
          <a:stretch>
            <a:fillRect/>
          </a:stretch>
        </p:blipFill>
        <p:spPr bwMode="auto">
          <a:xfrm>
            <a:off x="6095999" y="534390"/>
            <a:ext cx="5589320" cy="5747657"/>
          </a:xfrm>
          <a:prstGeom prst="rect">
            <a:avLst/>
          </a:prstGeom>
          <a:noFill/>
          <a:ln w="9525">
            <a:noFill/>
            <a:miter lim="800000"/>
            <a:headEnd/>
            <a:tailEnd/>
          </a:ln>
        </p:spPr>
      </p:pic>
      <p:sp>
        <p:nvSpPr>
          <p:cNvPr id="3" name="Прямоугольник 2"/>
          <p:cNvSpPr/>
          <p:nvPr/>
        </p:nvSpPr>
        <p:spPr>
          <a:xfrm>
            <a:off x="617517" y="332509"/>
            <a:ext cx="5272644" cy="6463308"/>
          </a:xfrm>
          <a:prstGeom prst="rect">
            <a:avLst/>
          </a:prstGeom>
        </p:spPr>
        <p:txBody>
          <a:bodyPr wrap="square">
            <a:spAutoFit/>
          </a:bodyPr>
          <a:lstStyle/>
          <a:p>
            <a:pPr marL="180340">
              <a:lnSpc>
                <a:spcPct val="115000"/>
              </a:lnSpc>
              <a:spcAft>
                <a:spcPts val="0"/>
              </a:spcAf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Дефекты на бетонном основании должны быть отремонтированы.</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Производится проверка поверхности. Если на ней обнаружатся трещины, их необходимо тщательно заделать. Для этого трещина расширяется, грунтуется и заполняется однородным цементно-песчаным раствором или специальной ремонтной шпаклёвкой. В некоторых случаях для мелких трещин может подойти и герметик, предназначенный для работы с бетоном. Если на поверхности присутствуют впадины или выступы, от них также необходимо избавиться. Выступающие части счищаются шлифовальной машинкой или попросту сбиваются. Впадины заполняются ремонтным составом до общего уровня основания. Чтобы раствор имел хорошее сцепление с бетонной поверхностью, в области впадины необходимо сделать насечки, затем очистить ее от мусора и загрунтовать.</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35701847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tishenko\Desktop\репох29.jpg"/>
          <p:cNvPicPr/>
          <p:nvPr/>
        </p:nvPicPr>
        <p:blipFill>
          <a:blip r:embed="rId2" cstate="print"/>
          <a:srcRect/>
          <a:stretch>
            <a:fillRect/>
          </a:stretch>
        </p:blipFill>
        <p:spPr bwMode="auto">
          <a:xfrm>
            <a:off x="6982691" y="534391"/>
            <a:ext cx="4809506" cy="5747656"/>
          </a:xfrm>
          <a:prstGeom prst="rect">
            <a:avLst/>
          </a:prstGeom>
          <a:noFill/>
          <a:ln w="9525">
            <a:noFill/>
            <a:miter lim="800000"/>
            <a:headEnd/>
            <a:tailEnd/>
          </a:ln>
        </p:spPr>
      </p:pic>
      <p:sp>
        <p:nvSpPr>
          <p:cNvPr id="3" name="Прямоугольник 2"/>
          <p:cNvSpPr/>
          <p:nvPr/>
        </p:nvSpPr>
        <p:spPr>
          <a:xfrm>
            <a:off x="546265" y="1282535"/>
            <a:ext cx="6234545" cy="3347070"/>
          </a:xfrm>
          <a:prstGeom prst="rect">
            <a:avLst/>
          </a:prstGeom>
        </p:spPr>
        <p:txBody>
          <a:bodyPr wrap="square">
            <a:spAutoFit/>
          </a:bodyPr>
          <a:lstStyle/>
          <a:p>
            <a:pPr marL="180340">
              <a:lnSpc>
                <a:spcPct val="115000"/>
              </a:lnSpc>
              <a:spcAft>
                <a:spcPts val="0"/>
              </a:spcAf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Грунтовка бетонного основания под наливной пол.</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Следующим шагом, грунтовка наносится на всю поверхность пола. Этот состав призван создать требуемую высокую адгезию между основанием и раствором наливного пола.</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ru-RU" dirty="0">
                <a:solidFill>
                  <a:srgbClr val="011632"/>
                </a:solidFill>
                <a:latin typeface="Times New Roman" panose="02020603050405020304" pitchFamily="18" charset="0"/>
                <a:ea typeface="Times New Roman" panose="02020603050405020304" pitchFamily="18" charset="0"/>
              </a:rPr>
              <a:t>Затем, в подготовленной емкости производится замешивание раствора, согласно рекомендациям, размещенным производителем на упаковке. Замешивание необходимо производить с помощью строительного миксера, или насадки, которая устанавливается на электрическую дрель или перфоратор</a:t>
            </a:r>
            <a:endParaRPr lang="ru-RU" dirty="0"/>
          </a:p>
        </p:txBody>
      </p:sp>
    </p:spTree>
    <p:extLst>
      <p:ext uri="{BB962C8B-B14F-4D97-AF65-F5344CB8AC3E}">
        <p14:creationId xmlns="" xmlns:p14="http://schemas.microsoft.com/office/powerpoint/2010/main" val="30354978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tishenko\Desktop\репох30.jpg"/>
          <p:cNvPicPr/>
          <p:nvPr/>
        </p:nvPicPr>
        <p:blipFill>
          <a:blip r:embed="rId2" cstate="print"/>
          <a:srcRect/>
          <a:stretch>
            <a:fillRect/>
          </a:stretch>
        </p:blipFill>
        <p:spPr bwMode="auto">
          <a:xfrm>
            <a:off x="7754586" y="415636"/>
            <a:ext cx="3954483" cy="5771408"/>
          </a:xfrm>
          <a:prstGeom prst="rect">
            <a:avLst/>
          </a:prstGeom>
          <a:noFill/>
          <a:ln w="9525">
            <a:noFill/>
            <a:miter lim="800000"/>
            <a:headEnd/>
            <a:tailEnd/>
          </a:ln>
        </p:spPr>
      </p:pic>
      <p:sp>
        <p:nvSpPr>
          <p:cNvPr id="3" name="Прямоугольник 2"/>
          <p:cNvSpPr/>
          <p:nvPr/>
        </p:nvSpPr>
        <p:spPr>
          <a:xfrm>
            <a:off x="510639" y="213756"/>
            <a:ext cx="6958940" cy="3277820"/>
          </a:xfrm>
          <a:prstGeom prst="rect">
            <a:avLst/>
          </a:prstGeom>
        </p:spPr>
        <p:txBody>
          <a:bodyPr wrap="square">
            <a:spAutoFit/>
          </a:bodyPr>
          <a:lstStyle/>
          <a:p>
            <a:pPr marL="180340">
              <a:lnSpc>
                <a:spcPct val="115000"/>
              </a:lnSpc>
              <a:spcAft>
                <a:spcPts val="0"/>
              </a:spcAf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Разравнивание раствора по поверхности игольчатым валиком.</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Раствор разливают на бетонное основание лужами начиная от дальней стены комнаты. Сначала раствор распределяется по поверхности широким шпателем или раклей. А затем окончательно выравнивается прокаткой игольчатым валиком.</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Когда вся поверхность пола будет покрыта слоем самовыравнивающегося состава требуемой толщины, дается время на просыхание и набор прочности. Время просыхания каждого конкретного состава может быть разным — эта информация обязательно указывается на упаковке смеси.</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510640" y="3930732"/>
            <a:ext cx="7101444" cy="2003625"/>
          </a:xfrm>
          <a:prstGeom prst="rect">
            <a:avLst/>
          </a:prstGeom>
        </p:spPr>
        <p:txBody>
          <a:bodyPr wrap="square">
            <a:spAutoFit/>
          </a:bodyPr>
          <a:lstStyle/>
          <a:p>
            <a:pPr marL="180340" algn="just">
              <a:lnSpc>
                <a:spcPct val="115000"/>
              </a:lnSpc>
              <a:spcAft>
                <a:spcPts val="0"/>
              </a:spcAf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Этот способ хорош тем, что работы производятся довольно быстро. И при должном старании, следовании технологической инструкции — по силам даже начинающему мастеру. Раствор быстро сохнет, а значит, вскорости можно будет переходить к следующему этапу работ. По достижении готовности такое основание подойдет практически для любого типа декоративного покрытия пола.</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40651992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53786" y="1662544"/>
            <a:ext cx="7790213" cy="2322174"/>
          </a:xfrm>
          <a:prstGeom prst="rect">
            <a:avLst/>
          </a:prstGeom>
        </p:spPr>
        <p:txBody>
          <a:bodyPr wrap="square">
            <a:spAutoFit/>
          </a:bodyPr>
          <a:lstStyle/>
          <a:p>
            <a:pPr marL="342900" lvl="0" indent="-342900">
              <a:lnSpc>
                <a:spcPct val="115000"/>
              </a:lnSpc>
              <a:spcAft>
                <a:spcPts val="0"/>
              </a:spcAft>
              <a:buSzPts val="1000"/>
              <a:buFont typeface="Symbol" panose="05050102010706020507" pitchFamily="18" charset="2"/>
              <a:buChar char=""/>
              <a:tabLst>
                <a:tab pos="457200" algn="l"/>
              </a:tabLst>
            </a:pPr>
            <a:r>
              <a:rPr lang="ru-RU" dirty="0" smtClean="0">
                <a:latin typeface="Times New Roman" panose="02020603050405020304" pitchFamily="18" charset="0"/>
                <a:ea typeface="Times New Roman" panose="02020603050405020304" pitchFamily="18" charset="0"/>
                <a:cs typeface="Times New Roman" panose="02020603050405020304" pitchFamily="18" charset="0"/>
                <a:hlinkClick r:id="rId2"/>
              </a:rPr>
              <a:t>Контрольные вопросы </a:t>
            </a:r>
          </a:p>
          <a:p>
            <a:pPr marL="342900" lvl="0" indent="-342900">
              <a:lnSpc>
                <a:spcPct val="115000"/>
              </a:lnSpc>
              <a:spcAft>
                <a:spcPts val="0"/>
              </a:spcAft>
              <a:buSzPts val="1000"/>
              <a:buFont typeface="Symbol" panose="05050102010706020507" pitchFamily="18" charset="2"/>
              <a:buChar char=""/>
              <a:tabLst>
                <a:tab pos="457200" algn="l"/>
              </a:tabLst>
            </a:pPr>
            <a:r>
              <a:rPr lang="ru-RU" dirty="0" smtClean="0">
                <a:latin typeface="Times New Roman" panose="02020603050405020304" pitchFamily="18" charset="0"/>
                <a:ea typeface="Times New Roman" panose="02020603050405020304" pitchFamily="18" charset="0"/>
                <a:cs typeface="Times New Roman" panose="02020603050405020304" pitchFamily="18" charset="0"/>
                <a:hlinkClick r:id="rId2"/>
              </a:rPr>
              <a:t>Подготовка основания</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SzPts val="1000"/>
              <a:buFont typeface="Symbol" panose="05050102010706020507" pitchFamily="18" charset="2"/>
              <a:buChar char=""/>
              <a:tabLst>
                <a:tab pos="457200" algn="l"/>
              </a:tabLst>
            </a:pPr>
            <a:r>
              <a:rPr lang="ru-RU" dirty="0" smtClean="0">
                <a:latin typeface="Times New Roman" panose="02020603050405020304" pitchFamily="18" charset="0"/>
                <a:ea typeface="Times New Roman" panose="02020603050405020304" pitchFamily="18" charset="0"/>
                <a:cs typeface="Times New Roman" panose="02020603050405020304" pitchFamily="18" charset="0"/>
                <a:hlinkClick r:id="rId2"/>
              </a:rPr>
              <a:t>Способы избавления от скрипа</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пола </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SzPts val="1000"/>
              <a:buFont typeface="Symbol" panose="05050102010706020507" pitchFamily="18" charset="2"/>
              <a:buChar char=""/>
              <a:tabLst>
                <a:tab pos="457200" algn="l"/>
              </a:tabLst>
            </a:pPr>
            <a:r>
              <a:rPr lang="ru-RU" dirty="0" smtClean="0">
                <a:latin typeface="Times New Roman" panose="02020603050405020304" pitchFamily="18" charset="0"/>
                <a:ea typeface="Times New Roman" panose="02020603050405020304" pitchFamily="18" charset="0"/>
                <a:cs typeface="Times New Roman" panose="02020603050405020304" pitchFamily="18" charset="0"/>
                <a:hlinkClick r:id="rId2"/>
              </a:rPr>
              <a:t>Выравнивание пола и снятие старого окрасочного покрытия</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SzPts val="1000"/>
              <a:buFont typeface="Symbol" panose="05050102010706020507" pitchFamily="18" charset="2"/>
              <a:buChar char=""/>
              <a:tabLst>
                <a:tab pos="457200" algn="l"/>
              </a:tabLst>
            </a:pPr>
            <a:r>
              <a:rPr lang="ru-RU" dirty="0" smtClean="0">
                <a:latin typeface="Times New Roman" panose="02020603050405020304" pitchFamily="18" charset="0"/>
                <a:ea typeface="Times New Roman" panose="02020603050405020304" pitchFamily="18" charset="0"/>
                <a:cs typeface="Times New Roman" panose="02020603050405020304" pitchFamily="18" charset="0"/>
                <a:hlinkClick r:id="rId2"/>
              </a:rPr>
              <a:t>Шлифовка поверхности</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SzPts val="1000"/>
              <a:buFont typeface="Symbol" panose="05050102010706020507" pitchFamily="18" charset="2"/>
              <a:buChar char=""/>
              <a:tabLst>
                <a:tab pos="457200" algn="l"/>
              </a:tabLst>
            </a:pPr>
            <a:r>
              <a:rPr lang="ru-RU" dirty="0" smtClean="0">
                <a:latin typeface="Times New Roman" panose="02020603050405020304" pitchFamily="18" charset="0"/>
                <a:ea typeface="Times New Roman" panose="02020603050405020304" pitchFamily="18" charset="0"/>
                <a:cs typeface="Times New Roman" panose="02020603050405020304" pitchFamily="18" charset="0"/>
                <a:hlinkClick r:id="rId2"/>
              </a:rPr>
              <a:t>Выравнивание деревянного пола фанерой</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SzPts val="1000"/>
              <a:buFont typeface="Symbol" panose="05050102010706020507" pitchFamily="18" charset="2"/>
              <a:buChar char=""/>
              <a:tabLst>
                <a:tab pos="457200" algn="l"/>
              </a:tabLst>
            </a:pPr>
            <a:r>
              <a:rPr lang="ru-RU" dirty="0" smtClean="0">
                <a:latin typeface="Times New Roman" panose="02020603050405020304" pitchFamily="18" charset="0"/>
                <a:ea typeface="Times New Roman" panose="02020603050405020304" pitchFamily="18" charset="0"/>
                <a:cs typeface="Times New Roman" panose="02020603050405020304" pitchFamily="18" charset="0"/>
                <a:hlinkClick r:id="rId2"/>
              </a:rPr>
              <a:t>Замена деревянного покрытия на наливной пол</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29688577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85653" y="1341912"/>
            <a:ext cx="10034648" cy="1754326"/>
          </a:xfrm>
          <a:prstGeom prst="rect">
            <a:avLst/>
          </a:prstGeom>
        </p:spPr>
        <p:txBody>
          <a:bodyPr wrap="square">
            <a:spAutoFit/>
          </a:bodyPr>
          <a:lstStyle/>
          <a:p>
            <a:pPr marL="180340" marR="107950" algn="just">
              <a:spcAft>
                <a:spcPts val="0"/>
              </a:spcAft>
            </a:pPr>
            <a:r>
              <a:rPr lang="ru-RU" b="1" dirty="0" smtClean="0">
                <a:latin typeface="Times New Roman" panose="02020603050405020304" pitchFamily="18" charset="0"/>
                <a:ea typeface="Times New Roman" panose="02020603050405020304" pitchFamily="18" charset="0"/>
              </a:rPr>
              <a:t>Литература </a:t>
            </a:r>
            <a:endParaRPr lang="ru-RU" dirty="0">
              <a:latin typeface="Times New Roman" panose="02020603050405020304" pitchFamily="18" charset="0"/>
              <a:ea typeface="Times New Roman" panose="02020603050405020304" pitchFamily="18" charset="0"/>
            </a:endParaRPr>
          </a:p>
          <a:p>
            <a:pPr marL="342900" marR="107950" lvl="0" indent="-342900" algn="just">
              <a:spcAft>
                <a:spcPts val="0"/>
              </a:spcAft>
              <a:buFont typeface="+mj-lt"/>
              <a:buAutoNum type="arabicPeriod"/>
              <a:tabLst>
                <a:tab pos="318770" algn="l"/>
              </a:tabLst>
            </a:pPr>
            <a:r>
              <a:rPr lang="ru-RU" dirty="0">
                <a:latin typeface="Times New Roman" panose="02020603050405020304" pitchFamily="18" charset="0"/>
                <a:ea typeface="Times New Roman" panose="02020603050405020304" pitchFamily="18" charset="0"/>
              </a:rPr>
              <a:t>.</a:t>
            </a:r>
            <a:r>
              <a:rPr lang="x-none" dirty="0">
                <a:latin typeface="Times New Roman" panose="02020603050405020304" pitchFamily="18" charset="0"/>
                <a:ea typeface="Times New Roman" panose="02020603050405020304" pitchFamily="18" charset="0"/>
              </a:rPr>
              <a:t>Б.П. Филимонов. Отделочные работы. Современные материалы и новые технологии. Москва, </a:t>
            </a:r>
            <a:r>
              <a:rPr lang="x-none" dirty="0" smtClean="0">
                <a:latin typeface="Times New Roman" panose="02020603050405020304" pitchFamily="18" charset="0"/>
                <a:ea typeface="Times New Roman" panose="02020603050405020304" pitchFamily="18" charset="0"/>
              </a:rPr>
              <a:t>20</a:t>
            </a:r>
            <a:r>
              <a:rPr lang="ru-RU" dirty="0" smtClean="0">
                <a:latin typeface="Times New Roman" panose="02020603050405020304" pitchFamily="18" charset="0"/>
                <a:ea typeface="Times New Roman" panose="02020603050405020304" pitchFamily="18" charset="0"/>
              </a:rPr>
              <a:t>20</a:t>
            </a:r>
            <a:r>
              <a:rPr lang="x-none" dirty="0" smtClean="0">
                <a:latin typeface="Times New Roman" panose="02020603050405020304" pitchFamily="18" charset="0"/>
                <a:ea typeface="Times New Roman" panose="02020603050405020304" pitchFamily="18" charset="0"/>
              </a:rPr>
              <a:t>г</a:t>
            </a:r>
            <a:r>
              <a:rPr lang="x-none" dirty="0">
                <a:latin typeface="Times New Roman" panose="02020603050405020304" pitchFamily="18" charset="0"/>
                <a:ea typeface="Times New Roman" panose="02020603050405020304" pitchFamily="18" charset="0"/>
              </a:rPr>
              <a:t>. </a:t>
            </a:r>
            <a:endParaRPr lang="ru-RU" dirty="0">
              <a:latin typeface="Times New Roman" panose="02020603050405020304" pitchFamily="18" charset="0"/>
              <a:ea typeface="Times New Roman" panose="02020603050405020304" pitchFamily="18" charset="0"/>
            </a:endParaRPr>
          </a:p>
          <a:p>
            <a:pPr marL="342900" marR="107950" lvl="0" indent="-342900" algn="just">
              <a:spcAft>
                <a:spcPts val="0"/>
              </a:spcAft>
              <a:buFont typeface="+mj-lt"/>
              <a:buAutoNum type="arabicPeriod"/>
              <a:tabLst>
                <a:tab pos="457200" algn="l"/>
              </a:tabLst>
            </a:pPr>
            <a:r>
              <a:rPr lang="x-none" dirty="0">
                <a:latin typeface="Times New Roman" panose="02020603050405020304" pitchFamily="18" charset="0"/>
                <a:ea typeface="Times New Roman" panose="02020603050405020304" pitchFamily="18" charset="0"/>
              </a:rPr>
              <a:t>Черноус  Г.Г.Облицовочные работы  - М.: Издательский центр «Академия», </a:t>
            </a:r>
            <a:r>
              <a:rPr lang="x-none" dirty="0" smtClean="0">
                <a:latin typeface="Times New Roman" panose="02020603050405020304" pitchFamily="18" charset="0"/>
                <a:ea typeface="Times New Roman" panose="02020603050405020304" pitchFamily="18" charset="0"/>
              </a:rPr>
              <a:t>20</a:t>
            </a:r>
            <a:r>
              <a:rPr lang="ru-RU" dirty="0" smtClean="0">
                <a:latin typeface="Times New Roman" panose="02020603050405020304" pitchFamily="18" charset="0"/>
                <a:ea typeface="Times New Roman" panose="02020603050405020304" pitchFamily="18" charset="0"/>
              </a:rPr>
              <a:t>20</a:t>
            </a:r>
            <a:r>
              <a:rPr lang="x-none" dirty="0" smtClean="0">
                <a:latin typeface="Times New Roman" panose="02020603050405020304" pitchFamily="18" charset="0"/>
                <a:ea typeface="Times New Roman" panose="02020603050405020304" pitchFamily="18" charset="0"/>
              </a:rPr>
              <a:t>.-</a:t>
            </a:r>
            <a:r>
              <a:rPr lang="x-none" dirty="0">
                <a:latin typeface="Times New Roman" panose="02020603050405020304" pitchFamily="18" charset="0"/>
                <a:ea typeface="Times New Roman" panose="02020603050405020304" pitchFamily="18" charset="0"/>
              </a:rPr>
              <a:t>226с.</a:t>
            </a:r>
            <a:endParaRPr lang="ru-RU" dirty="0">
              <a:latin typeface="Times New Roman" panose="02020603050405020304" pitchFamily="18" charset="0"/>
              <a:ea typeface="Times New Roman" panose="02020603050405020304" pitchFamily="18" charset="0"/>
            </a:endParaRPr>
          </a:p>
          <a:p>
            <a:pPr marL="342900" marR="107950" lvl="0" indent="-342900" algn="just">
              <a:spcAft>
                <a:spcPts val="0"/>
              </a:spcAft>
              <a:buFont typeface="+mj-lt"/>
              <a:buAutoNum type="arabicPeriod"/>
              <a:tabLst>
                <a:tab pos="457200" algn="l"/>
              </a:tabLst>
            </a:pPr>
            <a:r>
              <a:rPr lang="x-none" dirty="0">
                <a:latin typeface="Times New Roman" panose="02020603050405020304" pitchFamily="18" charset="0"/>
                <a:ea typeface="Times New Roman" panose="02020603050405020304" pitchFamily="18" charset="0"/>
              </a:rPr>
              <a:t> Гамм Х. Современная отделка помещений с использованием комплектных систем КНАУФ.  Москва, </a:t>
            </a:r>
            <a:r>
              <a:rPr lang="x-none" dirty="0" smtClean="0">
                <a:latin typeface="Times New Roman" panose="02020603050405020304" pitchFamily="18" charset="0"/>
                <a:ea typeface="Times New Roman" panose="02020603050405020304" pitchFamily="18" charset="0"/>
              </a:rPr>
              <a:t>20</a:t>
            </a:r>
            <a:r>
              <a:rPr lang="ru-RU" dirty="0" smtClean="0">
                <a:latin typeface="Times New Roman" panose="02020603050405020304" pitchFamily="18" charset="0"/>
                <a:ea typeface="Times New Roman" panose="02020603050405020304" pitchFamily="18" charset="0"/>
              </a:rPr>
              <a:t>20</a:t>
            </a:r>
            <a:r>
              <a:rPr lang="x-none" dirty="0" smtClean="0">
                <a:latin typeface="Times New Roman" panose="02020603050405020304" pitchFamily="18" charset="0"/>
                <a:ea typeface="Times New Roman" panose="02020603050405020304" pitchFamily="18" charset="0"/>
              </a:rPr>
              <a:t> </a:t>
            </a:r>
            <a:r>
              <a:rPr lang="x-none" dirty="0">
                <a:latin typeface="Times New Roman" panose="02020603050405020304" pitchFamily="18" charset="0"/>
                <a:ea typeface="Times New Roman" panose="02020603050405020304" pitchFamily="18" charset="0"/>
              </a:rPr>
              <a:t>г</a:t>
            </a:r>
            <a:endParaRPr lang="ru-RU" dirty="0">
              <a:latin typeface="Times New Roman" panose="02020603050405020304" pitchFamily="18" charset="0"/>
              <a:ea typeface="Times New Roman" panose="02020603050405020304" pitchFamily="18" charset="0"/>
            </a:endParaRPr>
          </a:p>
        </p:txBody>
      </p:sp>
    </p:spTree>
    <p:extLst>
      <p:ext uri="{BB962C8B-B14F-4D97-AF65-F5344CB8AC3E}">
        <p14:creationId xmlns="" xmlns:p14="http://schemas.microsoft.com/office/powerpoint/2010/main" val="1526821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223158" y="1318161"/>
            <a:ext cx="10723419" cy="1366528"/>
          </a:xfrm>
          <a:prstGeom prst="rect">
            <a:avLst/>
          </a:prstGeom>
        </p:spPr>
        <p:txBody>
          <a:bodyPr wrap="square">
            <a:spAutoFit/>
          </a:bodyPr>
          <a:lstStyle/>
          <a:p>
            <a:pPr marL="180340" algn="just">
              <a:lnSpc>
                <a:spcPct val="115000"/>
              </a:lnSpc>
              <a:spcAft>
                <a:spcPts val="0"/>
              </a:spcAft>
            </a:pPr>
            <a:r>
              <a:rPr lang="ru-RU" b="1"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Что собой могут представлять полы в квартире старого дома</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80340" algn="just">
              <a:lnSpc>
                <a:spcPct val="115000"/>
              </a:lnSpc>
              <a:spcAft>
                <a:spcPts val="0"/>
              </a:spcAf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Как правило, «</a:t>
            </a:r>
            <a:r>
              <a:rPr lang="ru-RU" dirty="0" err="1">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хрущевки</a:t>
            </a: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 обустроены дощатым деревянным настилом на лагах. Существует несколько вариантов ремонта пола. И чтобы выбрать из них подходящий, необходимо определить, насколько плачевно его исходное состояние</a:t>
            </a:r>
            <a:r>
              <a:rPr lang="ru-RU" dirty="0" smtClean="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1223159" y="2933204"/>
            <a:ext cx="10723418" cy="2959272"/>
          </a:xfrm>
          <a:prstGeom prst="rect">
            <a:avLst/>
          </a:prstGeom>
        </p:spPr>
        <p:txBody>
          <a:bodyPr wrap="square">
            <a:spAutoFit/>
          </a:bodyPr>
          <a:lstStyle/>
          <a:p>
            <a:pPr marL="180340" algn="just">
              <a:lnSpc>
                <a:spcPct val="115000"/>
              </a:lnSpc>
              <a:spcAft>
                <a:spcPts val="0"/>
              </a:spcAft>
            </a:pPr>
            <a:r>
              <a:rPr lang="ru-RU" b="1" dirty="0" smtClean="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Полы </a:t>
            </a:r>
            <a:r>
              <a:rPr lang="ru-RU" b="1"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в «</a:t>
            </a:r>
            <a:r>
              <a:rPr lang="ru-RU" b="1" dirty="0" err="1">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хрущевке</a:t>
            </a:r>
            <a:r>
              <a:rPr lang="ru-RU" b="1"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 могут состоять из следующих элементов:</a:t>
            </a:r>
            <a:endParaRPr lang="ru-RU" sz="16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Бетонное или деревянное основание. Деревянное межэтажное перекрытие нередко применялось при постройке домов в ту пору. Оно состоит из мощных деревянных балок, обшитых досками с двух сторон, то есть со стороны пола на верхнем и потолка на нижнем этаже. Пространство, образовавшееся между досками, может быть заполнено шлаком или минеральной ватой.</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Далее, на основание-перекрытие закрепляются или просто</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u="sng" dirty="0">
                <a:latin typeface="Times New Roman" panose="02020603050405020304" pitchFamily="18" charset="0"/>
                <a:ea typeface="Times New Roman" panose="02020603050405020304" pitchFamily="18" charset="0"/>
                <a:cs typeface="Times New Roman" panose="02020603050405020304" pitchFamily="18" charset="0"/>
                <a:hlinkClick r:id="rId2" tooltip="Лаги для пола своими руками: делаем пол на лагах несколькими способами"/>
              </a:rPr>
              <a:t>укладываются лаги.</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Между лагов может находиться утеплитель (шлак или минеральная вата), но чаще это пространство вообще оставлялось пустым.</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Сверху лагов настилается чистовое дощатое покрытие</a:t>
            </a:r>
            <a:r>
              <a:rPr lang="ru-RU" dirty="0" smtClean="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3282223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tishenko\Desktop\репох3.jpg"/>
          <p:cNvPicPr/>
          <p:nvPr/>
        </p:nvPicPr>
        <p:blipFill>
          <a:blip r:embed="rId2" cstate="print"/>
          <a:srcRect/>
          <a:stretch>
            <a:fillRect/>
          </a:stretch>
        </p:blipFill>
        <p:spPr bwMode="auto">
          <a:xfrm>
            <a:off x="6768935" y="558140"/>
            <a:ext cx="5153891" cy="5842660"/>
          </a:xfrm>
          <a:prstGeom prst="rect">
            <a:avLst/>
          </a:prstGeom>
          <a:noFill/>
          <a:ln w="9525">
            <a:noFill/>
            <a:miter lim="800000"/>
            <a:headEnd/>
            <a:tailEnd/>
          </a:ln>
        </p:spPr>
      </p:pic>
      <p:sp>
        <p:nvSpPr>
          <p:cNvPr id="3" name="Прямоугольник 2"/>
          <p:cNvSpPr/>
          <p:nvPr/>
        </p:nvSpPr>
        <p:spPr>
          <a:xfrm>
            <a:off x="1365662" y="515895"/>
            <a:ext cx="4928260" cy="5189113"/>
          </a:xfrm>
          <a:prstGeom prst="rect">
            <a:avLst/>
          </a:prstGeom>
        </p:spPr>
        <p:txBody>
          <a:bodyPr wrap="square">
            <a:spAutoFit/>
          </a:bodyPr>
          <a:lstStyle/>
          <a:p>
            <a:pPr marL="180340">
              <a:lnSpc>
                <a:spcPct val="115000"/>
              </a:lnSpc>
              <a:spcAft>
                <a:spcPts val="0"/>
              </a:spcAf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Демонтаж деревянного покрытия обычно открывает сопевшие залежи строительного мусора и скопившейся за десятилетия пыли.</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80340" algn="just">
              <a:lnSpc>
                <a:spcPct val="115000"/>
              </a:lnSpc>
              <a:spcAft>
                <a:spcPts val="0"/>
              </a:spcAf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Пылевые залежи негативно влияют на здоровье жильцов. В них обитают микроскопические пылевые клещи, вызывающие аллергические реакции. </a:t>
            </a:r>
            <a:endParaRPr lang="ru-RU" dirty="0" smtClean="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endParaRPr>
          </a:p>
          <a:p>
            <a:pPr marL="180340" algn="just">
              <a:lnSpc>
                <a:spcPct val="115000"/>
              </a:lnSpc>
              <a:spcAft>
                <a:spcPts val="0"/>
              </a:spcAft>
            </a:pPr>
            <a:r>
              <a:rPr lang="ru-RU" dirty="0" smtClean="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За </a:t>
            </a: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период эксплуатации дома лаги и половицы, как правило, приходят в негодность — рассыхаются, деформируются или подгнивают. Поэтому и появляется щели, пол прогибается и скрипит при перемещении по нему.</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80340" algn="just">
              <a:lnSpc>
                <a:spcPct val="115000"/>
              </a:lnSpc>
              <a:spcAft>
                <a:spcPts val="0"/>
              </a:spcAft>
            </a:pPr>
            <a:r>
              <a:rPr lang="ru-RU" dirty="0" smtClean="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Старые </a:t>
            </a: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деревянные полы в «</a:t>
            </a:r>
            <a:r>
              <a:rPr lang="ru-RU" dirty="0" err="1">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хрущевке</a:t>
            </a: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 которые прослужили более полувека, подлежат замене.</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4131993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48789" y="372756"/>
            <a:ext cx="10355283" cy="729430"/>
          </a:xfrm>
          <a:prstGeom prst="rect">
            <a:avLst/>
          </a:prstGeom>
        </p:spPr>
        <p:txBody>
          <a:bodyPr wrap="square">
            <a:spAutoFit/>
          </a:bodyPr>
          <a:lstStyle/>
          <a:p>
            <a:pPr marL="180340" algn="just">
              <a:lnSpc>
                <a:spcPct val="115000"/>
              </a:lnSpc>
              <a:spcAft>
                <a:spcPts val="0"/>
              </a:spcAft>
            </a:pPr>
            <a:r>
              <a:rPr lang="ru-RU" b="1"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Проведение капитального ремонта старого деревянного пола</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80340" algn="just">
              <a:lnSpc>
                <a:spcPct val="115000"/>
              </a:lnSpc>
              <a:spcAft>
                <a:spcPts val="0"/>
              </a:spcAft>
            </a:pPr>
            <a:r>
              <a:rPr lang="ru-RU" b="1"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Демонтаж деревянного </a:t>
            </a:r>
            <a:r>
              <a:rPr lang="ru-RU" b="1" dirty="0" smtClean="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покрытия</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descr="C:\Users\tishenko\Desktop\репох4.jpg"/>
          <p:cNvPicPr/>
          <p:nvPr/>
        </p:nvPicPr>
        <p:blipFill>
          <a:blip r:embed="rId2" cstate="print"/>
          <a:srcRect/>
          <a:stretch>
            <a:fillRect/>
          </a:stretch>
        </p:blipFill>
        <p:spPr bwMode="auto">
          <a:xfrm>
            <a:off x="7232073" y="997527"/>
            <a:ext cx="4571999" cy="5379522"/>
          </a:xfrm>
          <a:prstGeom prst="rect">
            <a:avLst/>
          </a:prstGeom>
          <a:noFill/>
          <a:ln w="9525">
            <a:noFill/>
            <a:miter lim="800000"/>
            <a:headEnd/>
            <a:tailEnd/>
          </a:ln>
        </p:spPr>
      </p:pic>
      <p:sp>
        <p:nvSpPr>
          <p:cNvPr id="4" name="Прямоугольник 3"/>
          <p:cNvSpPr/>
          <p:nvPr/>
        </p:nvSpPr>
        <p:spPr>
          <a:xfrm>
            <a:off x="558140" y="1852550"/>
            <a:ext cx="6388925" cy="3914918"/>
          </a:xfrm>
          <a:prstGeom prst="rect">
            <a:avLst/>
          </a:prstGeom>
        </p:spPr>
        <p:txBody>
          <a:bodyPr wrap="square">
            <a:spAutoFit/>
          </a:bodyPr>
          <a:lstStyle/>
          <a:p>
            <a:pPr marL="180340" algn="just">
              <a:lnSpc>
                <a:spcPct val="115000"/>
              </a:lnSpc>
              <a:spcAft>
                <a:spcPts val="0"/>
              </a:spcAft>
            </a:pPr>
            <a:r>
              <a:rPr lang="ru-RU" dirty="0" smtClean="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Демонтаж </a:t>
            </a: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деревянного покрытия происходит в следующем порядке:</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Первым шагом аккуратно демонтируются плинтуса. Если они находятся в хорошем состоянии, то их можно будет использовать вторично.</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Далее, со стороны дверей или начиная от стены, используя монтировку, от лаг отрывают первую доску</a:t>
            </a:r>
            <a:r>
              <a:rPr lang="ru-RU" dirty="0" smtClean="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gn="just">
              <a:lnSpc>
                <a:spcPct val="115000"/>
              </a:lnSpc>
              <a:spcAft>
                <a:spcPts val="0"/>
              </a:spcAft>
              <a:buSzPts val="1000"/>
              <a:buFont typeface="Symbol" panose="05050102010706020507" pitchFamily="18" charset="2"/>
              <a:buChar char=""/>
              <a:tabLst>
                <a:tab pos="457200" algn="l"/>
              </a:tabLst>
            </a:pPr>
            <a:r>
              <a:rPr lang="ru-RU" dirty="0" smtClean="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Причем, не стоит ее насильно отрывать полностью от одного лага — нужно только ослабить крепление. Таким образом, пройдя по всей длине доски, приподнимают ее ото всех лаг. Этот способ поможет не только легко отделить доску, но и сохранить ее в целости</a:t>
            </a:r>
            <a:r>
              <a:rPr lang="ru-RU" dirty="0" smtClean="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1015153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80655" y="1187532"/>
            <a:ext cx="10474036" cy="3873368"/>
          </a:xfrm>
          <a:prstGeom prst="rect">
            <a:avLst/>
          </a:prstGeom>
        </p:spPr>
        <p:txBody>
          <a:bodyPr wrap="square">
            <a:spAutoFit/>
          </a:bodyPr>
          <a:lstStyle/>
          <a:p>
            <a:pPr marL="342900" lvl="0" indent="-342900" algn="just">
              <a:lnSpc>
                <a:spcPct val="115000"/>
              </a:lnSpc>
              <a:spcAft>
                <a:spcPts val="0"/>
              </a:spcAft>
              <a:buSzPts val="1000"/>
              <a:buFont typeface="Symbol" panose="05050102010706020507" pitchFamily="18" charset="2"/>
              <a:buChar char=""/>
              <a:tabLst>
                <a:tab pos="457200" algn="l"/>
              </a:tabLs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Необходимо отметить, что в некоторых случаях лаги даже не закреплены на основании, и мастера поднимают дощатый настил вместе с ними, переходя затем к его разборке. Поэтому сняв первую доску, демонтаж необходимо начинать с проверки прочности закрепления лагов.</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Если этот способ снятия покрытия не подходит, или же лаги прочно закреплены на основании, то доски подцепляются и отрываются от них поочередно.</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Если доски не деформированы, находятся в приличном еще состоянии и их планируется использовать вторично, то при демонтаже их рекомендуется сразу пронумеровать.</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Сняв все дощатое покрытие, необходимо проверить прочность и ровность лагов. Если они закреплены неровно или же имеют повреждения, то их придется заменить или переустановить по уровню. Поэтому лаги также следует отделить от основы.</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80340">
              <a:lnSpc>
                <a:spcPct val="115000"/>
              </a:lnSpc>
              <a:spcAft>
                <a:spcPts val="0"/>
              </a:spcAf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Отбраковка и очистка старых досок от гвоздей и мусора.</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ru-RU" dirty="0" smtClean="0">
                <a:solidFill>
                  <a:srgbClr val="011632"/>
                </a:solidFill>
                <a:latin typeface="Times New Roman" panose="02020603050405020304" pitchFamily="18" charset="0"/>
                <a:ea typeface="Times New Roman" panose="02020603050405020304" pitchFamily="18" charset="0"/>
              </a:rPr>
              <a:t>     Для </a:t>
            </a:r>
            <a:r>
              <a:rPr lang="ru-RU" dirty="0">
                <a:solidFill>
                  <a:srgbClr val="011632"/>
                </a:solidFill>
                <a:latin typeface="Times New Roman" panose="02020603050405020304" pitchFamily="18" charset="0"/>
                <a:ea typeface="Times New Roman" panose="02020603050405020304" pitchFamily="18" charset="0"/>
              </a:rPr>
              <a:t>этой цели потребуется гвоздодер и клещи. </a:t>
            </a:r>
            <a:endParaRPr lang="ru-RU" dirty="0"/>
          </a:p>
        </p:txBody>
      </p:sp>
    </p:spTree>
    <p:extLst>
      <p:ext uri="{BB962C8B-B14F-4D97-AF65-F5344CB8AC3E}">
        <p14:creationId xmlns="" xmlns:p14="http://schemas.microsoft.com/office/powerpoint/2010/main" val="3301083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00644" y="451262"/>
            <a:ext cx="10865922" cy="6144759"/>
          </a:xfrm>
          <a:prstGeom prst="rect">
            <a:avLst/>
          </a:prstGeom>
        </p:spPr>
        <p:txBody>
          <a:bodyPr wrap="square">
            <a:spAutoFit/>
          </a:bodyPr>
          <a:lstStyle/>
          <a:p>
            <a:pPr marL="342900" lvl="0" indent="-342900" algn="just">
              <a:lnSpc>
                <a:spcPct val="115000"/>
              </a:lnSpc>
              <a:spcAft>
                <a:spcPts val="0"/>
              </a:spcAft>
              <a:buSzPts val="1000"/>
              <a:buFont typeface="Symbol" panose="05050102010706020507" pitchFamily="18" charset="2"/>
              <a:buChar char=""/>
              <a:tabLst>
                <a:tab pos="457200" algn="l"/>
              </a:tabLs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очистки можно будет проверить, насколько крепкой осталась древесина, и какие из досок или лагов необходимо заменить новыми.</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В случае если половицы были изготовлены из доски недостаточной толщины и прогибались при ходьбе, придется изменить шаг установки лагов. Это сделает конструкцию более надежной, а сам настил стабильным.</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Освободившееся перекрытие необходимо полностью очистить от грязи, мусора и старого утеплителя, если он обнаружится под настилом.</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80340" algn="ctr">
              <a:lnSpc>
                <a:spcPct val="115000"/>
              </a:lnSpc>
              <a:spcAft>
                <a:spcPts val="0"/>
              </a:spcAft>
            </a:pPr>
            <a:r>
              <a:rPr lang="ru-RU" b="1"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Подготовка основания</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80340" algn="just">
              <a:lnSpc>
                <a:spcPct val="115000"/>
              </a:lnSpc>
              <a:spcAft>
                <a:spcPts val="0"/>
              </a:spcAf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При капитальной реконструкции деревянного пола перед установкой нового дощатого настила основание под него необходимо хорошенько подготовить</a:t>
            </a:r>
            <a:r>
              <a:rPr lang="ru-RU" dirty="0" smtClean="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a:t>
            </a:r>
          </a:p>
          <a:p>
            <a:pPr marL="180340" algn="just">
              <a:lnSpc>
                <a:spcPct val="115000"/>
              </a:lnSpc>
              <a:spcAft>
                <a:spcPts val="0"/>
              </a:spcAft>
            </a:pPr>
            <a:r>
              <a:rPr lang="ru-RU" dirty="0" smtClean="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От него зависит и долговечность, и комфортность эксплуатации новых полов.</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80340" algn="just">
              <a:lnSpc>
                <a:spcPct val="115000"/>
              </a:lnSpc>
              <a:spcAft>
                <a:spcPts val="0"/>
              </a:spcAf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Если основанием является железобетонная плита перекрытия, то следует определиться, из какого материала будут сделаны новые полы. Здесь существуют разные варианты его обустройства:</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Можно выставить по уровню лаги и вернуть на место доски (старые или с заменой на новые). Или же настелить на лаги толстую фанеру с последующей укладкой финишного покрытия.</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Установить систему маяков и выровнять полы стяжкой.</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Применить технологию «сухой стяжки».</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Уложить слой термоизоляции, а затем смонтировать систему «теплый пол» с соответствующим ему покрытием</a:t>
            </a:r>
            <a:r>
              <a:rPr lang="ru-RU" dirty="0" smtClean="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185117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94361" y="1066800"/>
            <a:ext cx="5867400" cy="2286780"/>
          </a:xfrm>
          <a:prstGeom prst="rect">
            <a:avLst/>
          </a:prstGeom>
        </p:spPr>
        <p:txBody>
          <a:bodyPr wrap="square">
            <a:spAutoFit/>
          </a:bodyPr>
          <a:lstStyle/>
          <a:p>
            <a:pPr marL="342900" lvl="0" indent="-342900" algn="just">
              <a:lnSpc>
                <a:spcPct val="115000"/>
              </a:lnSpc>
              <a:spcAft>
                <a:spcPts val="0"/>
              </a:spcAft>
              <a:buSzPts val="1000"/>
              <a:buFont typeface="Symbol" panose="05050102010706020507" pitchFamily="18" charset="2"/>
              <a:buChar char=""/>
              <a:tabLst>
                <a:tab pos="457200" algn="l"/>
              </a:tabLs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Если поверхность полов деформирована не сильно, то их можно выровнять самовыравнивающимся составом.</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80340" algn="just">
              <a:lnSpc>
                <a:spcPct val="115000"/>
              </a:lnSpc>
              <a:spcAft>
                <a:spcPts val="0"/>
              </a:spcAf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Если же после снятия дощатого настила под ним обнаружилось деревянное основание, то существует два варианта приведения полов в порядок:</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80340">
              <a:lnSpc>
                <a:spcPct val="115000"/>
              </a:lnSpc>
              <a:spcAft>
                <a:spcPts val="0"/>
              </a:spcAft>
            </a:pPr>
            <a:r>
              <a:rPr lang="ru-RU" sz="16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descr="C:\Users\tishenko\Desktop\репох7.jpg"/>
          <p:cNvPicPr/>
          <p:nvPr/>
        </p:nvPicPr>
        <p:blipFill>
          <a:blip r:embed="rId2" cstate="print"/>
          <a:srcRect/>
          <a:stretch>
            <a:fillRect/>
          </a:stretch>
        </p:blipFill>
        <p:spPr bwMode="auto">
          <a:xfrm>
            <a:off x="6697682" y="335280"/>
            <a:ext cx="4987637" cy="6101146"/>
          </a:xfrm>
          <a:prstGeom prst="rect">
            <a:avLst/>
          </a:prstGeom>
          <a:noFill/>
          <a:ln w="9525">
            <a:noFill/>
            <a:miter lim="800000"/>
            <a:headEnd/>
            <a:tailEnd/>
          </a:ln>
        </p:spPr>
      </p:pic>
      <p:sp>
        <p:nvSpPr>
          <p:cNvPr id="6" name="Прямоугольник 5"/>
          <p:cNvSpPr/>
          <p:nvPr/>
        </p:nvSpPr>
        <p:spPr>
          <a:xfrm>
            <a:off x="605641" y="4160520"/>
            <a:ext cx="5866409" cy="2003625"/>
          </a:xfrm>
          <a:prstGeom prst="rect">
            <a:avLst/>
          </a:prstGeom>
        </p:spPr>
        <p:txBody>
          <a:bodyPr wrap="square">
            <a:spAutoFit/>
          </a:bodyPr>
          <a:lstStyle/>
          <a:p>
            <a:pPr marL="180340">
              <a:lnSpc>
                <a:spcPct val="115000"/>
              </a:lnSpc>
              <a:spcAft>
                <a:spcPts val="0"/>
              </a:spcAf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Укладка фанерных листов на выставленные в горизонтальной плоскости лаги</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Закрепить на него лаги и настелить доску или фанеру (ОСП).</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u-RU" dirty="0">
                <a:solidFill>
                  <a:srgbClr val="011632"/>
                </a:solidFill>
                <a:latin typeface="Times New Roman" panose="02020603050405020304" pitchFamily="18" charset="0"/>
                <a:ea typeface="Times New Roman" panose="02020603050405020304" pitchFamily="18" charset="0"/>
                <a:cs typeface="Times New Roman" panose="02020603050405020304" pitchFamily="18" charset="0"/>
              </a:rPr>
              <a:t>Просто закрыть деревянное основание толстой фанерой.</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3946781341"/>
      </p:ext>
    </p:extLst>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97</TotalTime>
  <Words>2737</Words>
  <Application>Microsoft Office PowerPoint</Application>
  <PresentationFormat>Произвольный</PresentationFormat>
  <Paragraphs>187</Paragraphs>
  <Slides>34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34</vt:i4>
      </vt:variant>
    </vt:vector>
  </HeadingPairs>
  <TitlesOfParts>
    <vt:vector size="35" baseType="lpstr">
      <vt:lpstr>Легкий дым</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avanesyan</cp:lastModifiedBy>
  <cp:revision>12</cp:revision>
  <dcterms:created xsi:type="dcterms:W3CDTF">2021-03-05T17:05:56Z</dcterms:created>
  <dcterms:modified xsi:type="dcterms:W3CDTF">2021-03-10T09:53:07Z</dcterms:modified>
</cp:coreProperties>
</file>