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84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81" r:id="rId23"/>
    <p:sldId id="282" r:id="rId24"/>
    <p:sldId id="276" r:id="rId25"/>
    <p:sldId id="285" r:id="rId26"/>
    <p:sldId id="277" r:id="rId27"/>
    <p:sldId id="278" r:id="rId28"/>
    <p:sldId id="286" r:id="rId29"/>
    <p:sldId id="287" r:id="rId30"/>
    <p:sldId id="288" r:id="rId31"/>
    <p:sldId id="289" r:id="rId32"/>
    <p:sldId id="279" r:id="rId33"/>
    <p:sldId id="280" r:id="rId3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78" autoAdjust="0"/>
    <p:restoredTop sz="86348" autoAdjust="0"/>
  </p:normalViewPr>
  <p:slideViewPr>
    <p:cSldViewPr>
      <p:cViewPr varScale="1">
        <p:scale>
          <a:sx n="100" d="100"/>
          <a:sy n="100" d="100"/>
        </p:scale>
        <p:origin x="-19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1204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1205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723CF0F-54F9-4939-8834-CBB45F52E473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51206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1207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sp>
          <p:nvSpPr>
            <p:cNvPr id="51208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1209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ru-RU" sz="2400">
                <a:latin typeface="Times New Roman" pitchFamily="18" charset="0"/>
              </a:endParaRPr>
            </a:p>
          </p:txBody>
        </p:sp>
        <p:sp>
          <p:nvSpPr>
            <p:cNvPr id="51210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11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21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0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1202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120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0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51212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7F784-7C29-4A16-9F31-332C7727F54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35E5F1-C3AD-4948-BB57-41A8CACCEC1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49325" y="1981200"/>
            <a:ext cx="7661275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949325" y="4114800"/>
            <a:ext cx="7661275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46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B8D40B5-0123-4E95-B540-46552DEB659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1863" y="96838"/>
            <a:ext cx="7158037" cy="14128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94615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6DFF130-6F25-431A-8E0E-BFC6CE9069F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4436E0-F12E-4AFA-AF5A-C328DE8E794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259B4E-CFA0-4B6D-8785-F05501F700F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2AF6CA-6F4B-406B-BFBB-838E4A8F42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76BCB-DCAE-45D8-987A-9E8D09F8443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92662E-CA2D-4045-A3BD-9AE362FDA75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49A12F-A5C4-4A56-A721-7732DCF7372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944A94-164B-442D-8390-F97AE5070D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3F673-23C8-41B2-9F58-ED92DC3009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>
              <a:latin typeface="Times New Roman" pitchFamily="18" charset="0"/>
            </a:endParaRP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ru-RU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ru-RU"/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EC9E3E41-BC38-4312-BDF9-E923FA44A20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0185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0186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  <p:sldLayoutId id="2147483666" r:id="rId13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0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0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0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0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0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0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0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0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0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50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0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01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0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0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01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  <p:bldP spid="50181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018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018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018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018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018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018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018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018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018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018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018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018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018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018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018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018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fontAlgn="base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file:///\\comp" TargetMode="Externa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S-ITS:secsetconcepts.chm::/sag_secsettopnode.htm" TargetMode="External"/><Relationship Id="rId2" Type="http://schemas.openxmlformats.org/officeDocument/2006/relationships/hyperlink" Target="MS-ITS:SCEconcepts.chm::/sag_SCEtopnode.htm" TargetMode="External"/><Relationship Id="rId1" Type="http://schemas.openxmlformats.org/officeDocument/2006/relationships/slideLayout" Target="../slideLayouts/slideLayout12.xml"/><Relationship Id="rId5" Type="http://schemas.openxmlformats.org/officeDocument/2006/relationships/hyperlink" Target="MS-ITS:ntcmds.chm::/Secedit_cmds.htm" TargetMode="External"/><Relationship Id="rId4" Type="http://schemas.openxmlformats.org/officeDocument/2006/relationships/hyperlink" Target="MS-ITS:LPEconcepts.chm::/LPE_topnode.htm" TargetMode="Externa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S-ITS:D:\WINDOWS\Help\SCEconcepts.chm::/HELP=glossary.hlp%20TOPIC=GLS_GROUP_POLICY_OBJECT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MS-ITS:D:\WINDOWS\Help\sceconcepts.chm::/HELP=glossary.hlp%20TOPIC=gls_security_id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Администрирование  информационных систем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Группы безопасности</a:t>
            </a:r>
          </a:p>
          <a:p>
            <a:r>
              <a:rPr lang="ru-RU" dirty="0"/>
              <a:t>Управление пользователями</a:t>
            </a: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5255568" y="6381328"/>
            <a:ext cx="38884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Преподаватель: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Мижева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Фатима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Канчаубиевна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Управление группами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Другая задача администрирования – управление группами. Управление группами включает в себя:</a:t>
            </a:r>
          </a:p>
          <a:p>
            <a:pPr lvl="1">
              <a:lnSpc>
                <a:spcPct val="8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создание группы;</a:t>
            </a:r>
          </a:p>
          <a:p>
            <a:pPr lvl="1">
              <a:lnSpc>
                <a:spcPct val="8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добавление пользователей в группу;</a:t>
            </a:r>
          </a:p>
          <a:p>
            <a:pPr lvl="1">
              <a:lnSpc>
                <a:spcPct val="8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удаление группы.</a:t>
            </a:r>
          </a:p>
          <a:p>
            <a:pPr>
              <a:lnSpc>
                <a:spcPct val="8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Active Directory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определены следующие типы групп безопасности:</a:t>
            </a:r>
          </a:p>
          <a:p>
            <a:pPr lvl="1">
              <a:lnSpc>
                <a:spcPct val="8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локальные группы;</a:t>
            </a:r>
          </a:p>
          <a:p>
            <a:pPr lvl="1">
              <a:lnSpc>
                <a:spcPct val="8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глобальные группы;</a:t>
            </a:r>
          </a:p>
          <a:p>
            <a:pPr lvl="1">
              <a:lnSpc>
                <a:spcPct val="8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универсальные группы.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Группы безопасности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8070850" cy="411480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Локальная группа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группа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права членства и доступа которой не распространяются на другие домены.</a:t>
            </a:r>
          </a:p>
          <a:p>
            <a:pPr algn="just">
              <a:lnSpc>
                <a:spcPct val="80000"/>
              </a:lnSpc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Глобальная группа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– определяет область действия как все деревья в лесе домена. Глобальная группа привязана к конкретному домену и в нее могут входить только объекты и другие группы, принадлежащие к данному домену.</a:t>
            </a:r>
          </a:p>
          <a:p>
            <a:pPr algn="just">
              <a:lnSpc>
                <a:spcPct val="80000"/>
              </a:lnSpc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Универсальная группа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определяет область действия все домены в рамках того леса, в котором они определены. Универсальная группа может включать в себя объекты, ассоциированные с учетными записями пользователей, компьютеров и групп, принадлежащих любому домену леса.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Создание группа в </a:t>
            </a:r>
            <a:r>
              <a:rPr lang="en-US" sz="3600"/>
              <a:t>Active Directory</a:t>
            </a:r>
            <a:endParaRPr lang="ru-RU" sz="3600"/>
          </a:p>
        </p:txBody>
      </p:sp>
      <p:sp>
        <p:nvSpPr>
          <p:cNvPr id="16387" name="AutoShape 3"/>
          <p:cNvSpPr>
            <a:spLocks noGrp="1" noChangeAspect="1" noChangeArrowheads="1"/>
          </p:cNvSpPr>
          <p:nvPr>
            <p:ph type="body" sz="half" idx="1"/>
          </p:nvPr>
        </p:nvSpPr>
        <p:spPr>
          <a:xfrm>
            <a:off x="395288" y="1981200"/>
            <a:ext cx="4106862" cy="398145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Для создания группы с помощью графического интерфейса используется оснастка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Active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Directory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— пользователи и компьютеры.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Необходимо открыть контейнер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Users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 создать новую группу.</a:t>
            </a:r>
          </a:p>
          <a:p>
            <a:pPr algn="just">
              <a:lnSpc>
                <a:spcPct val="80000"/>
              </a:lnSpc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нижнем левом углу определяется область действия группы.</a:t>
            </a:r>
          </a:p>
          <a:p>
            <a:pPr algn="just">
              <a:lnSpc>
                <a:spcPct val="80000"/>
              </a:lnSpc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Группы распространения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применяются только в электронной почте. </a:t>
            </a:r>
          </a:p>
          <a:p>
            <a:pPr algn="just">
              <a:lnSpc>
                <a:spcPct val="80000"/>
              </a:lnSpc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Группы безопасности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используются как для управления доступом, так и в качестве списков рассылки. </a:t>
            </a:r>
          </a:p>
        </p:txBody>
      </p:sp>
      <p:pic>
        <p:nvPicPr>
          <p:cNvPr id="16389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19625" y="1700213"/>
            <a:ext cx="4200525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Командный интерфейс управления группами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/>
              <a:t>Для управления группами можно использовать и команды управления объектами </a:t>
            </a:r>
            <a:r>
              <a:rPr lang="en-US" sz="2800"/>
              <a:t>Active Directory</a:t>
            </a:r>
            <a:r>
              <a:rPr lang="ru-RU" sz="2800"/>
              <a:t>: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dsadd group</a:t>
            </a:r>
            <a:r>
              <a:rPr lang="ru-RU" sz="1800"/>
              <a:t> – добавляет группу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dsmod group </a:t>
            </a:r>
            <a:r>
              <a:rPr lang="ru-RU" sz="1800"/>
              <a:t>– внесение изменений в учетную запись пользователя</a:t>
            </a:r>
            <a:endParaRPr lang="en-US" sz="1800"/>
          </a:p>
          <a:p>
            <a:pPr lvl="1">
              <a:lnSpc>
                <a:spcPct val="80000"/>
              </a:lnSpc>
            </a:pPr>
            <a:r>
              <a:rPr lang="en-US" sz="1800"/>
              <a:t>dsrm </a:t>
            </a:r>
            <a:r>
              <a:rPr lang="ru-RU" sz="1800"/>
              <a:t>– удаляет объект из </a:t>
            </a:r>
            <a:r>
              <a:rPr lang="en-US" sz="1800"/>
              <a:t>Active Directory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dsquery group </a:t>
            </a:r>
            <a:r>
              <a:rPr lang="ru-RU" sz="1800"/>
              <a:t>– запрашивает в </a:t>
            </a:r>
            <a:r>
              <a:rPr lang="en-US" sz="1800"/>
              <a:t>Active Directory </a:t>
            </a:r>
            <a:r>
              <a:rPr lang="ru-RU" sz="1800"/>
              <a:t>список групп по заданным критериям поиска</a:t>
            </a:r>
            <a:endParaRPr lang="en-US" sz="1800"/>
          </a:p>
          <a:p>
            <a:pPr lvl="1">
              <a:lnSpc>
                <a:spcPct val="80000"/>
              </a:lnSpc>
            </a:pPr>
            <a:r>
              <a:rPr lang="en-US" sz="1800"/>
              <a:t>dsget group</a:t>
            </a:r>
            <a:r>
              <a:rPr lang="ru-RU" sz="1800"/>
              <a:t> – показывает атрибуты заданного объекта</a:t>
            </a:r>
          </a:p>
          <a:p>
            <a:pPr>
              <a:lnSpc>
                <a:spcPct val="80000"/>
              </a:lnSpc>
            </a:pPr>
            <a:r>
              <a:rPr lang="ru-RU" sz="2000"/>
              <a:t>Другой вариант – применение команды </a:t>
            </a:r>
            <a:r>
              <a:rPr lang="en-US" sz="2000"/>
              <a:t>net</a:t>
            </a:r>
            <a:r>
              <a:rPr lang="ru-RU" sz="2000"/>
              <a:t>: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net group &lt;grp&gt; /add /domain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net group &lt;grp&gt; /delete /domain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net localgroup &lt;grp&gt; /add /domain</a:t>
            </a:r>
            <a:endParaRPr lang="ru-RU" sz="1800"/>
          </a:p>
          <a:p>
            <a:pPr lvl="1">
              <a:lnSpc>
                <a:spcPct val="80000"/>
              </a:lnSpc>
            </a:pPr>
            <a:r>
              <a:rPr lang="en-US" sz="1800"/>
              <a:t>net localgroup &lt;grp&gt; /delete /domain</a:t>
            </a:r>
            <a:endParaRPr lang="ru-RU" sz="2400"/>
          </a:p>
          <a:p>
            <a:pPr lvl="1">
              <a:lnSpc>
                <a:spcPct val="80000"/>
              </a:lnSpc>
            </a:pPr>
            <a:endParaRPr lang="ru-RU" sz="24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Управление подразделениями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635125"/>
            <a:ext cx="4616450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/>
              <a:t>Использование подразделений (организационных единиц </a:t>
            </a:r>
            <a:r>
              <a:rPr lang="en-US" sz="1800"/>
              <a:t>– OU)</a:t>
            </a:r>
            <a:r>
              <a:rPr lang="ru-RU" sz="1800"/>
              <a:t> представляет способ упрощения задач управления пользователями и компьютерами предприятия. </a:t>
            </a:r>
          </a:p>
          <a:p>
            <a:pPr>
              <a:lnSpc>
                <a:spcPct val="80000"/>
              </a:lnSpc>
            </a:pPr>
            <a:r>
              <a:rPr lang="ru-RU" sz="1800"/>
              <a:t>Управление подразделениями включает в себя задачи создания и удаления организационных единиц.</a:t>
            </a:r>
          </a:p>
          <a:p>
            <a:pPr>
              <a:lnSpc>
                <a:spcPct val="80000"/>
              </a:lnSpc>
            </a:pPr>
            <a:r>
              <a:rPr lang="ru-RU" sz="1800"/>
              <a:t>Для создания нового подразделения необходимо воспользоваться командой контекстного меню оснастка </a:t>
            </a:r>
            <a:r>
              <a:rPr lang="ru-RU" sz="1800" b="1"/>
              <a:t>Active Directory — пользователи и компьютеры.</a:t>
            </a:r>
          </a:p>
          <a:p>
            <a:pPr>
              <a:lnSpc>
                <a:spcPct val="80000"/>
              </a:lnSpc>
            </a:pPr>
            <a:r>
              <a:rPr lang="ru-RU" sz="1800"/>
              <a:t>Для управления подразделением, как объектом службы каталогов </a:t>
            </a:r>
            <a:r>
              <a:rPr lang="en-US" sz="1800"/>
              <a:t>Active Directory </a:t>
            </a:r>
            <a:r>
              <a:rPr lang="ru-RU" sz="1800"/>
              <a:t>применяется условное обозначение </a:t>
            </a:r>
            <a:r>
              <a:rPr lang="en-US" sz="1800"/>
              <a:t>OU</a:t>
            </a:r>
            <a:r>
              <a:rPr lang="ru-RU" sz="1800"/>
              <a:t>, например: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dsadd ou ou=434,dc=ufo,dc=rosnou, dc=ru</a:t>
            </a:r>
            <a:endParaRPr lang="ru-RU" sz="1600"/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24450" y="1711325"/>
            <a:ext cx="3840163" cy="323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Управление учетными записями компьютера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700213"/>
            <a:ext cx="4194175" cy="453072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/>
              <a:t>Учетная запись, хранящаяся в Active Directory и однозначно определяющая компьютер в домене. Учетная запись компьютера соответствует имени компьютера в домене. </a:t>
            </a:r>
          </a:p>
          <a:p>
            <a:pPr>
              <a:lnSpc>
                <a:spcPct val="80000"/>
              </a:lnSpc>
            </a:pPr>
            <a:r>
              <a:rPr lang="ru-RU" sz="1800"/>
              <a:t>Для добавления, изменения учетной записи компьютера можно использовать, как графический интерфейс оснастки </a:t>
            </a:r>
            <a:r>
              <a:rPr lang="ru-RU" sz="1800" b="1"/>
              <a:t>Active Directory — пользователи и компьютеры, </a:t>
            </a:r>
            <a:r>
              <a:rPr lang="ru-RU" sz="1800"/>
              <a:t>так и командный интерфейс.</a:t>
            </a:r>
          </a:p>
          <a:p>
            <a:pPr>
              <a:lnSpc>
                <a:spcPct val="80000"/>
              </a:lnSpc>
            </a:pPr>
            <a:r>
              <a:rPr lang="ru-RU" sz="1800"/>
              <a:t>Например, команды: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net computer </a:t>
            </a:r>
            <a:r>
              <a:rPr lang="en-US" sz="1600">
                <a:hlinkClick r:id="rId2" action="ppaction://hlinkfile"/>
              </a:rPr>
              <a:t>\\comp</a:t>
            </a:r>
            <a:r>
              <a:rPr lang="en-US" sz="1600"/>
              <a:t> /add</a:t>
            </a:r>
          </a:p>
          <a:p>
            <a:pPr lvl="1">
              <a:lnSpc>
                <a:spcPct val="80000"/>
              </a:lnSpc>
            </a:pPr>
            <a:r>
              <a:rPr lang="en-US" sz="1600"/>
              <a:t>net computer </a:t>
            </a:r>
            <a:r>
              <a:rPr lang="en-US" sz="1600">
                <a:hlinkClick r:id="rId2" action="ppaction://hlinkfile"/>
              </a:rPr>
              <a:t>\\comp</a:t>
            </a:r>
            <a:r>
              <a:rPr lang="en-US" sz="1600"/>
              <a:t> /delete</a:t>
            </a:r>
            <a:r>
              <a:rPr lang="ru-RU" sz="1600"/>
              <a:t> </a:t>
            </a:r>
          </a:p>
          <a:p>
            <a:pPr>
              <a:lnSpc>
                <a:spcPct val="80000"/>
              </a:lnSpc>
            </a:pPr>
            <a:r>
              <a:rPr lang="ru-RU" sz="1800"/>
              <a:t>Компьютеры могут участвовать в группах безопасности.</a:t>
            </a:r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92650" y="1766888"/>
            <a:ext cx="4200525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Внесение пактеных изменений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81200"/>
            <a:ext cx="8215312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/>
              <a:t>Команды службы каталогов полезны при работе с несколькими пользователями, компьютерами или подразделениями. </a:t>
            </a:r>
          </a:p>
          <a:p>
            <a:pPr>
              <a:lnSpc>
                <a:spcPct val="90000"/>
              </a:lnSpc>
            </a:pPr>
            <a:r>
              <a:rPr lang="ru-RU" sz="2000"/>
              <a:t>Для повышения эффективности работы с сотнями объектов </a:t>
            </a:r>
            <a:r>
              <a:rPr lang="en-US" sz="2000"/>
              <a:t>Active Directory</a:t>
            </a:r>
            <a:r>
              <a:rPr lang="ru-RU" sz="2000"/>
              <a:t> можно использовать команды пакетных изменений: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csvde </a:t>
            </a:r>
            <a:r>
              <a:rPr lang="ru-RU" sz="1800"/>
              <a:t>– Импорт и экспорт данных из Active Directory с помощью файлов, хранящих данные в формате CSV (comma-separated value). Кроме того, возможна поддержка пакетных операций на основе файлового стандарта CSV. 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ldifde </a:t>
            </a:r>
            <a:r>
              <a:rPr lang="ru-RU" sz="1800"/>
              <a:t>– Служебный инструмент, позволяющий производить пакетные изменения. Создает, изменяет и удаляет объекты папок на компьютерах с операционной системой Windows Server 2003 или Windows XP Professional. Пользователь может также использовать Ldifde для расширения схемы, экспорта сведений Active Directory о пользователе и группе в другие приложения или службы и для заполнения Active Directory данными из других служб каталогов.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Безопасность в </a:t>
            </a:r>
            <a:r>
              <a:rPr lang="en-US"/>
              <a:t>Active Directory</a:t>
            </a:r>
            <a:endParaRPr lang="ru-RU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Спецификации каталогов </a:t>
            </a:r>
            <a:r>
              <a:rPr lang="en-US" sz="2400"/>
              <a:t>X.500 </a:t>
            </a:r>
            <a:r>
              <a:rPr lang="ru-RU" sz="2400"/>
              <a:t>были определены в одели </a:t>
            </a:r>
            <a:r>
              <a:rPr lang="en-US" sz="2400"/>
              <a:t>OSI</a:t>
            </a:r>
            <a:r>
              <a:rPr lang="ru-RU" sz="2400"/>
              <a:t> в 1988 г. Протокол службы каталогов является основным коммуникационным протоколом, использующимся для организации запросов к каталогу </a:t>
            </a:r>
            <a:r>
              <a:rPr lang="en-US" sz="2400"/>
              <a:t>X.500</a:t>
            </a:r>
            <a:r>
              <a:rPr lang="ru-RU" sz="2400"/>
              <a:t>.</a:t>
            </a:r>
          </a:p>
          <a:p>
            <a:pPr>
              <a:lnSpc>
                <a:spcPct val="80000"/>
              </a:lnSpc>
            </a:pPr>
            <a:r>
              <a:rPr lang="en-US" sz="2400"/>
              <a:t>Lightweight Directory Access Protocol (LDAP)</a:t>
            </a:r>
            <a:r>
              <a:rPr lang="ru-RU" sz="2400"/>
              <a:t> – основной протокол, используемый для доступа к </a:t>
            </a:r>
            <a:r>
              <a:rPr lang="en-US" sz="2400"/>
              <a:t>Active Directory</a:t>
            </a:r>
            <a:r>
              <a:rPr lang="ru-RU" sz="2400"/>
              <a:t>.</a:t>
            </a:r>
          </a:p>
          <a:p>
            <a:pPr>
              <a:lnSpc>
                <a:spcPct val="80000"/>
              </a:lnSpc>
            </a:pPr>
            <a:r>
              <a:rPr lang="ru-RU" sz="2400"/>
              <a:t>Для того, чтобы </a:t>
            </a:r>
            <a:r>
              <a:rPr lang="en-US" sz="2400"/>
              <a:t>X.500</a:t>
            </a:r>
            <a:r>
              <a:rPr lang="ru-RU" sz="2400"/>
              <a:t>-клиент мог организовать запрос к каталогу, необходимо установить сеанс связи с сервером каталога. Для установления связи необходимо пройти операцию </a:t>
            </a:r>
            <a:r>
              <a:rPr lang="ru-RU" sz="2400" b="1"/>
              <a:t>связывания, </a:t>
            </a:r>
            <a:r>
              <a:rPr lang="ru-RU" sz="2400"/>
              <a:t>требующую </a:t>
            </a:r>
            <a:r>
              <a:rPr lang="ru-RU" sz="2400" b="1"/>
              <a:t>аутентификации</a:t>
            </a:r>
            <a:r>
              <a:rPr lang="ru-RU" sz="2400"/>
              <a:t>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Защита </a:t>
            </a:r>
            <a:r>
              <a:rPr lang="en-US"/>
              <a:t>Active Directory</a:t>
            </a:r>
            <a:endParaRPr lang="ru-RU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Для обеспечения безопасности хранимой информации в </a:t>
            </a:r>
            <a:r>
              <a:rPr lang="en-US" sz="2800"/>
              <a:t>Active Directory </a:t>
            </a:r>
            <a:r>
              <a:rPr lang="ru-RU" sz="2800"/>
              <a:t>необходимо решить вопросы:</a:t>
            </a:r>
          </a:p>
          <a:p>
            <a:pPr lvl="1">
              <a:lnSpc>
                <a:spcPct val="90000"/>
              </a:lnSpc>
            </a:pPr>
            <a:r>
              <a:rPr lang="ru-RU" sz="2400"/>
              <a:t>Каким образом разрешается доступ для зарегистрированных пользователей?</a:t>
            </a:r>
          </a:p>
          <a:p>
            <a:pPr lvl="1">
              <a:lnSpc>
                <a:spcPct val="90000"/>
              </a:lnSpc>
            </a:pPr>
            <a:r>
              <a:rPr lang="ru-RU" sz="2400"/>
              <a:t>Каким образом запрещается доступ к конфиденциальным данным для незарегистрированных пользователей?</a:t>
            </a:r>
          </a:p>
          <a:p>
            <a:pPr lvl="1">
              <a:lnSpc>
                <a:spcPct val="90000"/>
              </a:lnSpc>
            </a:pPr>
            <a:r>
              <a:rPr lang="ru-RU" sz="2400"/>
              <a:t>Каким образом разделяется доступ к информационным объектам для различных пользователей?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Методы обеспечения безопасности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 b="1"/>
              <a:t>Аутентификация </a:t>
            </a:r>
            <a:r>
              <a:rPr lang="ru-RU" sz="2800"/>
              <a:t>– проверка подлинности пользователя, входящего в сеть </a:t>
            </a:r>
            <a:r>
              <a:rPr lang="en-US" sz="2800"/>
              <a:t>Windows</a:t>
            </a:r>
            <a:r>
              <a:rPr lang="ru-RU" sz="2800"/>
              <a:t>, с помощью </a:t>
            </a:r>
            <a:r>
              <a:rPr lang="en-US" sz="2800"/>
              <a:t>Kerberos</a:t>
            </a:r>
            <a:r>
              <a:rPr lang="ru-RU" sz="2800"/>
              <a:t>.</a:t>
            </a:r>
          </a:p>
          <a:p>
            <a:pPr>
              <a:lnSpc>
                <a:spcPct val="80000"/>
              </a:lnSpc>
            </a:pPr>
            <a:r>
              <a:rPr lang="ru-RU" sz="2800" b="1"/>
              <a:t>Доступ к объектам </a:t>
            </a:r>
            <a:r>
              <a:rPr lang="ru-RU" sz="2800"/>
              <a:t>– для управления доступом к объектам каталога используются списки контроля доступа </a:t>
            </a:r>
            <a:r>
              <a:rPr lang="en-US" sz="2800"/>
              <a:t>(ACL)</a:t>
            </a:r>
            <a:r>
              <a:rPr lang="ru-RU" sz="2800"/>
              <a:t>.</a:t>
            </a:r>
          </a:p>
          <a:p>
            <a:pPr>
              <a:lnSpc>
                <a:spcPct val="80000"/>
              </a:lnSpc>
            </a:pPr>
            <a:r>
              <a:rPr lang="ru-RU" sz="2800" b="1"/>
              <a:t>Групповые политики</a:t>
            </a:r>
            <a:r>
              <a:rPr lang="ru-RU" sz="2800"/>
              <a:t> – </a:t>
            </a:r>
            <a:r>
              <a:rPr lang="en-US" sz="2800"/>
              <a:t>Active Directory</a:t>
            </a:r>
            <a:r>
              <a:rPr lang="ru-RU" sz="2800"/>
              <a:t> позволяет использовать политики, которые разрешают и запрещают доступ к ресурсам и участкам сети.</a:t>
            </a:r>
            <a:endParaRPr lang="ru-RU" sz="2800" b="1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Учетная запись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Для управления пользователями в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MS Windows 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используется понятие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учетной записи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lnSpc>
                <a:spcPct val="80000"/>
              </a:lnSpc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Учетная запись в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Active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Directory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— объект, содержащий все сведения, позволяющие определить пользователя домена. </a:t>
            </a:r>
          </a:p>
          <a:p>
            <a:pPr algn="just">
              <a:lnSpc>
                <a:spcPct val="80000"/>
              </a:lnSpc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К таким сведениям относятся:</a:t>
            </a:r>
          </a:p>
          <a:p>
            <a:pPr lvl="1" algn="just"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имя пользователя, </a:t>
            </a:r>
          </a:p>
          <a:p>
            <a:pPr lvl="1" algn="just"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пароль </a:t>
            </a:r>
          </a:p>
          <a:p>
            <a:pPr lvl="1" algn="just"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группы, членом которых является его учетная запись. </a:t>
            </a:r>
          </a:p>
          <a:p>
            <a:pPr algn="just">
              <a:lnSpc>
                <a:spcPct val="80000"/>
              </a:lnSpc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Учетные записи пользователей хранятся либо в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Active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Directory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, либо на локальном компьютере. </a:t>
            </a:r>
          </a:p>
          <a:p>
            <a:pPr lvl="1" algn="just"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компьютерах с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Windows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XP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Professional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и рядовых серверах с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Windows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Server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2003 управление локальными учетными записями пользователей осуществляется с помощью компонента «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Локальные пользователи и группы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». </a:t>
            </a:r>
          </a:p>
          <a:p>
            <a:pPr lvl="1" algn="just"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На контроллерах домена под управлением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Windows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Server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2003 для этого используется компонент «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Active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Directory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— пользователи и компьютеры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Схема </a:t>
            </a:r>
            <a:r>
              <a:rPr lang="en-US"/>
              <a:t>Kerberos</a:t>
            </a:r>
            <a:endParaRPr lang="ru-RU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981200"/>
            <a:ext cx="807085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/>
              <a:t>Аутентификация </a:t>
            </a:r>
            <a:r>
              <a:rPr lang="en-US" sz="1800"/>
              <a:t>Kerberos </a:t>
            </a:r>
            <a:r>
              <a:rPr lang="ru-RU" sz="1800"/>
              <a:t>предназначена для решения задачи аутентификации субъектов в распределенной системе, использующей открытую сеть, с помощью </a:t>
            </a:r>
            <a:r>
              <a:rPr lang="ru-RU" sz="1800" b="1"/>
              <a:t>третьей доверенной стороны</a:t>
            </a:r>
            <a:r>
              <a:rPr lang="ru-RU" sz="1800"/>
              <a:t>.</a:t>
            </a:r>
          </a:p>
          <a:p>
            <a:pPr>
              <a:lnSpc>
                <a:spcPct val="80000"/>
              </a:lnSpc>
            </a:pPr>
            <a:r>
              <a:rPr lang="ru-RU" sz="1800"/>
              <a:t>Система </a:t>
            </a:r>
            <a:r>
              <a:rPr lang="en-US" sz="1800"/>
              <a:t>Kerberos </a:t>
            </a:r>
            <a:r>
              <a:rPr lang="ru-RU" sz="1800"/>
              <a:t>, владеющая секретными ключами обслуживаемых субъектов, обеспечивает попарную проверку подлинности.</a:t>
            </a:r>
          </a:p>
          <a:p>
            <a:pPr>
              <a:lnSpc>
                <a:spcPct val="80000"/>
              </a:lnSpc>
            </a:pPr>
            <a:r>
              <a:rPr lang="ru-RU" sz="1800"/>
              <a:t>Для получения доступа к серверу </a:t>
            </a:r>
            <a:r>
              <a:rPr lang="en-US" sz="1800"/>
              <a:t>S</a:t>
            </a:r>
            <a:r>
              <a:rPr lang="ru-RU" sz="1800"/>
              <a:t>, клиент </a:t>
            </a:r>
            <a:r>
              <a:rPr lang="en-US" sz="1800"/>
              <a:t>C</a:t>
            </a:r>
            <a:r>
              <a:rPr lang="ru-RU" sz="1800"/>
              <a:t> отправляет на сервер </a:t>
            </a:r>
            <a:r>
              <a:rPr lang="en-US" sz="1800"/>
              <a:t>Kerberos – K</a:t>
            </a:r>
            <a:r>
              <a:rPr lang="ru-RU" sz="1800"/>
              <a:t> </a:t>
            </a:r>
            <a:r>
              <a:rPr lang="ru-RU" sz="1800" b="1"/>
              <a:t>запрос</a:t>
            </a:r>
            <a:r>
              <a:rPr lang="ru-RU" sz="1800"/>
              <a:t>, содержащий сведения о нем (клиенте) и о запрашиваемой услуге.</a:t>
            </a:r>
          </a:p>
          <a:p>
            <a:pPr>
              <a:lnSpc>
                <a:spcPct val="80000"/>
              </a:lnSpc>
            </a:pPr>
            <a:r>
              <a:rPr lang="ru-RU" sz="1800"/>
              <a:t>В ответ </a:t>
            </a:r>
            <a:r>
              <a:rPr lang="en-US" sz="1800"/>
              <a:t>K </a:t>
            </a:r>
            <a:r>
              <a:rPr lang="ru-RU" sz="1800"/>
              <a:t>возвращает </a:t>
            </a:r>
            <a:r>
              <a:rPr lang="ru-RU" sz="1800" b="1"/>
              <a:t>билет, </a:t>
            </a:r>
            <a:r>
              <a:rPr lang="ru-RU" sz="1800"/>
              <a:t>зашифрованный секретным ключом сервера и копию части информации из билета, зашифрованную секретным ключом клиента. </a:t>
            </a:r>
            <a:r>
              <a:rPr lang="en-US" sz="1800"/>
              <a:t>C </a:t>
            </a:r>
            <a:r>
              <a:rPr lang="ru-RU" sz="1800"/>
              <a:t>расшифровывает вторую порцию билета и пересылает ее вместе с билетом серверу </a:t>
            </a:r>
            <a:r>
              <a:rPr lang="en-US" sz="1800"/>
              <a:t>S</a:t>
            </a:r>
            <a:r>
              <a:rPr lang="ru-RU" sz="1800"/>
              <a:t>.</a:t>
            </a:r>
            <a:endParaRPr lang="en-US" sz="1800"/>
          </a:p>
          <a:p>
            <a:pPr>
              <a:lnSpc>
                <a:spcPct val="80000"/>
              </a:lnSpc>
            </a:pPr>
            <a:r>
              <a:rPr lang="ru-RU" sz="1800"/>
              <a:t>Сервер </a:t>
            </a:r>
            <a:r>
              <a:rPr lang="en-US" sz="1800"/>
              <a:t>S</a:t>
            </a:r>
            <a:r>
              <a:rPr lang="ru-RU" sz="1800"/>
              <a:t> расшифровав билет, сравнивает с дополнительной информацией, присланной клиентом. Совпадение свидетельствует, что клиент смог расшифровать предназначенные ему данные. Это и подтверждает подлинность клиента.</a:t>
            </a:r>
          </a:p>
          <a:p>
            <a:pPr>
              <a:lnSpc>
                <a:spcPct val="80000"/>
              </a:lnSpc>
            </a:pPr>
            <a:endParaRPr lang="ru-RU" sz="18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Списки контроля доступа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1200"/>
            <a:ext cx="8142287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Список средств защиты, которые применяются для всего объекта, набора его свойств или для его отдельного свойства. Существует два типа таблиц управления доступом: </a:t>
            </a:r>
          </a:p>
          <a:p>
            <a:pPr lvl="1">
              <a:lnSpc>
                <a:spcPct val="80000"/>
              </a:lnSpc>
            </a:pPr>
            <a:r>
              <a:rPr lang="ru-RU" sz="2000" b="1"/>
              <a:t>избирательные</a:t>
            </a:r>
            <a:r>
              <a:rPr lang="ru-RU" sz="2000"/>
              <a:t> (DACL) – часть дескриптора безопасности объекта, предоставляющая или запрещающая доступ к объекту для конкретных пользователей или групп. Изменять разрешения управления в избирательной таблице доступом может только владелец объекта; </a:t>
            </a:r>
          </a:p>
          <a:p>
            <a:pPr lvl="1">
              <a:lnSpc>
                <a:spcPct val="80000"/>
              </a:lnSpc>
            </a:pPr>
            <a:r>
              <a:rPr lang="ru-RU" sz="2000" b="1"/>
              <a:t>системные</a:t>
            </a:r>
            <a:r>
              <a:rPr lang="ru-RU" sz="2000"/>
              <a:t> (SACL) – часть  дескриптора безопасности объекта, определяющая перечень проверяемых событий для пользователя или группы. Примерами таких событий являются: доступ к файлам, вход в систему, выключение системы 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Управление доступом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23850" y="1981200"/>
            <a:ext cx="4383088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1600"/>
              <a:t>Для управления доступом к объектам в </a:t>
            </a:r>
            <a:r>
              <a:rPr lang="en-US" sz="1600"/>
              <a:t>Windows </a:t>
            </a:r>
            <a:r>
              <a:rPr lang="ru-RU" sz="1600"/>
              <a:t>используется список контроля доступа, для получения данного списка используется закладка </a:t>
            </a:r>
            <a:r>
              <a:rPr lang="ru-RU" sz="1600" b="1"/>
              <a:t>Безопасность</a:t>
            </a:r>
            <a:r>
              <a:rPr lang="ru-RU" sz="1600"/>
              <a:t> в контекстном меню объекта</a:t>
            </a:r>
          </a:p>
          <a:p>
            <a:pPr>
              <a:lnSpc>
                <a:spcPct val="90000"/>
              </a:lnSpc>
            </a:pPr>
            <a:r>
              <a:rPr lang="ru-RU" sz="1600"/>
              <a:t>Добавляя пользователей и задавая им разрешения в нижней части окна, определяются права доступа пользователя или группы к выбранному объекту.</a:t>
            </a:r>
          </a:p>
          <a:p>
            <a:pPr>
              <a:lnSpc>
                <a:spcPct val="90000"/>
              </a:lnSpc>
            </a:pPr>
            <a:r>
              <a:rPr lang="ru-RU" sz="1600"/>
              <a:t>В качестве объектов могут выступать файлы, папки, разделы реестра </a:t>
            </a:r>
            <a:r>
              <a:rPr lang="en-US" sz="1600"/>
              <a:t>Windows</a:t>
            </a:r>
            <a:r>
              <a:rPr lang="ru-RU" sz="1600"/>
              <a:t> и другие объекты.</a:t>
            </a:r>
          </a:p>
          <a:p>
            <a:pPr>
              <a:lnSpc>
                <a:spcPct val="90000"/>
              </a:lnSpc>
            </a:pPr>
            <a:r>
              <a:rPr lang="ru-RU" sz="1600"/>
              <a:t>Для файлов и папок необходимо, чтобы данный раздел был отформатирован в виде файловой системы </a:t>
            </a:r>
            <a:r>
              <a:rPr lang="en-US" sz="1600"/>
              <a:t>NTFS</a:t>
            </a:r>
            <a:r>
              <a:rPr lang="ru-RU" sz="1600"/>
              <a:t>.</a:t>
            </a:r>
          </a:p>
        </p:txBody>
      </p:sp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463" y="1754188"/>
            <a:ext cx="4105275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Управление доступом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981200"/>
            <a:ext cx="7926387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1400"/>
              <a:t>Для управления доступом может быть использован и командный интерфейс:</a:t>
            </a:r>
            <a:endParaRPr lang="en-US" sz="1400"/>
          </a:p>
          <a:p>
            <a:r>
              <a:rPr lang="ru-RU" sz="1400" b="1"/>
              <a:t>cacls</a:t>
            </a:r>
            <a:r>
              <a:rPr lang="ru-RU" sz="1400"/>
              <a:t> </a:t>
            </a:r>
            <a:r>
              <a:rPr lang="ru-RU" sz="1400" i="1"/>
              <a:t>имя_файла</a:t>
            </a:r>
            <a:r>
              <a:rPr lang="ru-RU" sz="1400"/>
              <a:t> [</a:t>
            </a:r>
            <a:r>
              <a:rPr lang="ru-RU" sz="1400" b="1"/>
              <a:t>/t</a:t>
            </a:r>
            <a:r>
              <a:rPr lang="ru-RU" sz="1400"/>
              <a:t>] [</a:t>
            </a:r>
            <a:r>
              <a:rPr lang="ru-RU" sz="1400" b="1"/>
              <a:t>/e</a:t>
            </a:r>
            <a:r>
              <a:rPr lang="ru-RU" sz="1400"/>
              <a:t> [</a:t>
            </a:r>
            <a:r>
              <a:rPr lang="ru-RU" sz="1400" b="1"/>
              <a:t>/r</a:t>
            </a:r>
            <a:r>
              <a:rPr lang="ru-RU" sz="1400"/>
              <a:t> </a:t>
            </a:r>
            <a:r>
              <a:rPr lang="ru-RU" sz="1400" i="1"/>
              <a:t>пользователь</a:t>
            </a:r>
            <a:r>
              <a:rPr lang="ru-RU" sz="1400"/>
              <a:t> [...]]] [</a:t>
            </a:r>
            <a:r>
              <a:rPr lang="ru-RU" sz="1400" b="1"/>
              <a:t>/c</a:t>
            </a:r>
            <a:r>
              <a:rPr lang="ru-RU" sz="1400"/>
              <a:t>] [</a:t>
            </a:r>
            <a:r>
              <a:rPr lang="ru-RU" sz="1400" b="1"/>
              <a:t>/g</a:t>
            </a:r>
            <a:r>
              <a:rPr lang="ru-RU" sz="1400"/>
              <a:t> </a:t>
            </a:r>
            <a:r>
              <a:rPr lang="ru-RU" sz="1400" i="1"/>
              <a:t>пользователь</a:t>
            </a:r>
            <a:r>
              <a:rPr lang="ru-RU" sz="1400" b="1"/>
              <a:t>:</a:t>
            </a:r>
            <a:r>
              <a:rPr lang="ru-RU" sz="1400" i="1"/>
              <a:t>разрешение</a:t>
            </a:r>
            <a:r>
              <a:rPr lang="ru-RU" sz="1400"/>
              <a:t>] [</a:t>
            </a:r>
            <a:r>
              <a:rPr lang="ru-RU" sz="1400" b="1"/>
              <a:t>/p</a:t>
            </a:r>
            <a:r>
              <a:rPr lang="ru-RU" sz="1400"/>
              <a:t> </a:t>
            </a:r>
            <a:r>
              <a:rPr lang="ru-RU" sz="1400" i="1"/>
              <a:t>пользователь</a:t>
            </a:r>
            <a:r>
              <a:rPr lang="ru-RU" sz="1400" b="1"/>
              <a:t>:</a:t>
            </a:r>
            <a:r>
              <a:rPr lang="ru-RU" sz="1400" i="1"/>
              <a:t>разрешение</a:t>
            </a:r>
            <a:r>
              <a:rPr lang="ru-RU" sz="1400"/>
              <a:t> [...]] [</a:t>
            </a:r>
            <a:r>
              <a:rPr lang="ru-RU" sz="1400" b="1"/>
              <a:t>/d</a:t>
            </a:r>
            <a:r>
              <a:rPr lang="ru-RU" sz="1400"/>
              <a:t> </a:t>
            </a:r>
            <a:r>
              <a:rPr lang="ru-RU" sz="1400" i="1"/>
              <a:t>пользователь</a:t>
            </a:r>
            <a:r>
              <a:rPr lang="ru-RU" sz="1400"/>
              <a:t> [...]]</a:t>
            </a:r>
            <a:endParaRPr lang="ru-RU" sz="1400" b="1"/>
          </a:p>
          <a:p>
            <a:r>
              <a:rPr lang="ru-RU" sz="1400" b="1"/>
              <a:t>Параметры</a:t>
            </a:r>
            <a:r>
              <a:rPr lang="en-US" sz="1400" b="1"/>
              <a:t>:</a:t>
            </a:r>
            <a:endParaRPr lang="ru-RU" sz="1400" b="1"/>
          </a:p>
          <a:p>
            <a:r>
              <a:rPr lang="ru-RU" sz="1200" i="1"/>
              <a:t>имя_файла</a:t>
            </a:r>
            <a:r>
              <a:rPr lang="ru-RU" sz="1200"/>
              <a:t> </a:t>
            </a:r>
            <a:r>
              <a:rPr lang="en-US" sz="1200"/>
              <a:t> </a:t>
            </a:r>
            <a:r>
              <a:rPr lang="ru-RU" sz="1200"/>
              <a:t>Обязательный параметр. Вывод избирательных таблиц управления доступом (DACL) указанных файлов. </a:t>
            </a:r>
          </a:p>
          <a:p>
            <a:r>
              <a:rPr lang="ru-RU" sz="1200" b="1"/>
              <a:t>/t</a:t>
            </a:r>
            <a:r>
              <a:rPr lang="ru-RU" sz="1200"/>
              <a:t> </a:t>
            </a:r>
            <a:r>
              <a:rPr lang="en-US" sz="1200"/>
              <a:t> </a:t>
            </a:r>
            <a:r>
              <a:rPr lang="ru-RU" sz="1200"/>
              <a:t>Изменение избирательных таблиц контроля доступа (DACL) указанных файлов в текущем каталоге и всех подкаталогах. </a:t>
            </a:r>
          </a:p>
          <a:p>
            <a:r>
              <a:rPr lang="ru-RU" sz="1200" b="1"/>
              <a:t>/e</a:t>
            </a:r>
            <a:r>
              <a:rPr lang="ru-RU" sz="1200"/>
              <a:t> Редактирование избирательной таблицы управления доступом (DACL) вместо ее замены. </a:t>
            </a:r>
          </a:p>
          <a:p>
            <a:r>
              <a:rPr lang="ru-RU" sz="1200" b="1"/>
              <a:t>/r</a:t>
            </a:r>
            <a:r>
              <a:rPr lang="ru-RU" sz="1200"/>
              <a:t> </a:t>
            </a:r>
            <a:r>
              <a:rPr lang="ru-RU" sz="1200" i="1"/>
              <a:t>пользователь</a:t>
            </a:r>
            <a:r>
              <a:rPr lang="ru-RU" sz="1200"/>
              <a:t> Отмена прав доступа для указанного пользователя. Недопустим без параметра </a:t>
            </a:r>
            <a:r>
              <a:rPr lang="ru-RU" sz="1200" b="1"/>
              <a:t>/e</a:t>
            </a:r>
            <a:r>
              <a:rPr lang="ru-RU" sz="1200"/>
              <a:t>. </a:t>
            </a:r>
          </a:p>
          <a:p>
            <a:r>
              <a:rPr lang="ru-RU" sz="1200" b="1"/>
              <a:t>/c</a:t>
            </a:r>
            <a:r>
              <a:rPr lang="ru-RU" sz="1200"/>
              <a:t> Продолжение внесения изменений в избирательные таблицы управления доступом (DACL) с игнорированием ошибок. </a:t>
            </a:r>
          </a:p>
          <a:p>
            <a:r>
              <a:rPr lang="ru-RU" sz="1200" b="1"/>
              <a:t>/g</a:t>
            </a:r>
            <a:r>
              <a:rPr lang="ru-RU" sz="1200"/>
              <a:t> </a:t>
            </a:r>
            <a:r>
              <a:rPr lang="ru-RU" sz="1200" i="1"/>
              <a:t>пользователь</a:t>
            </a:r>
            <a:r>
              <a:rPr lang="ru-RU" sz="1200" b="1"/>
              <a:t>:</a:t>
            </a:r>
            <a:r>
              <a:rPr lang="ru-RU" sz="1200" i="1"/>
              <a:t>разрешение</a:t>
            </a:r>
            <a:r>
              <a:rPr lang="ru-RU" sz="1200"/>
              <a:t> </a:t>
            </a:r>
          </a:p>
          <a:p>
            <a:pPr lvl="1"/>
            <a:r>
              <a:rPr lang="ru-RU" sz="1100"/>
              <a:t>Предоставление прав доступа указанному пользователю. В следующей таблице перечислены допустимые значения параметра </a:t>
            </a:r>
            <a:r>
              <a:rPr lang="ru-RU" sz="1100" i="1"/>
              <a:t>Разрешение</a:t>
            </a:r>
            <a:r>
              <a:rPr lang="ru-RU" sz="1100"/>
              <a:t>. </a:t>
            </a:r>
            <a:endParaRPr lang="en-US" sz="1100"/>
          </a:p>
          <a:p>
            <a:pPr lvl="2"/>
            <a:r>
              <a:rPr lang="ru-RU" sz="1000" b="1"/>
              <a:t>n</a:t>
            </a:r>
            <a:r>
              <a:rPr lang="en-US" sz="1000" b="1"/>
              <a:t> - </a:t>
            </a:r>
            <a:r>
              <a:rPr lang="ru-RU" sz="1000"/>
              <a:t>Нет</a:t>
            </a:r>
            <a:r>
              <a:rPr lang="en-US" sz="1000"/>
              <a:t> </a:t>
            </a:r>
            <a:r>
              <a:rPr lang="ru-RU" sz="1000" b="1"/>
              <a:t>r</a:t>
            </a:r>
            <a:r>
              <a:rPr lang="en-US" sz="1000" b="1"/>
              <a:t> - </a:t>
            </a:r>
            <a:r>
              <a:rPr lang="ru-RU" sz="1000"/>
              <a:t>Чтение</a:t>
            </a:r>
            <a:r>
              <a:rPr lang="en-US" sz="1000"/>
              <a:t> </a:t>
            </a:r>
            <a:r>
              <a:rPr lang="ru-RU" sz="1000" b="1"/>
              <a:t>w</a:t>
            </a:r>
            <a:r>
              <a:rPr lang="en-US" sz="1000" b="1"/>
              <a:t> - </a:t>
            </a:r>
            <a:r>
              <a:rPr lang="ru-RU" sz="1000"/>
              <a:t>Запись</a:t>
            </a:r>
            <a:r>
              <a:rPr lang="en-US" sz="1000"/>
              <a:t> </a:t>
            </a:r>
            <a:r>
              <a:rPr lang="ru-RU" sz="1000" b="1"/>
              <a:t>c</a:t>
            </a:r>
            <a:r>
              <a:rPr lang="en-US" sz="1000" b="1"/>
              <a:t> - </a:t>
            </a:r>
            <a:r>
              <a:rPr lang="ru-RU" sz="1000"/>
              <a:t>Изменение (запись)</a:t>
            </a:r>
            <a:r>
              <a:rPr lang="en-US" sz="1000"/>
              <a:t> </a:t>
            </a:r>
            <a:r>
              <a:rPr lang="ru-RU" sz="1000" b="1"/>
              <a:t>f</a:t>
            </a:r>
            <a:r>
              <a:rPr lang="en-US" sz="1000" b="1"/>
              <a:t> - </a:t>
            </a:r>
            <a:r>
              <a:rPr lang="ru-RU" sz="1000"/>
              <a:t>Полный доступ</a:t>
            </a:r>
          </a:p>
          <a:p>
            <a:r>
              <a:rPr lang="ru-RU" sz="1200" b="1"/>
              <a:t>/p</a:t>
            </a:r>
            <a:r>
              <a:rPr lang="ru-RU" sz="1200"/>
              <a:t> </a:t>
            </a:r>
            <a:r>
              <a:rPr lang="ru-RU" sz="1200" i="1"/>
              <a:t>пользователь</a:t>
            </a:r>
            <a:r>
              <a:rPr lang="ru-RU" sz="1200" b="1"/>
              <a:t>:</a:t>
            </a:r>
            <a:r>
              <a:rPr lang="ru-RU" sz="1200" i="1"/>
              <a:t>разрешение</a:t>
            </a:r>
            <a:r>
              <a:rPr lang="ru-RU" sz="1200"/>
              <a:t> Смена прав доступа для указанного пользователя.</a:t>
            </a:r>
            <a:endParaRPr lang="en-US" sz="1200"/>
          </a:p>
          <a:p>
            <a:pPr lvl="2"/>
            <a:r>
              <a:rPr lang="ru-RU" sz="1000" b="1"/>
              <a:t>n</a:t>
            </a:r>
            <a:r>
              <a:rPr lang="en-US" sz="1000" b="1"/>
              <a:t> - </a:t>
            </a:r>
            <a:r>
              <a:rPr lang="ru-RU" sz="1000"/>
              <a:t>Нет</a:t>
            </a:r>
            <a:r>
              <a:rPr lang="en-US" sz="1000"/>
              <a:t> </a:t>
            </a:r>
            <a:r>
              <a:rPr lang="ru-RU" sz="1000" b="1"/>
              <a:t>r</a:t>
            </a:r>
            <a:r>
              <a:rPr lang="en-US" sz="1000" b="1"/>
              <a:t> - </a:t>
            </a:r>
            <a:r>
              <a:rPr lang="ru-RU" sz="1000"/>
              <a:t>Чтение</a:t>
            </a:r>
            <a:r>
              <a:rPr lang="en-US" sz="1000"/>
              <a:t> </a:t>
            </a:r>
            <a:r>
              <a:rPr lang="ru-RU" sz="1000" b="1"/>
              <a:t>w</a:t>
            </a:r>
            <a:r>
              <a:rPr lang="en-US" sz="1000" b="1"/>
              <a:t> - </a:t>
            </a:r>
            <a:r>
              <a:rPr lang="ru-RU" sz="1000"/>
              <a:t>Запись</a:t>
            </a:r>
            <a:r>
              <a:rPr lang="en-US" sz="1000"/>
              <a:t> </a:t>
            </a:r>
            <a:r>
              <a:rPr lang="ru-RU" sz="1000" b="1"/>
              <a:t>c</a:t>
            </a:r>
            <a:r>
              <a:rPr lang="en-US" sz="1000" b="1"/>
              <a:t> - </a:t>
            </a:r>
            <a:r>
              <a:rPr lang="ru-RU" sz="1000"/>
              <a:t>Изменение (запись)</a:t>
            </a:r>
            <a:r>
              <a:rPr lang="en-US" sz="1000"/>
              <a:t> </a:t>
            </a:r>
            <a:r>
              <a:rPr lang="ru-RU" sz="1000" b="1"/>
              <a:t>f</a:t>
            </a:r>
            <a:r>
              <a:rPr lang="en-US" sz="1000" b="1"/>
              <a:t> - </a:t>
            </a:r>
            <a:r>
              <a:rPr lang="ru-RU" sz="1000"/>
              <a:t>Полный доступ</a:t>
            </a:r>
            <a:r>
              <a:rPr lang="en-US" sz="1000"/>
              <a:t> </a:t>
            </a:r>
            <a:endParaRPr lang="ru-RU" sz="1000"/>
          </a:p>
          <a:p>
            <a:r>
              <a:rPr lang="ru-RU" sz="1200" b="1"/>
              <a:t>/d</a:t>
            </a:r>
            <a:r>
              <a:rPr lang="ru-RU" sz="1200"/>
              <a:t> </a:t>
            </a:r>
            <a:r>
              <a:rPr lang="ru-RU" sz="1200" i="1"/>
              <a:t>пользователь</a:t>
            </a:r>
            <a:r>
              <a:rPr lang="ru-RU" sz="1200"/>
              <a:t> </a:t>
            </a:r>
          </a:p>
          <a:p>
            <a:pPr lvl="1"/>
            <a:r>
              <a:rPr lang="ru-RU" sz="1100"/>
              <a:t>Запрещение доступа для указанного пользователя.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Групповые политики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1800"/>
              <a:t>Инфраструктура в рамках службы каталогов Active Directory, обеспечивающая изменение и настройку параметров пользователей и компьютеров, включая безопасность и данные пользователя, на основе каталогов. </a:t>
            </a:r>
          </a:p>
          <a:p>
            <a:pPr>
              <a:lnSpc>
                <a:spcPct val="80000"/>
              </a:lnSpc>
            </a:pPr>
            <a:r>
              <a:rPr lang="ru-RU" sz="1800"/>
              <a:t>Групповая политика используется для определения конфигураций для групп пользователей и компьютеров. С помощью групповой политики можно задавать параметры политик на основе реестра, безопасности, установки программного обеспечения, сценариев, перенаправления папки, служб удаленного доступа и Internet Explorer. </a:t>
            </a:r>
          </a:p>
          <a:p>
            <a:pPr>
              <a:lnSpc>
                <a:spcPct val="80000"/>
              </a:lnSpc>
            </a:pPr>
            <a:r>
              <a:rPr lang="ru-RU" sz="1800"/>
              <a:t>Параметры созданной пользователем групповой политики содержатся в объекте групповой политики (GPO). Связав GPO с выбранными контейнерами Active Directory; сайтами, доменами и подразделениями; можно применить параметры политики этого GPO к пользователям и компьютерам в соответствующих контейнерах Active Directory. </a:t>
            </a:r>
          </a:p>
          <a:p>
            <a:pPr>
              <a:lnSpc>
                <a:spcPct val="80000"/>
              </a:lnSpc>
            </a:pPr>
            <a:r>
              <a:rPr lang="ru-RU" sz="1800"/>
              <a:t>Для создания GPO используется редактор объектов групповой политики. Для управления объектами групповой политики на предприятии можно использовать консоль управления групповой политикой (GPMC).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Анализ и настройка безопасности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773238"/>
            <a:ext cx="8142287" cy="7461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/>
              <a:t>Оснастка «Анализ и настройка безопасности» используется для анализа и настройки безопасности локального компьютера.</a:t>
            </a:r>
          </a:p>
        </p:txBody>
      </p:sp>
      <p:graphicFrame>
        <p:nvGraphicFramePr>
          <p:cNvPr id="43049" name="Group 41"/>
          <p:cNvGraphicFramePr>
            <a:graphicFrameLocks noGrp="1"/>
          </p:cNvGraphicFramePr>
          <p:nvPr>
            <p:ph sz="half" idx="2"/>
          </p:nvPr>
        </p:nvGraphicFramePr>
        <p:xfrm>
          <a:off x="395288" y="2751138"/>
          <a:ext cx="8169275" cy="3415666"/>
        </p:xfrm>
        <a:graphic>
          <a:graphicData uri="http://schemas.openxmlformats.org/drawingml/2006/table">
            <a:tbl>
              <a:tblPr/>
              <a:tblGrid>
                <a:gridCol w="2951162"/>
                <a:gridCol w="5218113"/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Средство управления настройкой безопасности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Описание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2"/>
                        </a:rPr>
                        <a:t>Шаблоны безопасности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Определение политики безопасности в шаблоне. Эти шаблоны могут применяться к групповой политике или к локальному компьютеру.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3"/>
                        </a:rPr>
                        <a:t>Расширение «Параметры безопасности» для групповой политики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Изменение отдельных параметров безопасности домена, узла или подразделения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4"/>
                        </a:rPr>
                        <a:t>Локальная политика безопасности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Изменение отдельных параметров безопасности локального компьютера.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5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hlinkClick r:id="rId5"/>
                        </a:rPr>
                        <a:t>Secedit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Автоматизация выполнения задач по настройке безопасности с помощью командной строки.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Шаблоны безопасности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81200"/>
            <a:ext cx="8215312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2000" b="1"/>
              <a:t>Шаблоны безопасности</a:t>
            </a:r>
            <a:r>
              <a:rPr lang="ru-RU" sz="2000"/>
              <a:t> </a:t>
            </a:r>
            <a:r>
              <a:rPr lang="en-US" sz="2000"/>
              <a:t>(Security Templates) </a:t>
            </a:r>
            <a:r>
              <a:rPr lang="ru-RU" sz="2000"/>
              <a:t>– файл, содержащий параметры безопасности. Шаблоны безопасности могут быть применены на локальном компьютере, импортированы в </a:t>
            </a:r>
            <a:r>
              <a:rPr lang="ru-RU" sz="2000">
                <a:hlinkClick r:id="rId2" tooltip="Просмотр определения"/>
              </a:rPr>
              <a:t>объект групповой политики</a:t>
            </a:r>
            <a:r>
              <a:rPr lang="ru-RU" sz="2000"/>
              <a:t> или использованы для анализа безопасности. </a:t>
            </a:r>
          </a:p>
          <a:p>
            <a:pPr>
              <a:lnSpc>
                <a:spcPct val="80000"/>
              </a:lnSpc>
            </a:pPr>
            <a:r>
              <a:rPr lang="ru-RU" sz="2000"/>
              <a:t>Для управления шаблонами используется изолированная оснастка </a:t>
            </a:r>
            <a:r>
              <a:rPr lang="en-US" sz="2000"/>
              <a:t>mmc</a:t>
            </a:r>
            <a:r>
              <a:rPr lang="ru-RU" sz="2000"/>
              <a:t>, позволяющая создавать текстовые файла шаблонов, которые содержат параметры настройки безопасности. </a:t>
            </a:r>
          </a:p>
          <a:p>
            <a:pPr>
              <a:lnSpc>
                <a:spcPct val="80000"/>
              </a:lnSpc>
            </a:pPr>
            <a:r>
              <a:rPr lang="ru-RU" sz="2000" b="1"/>
              <a:t>Конфигурации безопасности</a:t>
            </a:r>
            <a:r>
              <a:rPr lang="ru-RU" sz="2000"/>
              <a:t> может быть применена к локальному компьютеру или импортирована в объект групповой политики (GPO) Active Directory. </a:t>
            </a:r>
          </a:p>
          <a:p>
            <a:pPr>
              <a:lnSpc>
                <a:spcPct val="80000"/>
              </a:lnSpc>
            </a:pPr>
            <a:r>
              <a:rPr lang="ru-RU" sz="2000"/>
              <a:t>При импорте шаблона безопасности в GPO групповая политика обрабатывает шаблон и соответствующим образом изменяет члены GPO, которыми могут являться пользователи или компьютеры.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Примеры шаблонов безопасности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81200"/>
            <a:ext cx="8640763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1800"/>
              <a:t>В </a:t>
            </a:r>
            <a:r>
              <a:rPr lang="en-US" sz="1800"/>
              <a:t>Windows 2003 </a:t>
            </a:r>
            <a:r>
              <a:rPr lang="ru-RU" sz="1800"/>
              <a:t>существует несколько готовых шаблонов безопасности:</a:t>
            </a:r>
          </a:p>
          <a:p>
            <a:pPr lvl="1">
              <a:lnSpc>
                <a:spcPct val="90000"/>
              </a:lnSpc>
            </a:pPr>
            <a:r>
              <a:rPr lang="en-US" sz="1600"/>
              <a:t>Setup security </a:t>
            </a:r>
            <a:r>
              <a:rPr lang="ru-RU" sz="1600"/>
              <a:t>и </a:t>
            </a:r>
            <a:r>
              <a:rPr lang="en-US" sz="1600"/>
              <a:t>DC security </a:t>
            </a:r>
            <a:r>
              <a:rPr lang="ru-RU" sz="1600"/>
              <a:t>– шаблоны по умолчанию для рядового сервера и контроллера домена</a:t>
            </a:r>
          </a:p>
          <a:p>
            <a:pPr lvl="1">
              <a:lnSpc>
                <a:spcPct val="90000"/>
              </a:lnSpc>
            </a:pPr>
            <a:r>
              <a:rPr lang="en-US" sz="1600"/>
              <a:t>Compatws </a:t>
            </a:r>
            <a:r>
              <a:rPr lang="ru-RU" sz="1600"/>
              <a:t>– используется, чтобы устранить необходимость вхождения пользователей в группу «Опытные пользователи»</a:t>
            </a:r>
          </a:p>
          <a:p>
            <a:pPr lvl="1">
              <a:lnSpc>
                <a:spcPct val="90000"/>
              </a:lnSpc>
            </a:pPr>
            <a:r>
              <a:rPr lang="en-US" sz="1600"/>
              <a:t>Securews </a:t>
            </a:r>
            <a:r>
              <a:rPr lang="ru-RU" sz="1600"/>
              <a:t>повышает безопасность путем удаления всех членов группы «Опытные пользователи» на компьютерах работающих под управлением </a:t>
            </a:r>
            <a:r>
              <a:rPr lang="en-US" sz="1600"/>
              <a:t>Windows 2000 </a:t>
            </a:r>
            <a:r>
              <a:rPr lang="ru-RU" sz="1600"/>
              <a:t>и </a:t>
            </a:r>
            <a:r>
              <a:rPr lang="en-US" sz="1600"/>
              <a:t>XP</a:t>
            </a:r>
            <a:r>
              <a:rPr lang="ru-RU" sz="1600"/>
              <a:t>.</a:t>
            </a:r>
          </a:p>
          <a:p>
            <a:pPr lvl="1">
              <a:lnSpc>
                <a:spcPct val="90000"/>
              </a:lnSpc>
            </a:pPr>
            <a:r>
              <a:rPr lang="en-US" sz="1600"/>
              <a:t>Hisecws </a:t>
            </a:r>
            <a:r>
              <a:rPr lang="ru-RU" sz="1600"/>
              <a:t>и </a:t>
            </a:r>
            <a:r>
              <a:rPr lang="en-US" sz="1600"/>
              <a:t>HisecDC </a:t>
            </a:r>
            <a:r>
              <a:rPr lang="ru-RU" sz="1600"/>
              <a:t>используется для работы в однородном домене </a:t>
            </a:r>
            <a:r>
              <a:rPr lang="en-US" sz="1600"/>
              <a:t>Windows 2000, 2003</a:t>
            </a:r>
            <a:r>
              <a:rPr lang="ru-RU" sz="1600"/>
              <a:t>.</a:t>
            </a:r>
          </a:p>
          <a:p>
            <a:pPr>
              <a:lnSpc>
                <a:spcPct val="90000"/>
              </a:lnSpc>
            </a:pPr>
            <a:r>
              <a:rPr lang="ru-RU" sz="1800"/>
              <a:t>Готовые шаблоны безопасности представляют собой отправную точку в создании политик безопасности, которые настраиваются, чтобы удовлетворять организационным требованиям.</a:t>
            </a:r>
          </a:p>
          <a:p>
            <a:r>
              <a:rPr lang="ru-RU" sz="1800"/>
              <a:t>По умолчанию готовые шаблоны безопасности сохранены в расположении: </a:t>
            </a:r>
            <a:endParaRPr lang="ru-RU" sz="1800" i="1"/>
          </a:p>
          <a:p>
            <a:pPr lvl="1"/>
            <a:r>
              <a:rPr lang="ru-RU" sz="1600" i="1"/>
              <a:t>системный_корневой_каталог</a:t>
            </a:r>
            <a:r>
              <a:rPr lang="ru-RU" sz="1600"/>
              <a:t>\Security\Templates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Стандартные шаблоны безопасности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9138"/>
            <a:ext cx="8135937" cy="411480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Безопасность по умолчанию (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Setup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latin typeface="Times New Roman" pitchFamily="18" charset="0"/>
                <a:cs typeface="Times New Roman" pitchFamily="18" charset="0"/>
              </a:rPr>
              <a:t>security.inf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Шаблон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Setup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security.inf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создается во время установки для каждого компьютера. Шаблон может различаться на разных компьютерах, в зависимости от того, производилась ли новая установка или обновление. </a:t>
            </a:r>
          </a:p>
          <a:p>
            <a:pPr algn="just"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Шаблон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Setup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security.inf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содержит параметры безопасности, используемые по умолчанию, которые применяются во время установки операционной системы, включая разрешения для файлов корневого каталога системного диска. Он может быть использован на компьютерах-серверах и компьютерах-клиентах, но не на контроллерах домена. Части этого шаблона могут быть использованы для восстановления системы после сбоя. </a:t>
            </a:r>
          </a:p>
          <a:p>
            <a:pPr algn="just"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Шаблон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Setup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security.inf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нельзя применять при помощи оснастки «Групповая политика». Данный шаблон имеет большой объем, при его применении с помощью оснастки «Групповая политика» возможно серьезное снижение производительности в связи с периодическим обновлением политики и перемещением значительного объема данных в домене.</a:t>
            </a:r>
          </a:p>
          <a:p>
            <a:pPr algn="just">
              <a:lnSpc>
                <a:spcPct val="8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Шаблон рекомендуется применять по частям. Рекомендуется использование средства командной строки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Secedit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дающего такую возможность.</a:t>
            </a:r>
          </a:p>
        </p:txBody>
      </p:sp>
    </p:spTree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Стандартные шаблоны безопасности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1628800"/>
            <a:ext cx="7661275" cy="4114800"/>
          </a:xfrm>
        </p:spPr>
        <p:txBody>
          <a:bodyPr/>
          <a:lstStyle/>
          <a:p>
            <a:pPr marL="457200" indent="-457200" algn="just">
              <a:lnSpc>
                <a:spcPct val="90000"/>
              </a:lnSpc>
              <a:buFont typeface="Wingdings" pitchFamily="2" charset="2"/>
              <a:buChar char="§"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Безопасность по умолчанию для контроллеров домена (DC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security.inf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Char char="§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Данный шаблон создается при назначении сервера контроллером домена. Он отражает настройки безопасности, используемые по умолчанию для файлов, реестра и системных служб. </a:t>
            </a: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Char char="§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Применение этого шаблона приводит к установке значений по умолчанию в данных областях, но может перезаписать разрешения для новых файлов, ключей реестра и системных служб, созданных другими приложениями. </a:t>
            </a:r>
          </a:p>
          <a:p>
            <a:pPr marL="457200" indent="-457200" algn="just">
              <a:lnSpc>
                <a:spcPct val="90000"/>
              </a:lnSpc>
              <a:buFont typeface="Wingdings" pitchFamily="2" charset="2"/>
              <a:buChar char="§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Шаблон может быть применен с помощью оснастки «Анализ и настройка безопасности» или средства командной строки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Secedit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lnSpc>
                <a:spcPct val="90000"/>
              </a:lnSpc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99592" y="620688"/>
            <a:ext cx="7158037" cy="673001"/>
          </a:xfrm>
        </p:spPr>
        <p:txBody>
          <a:bodyPr/>
          <a:lstStyle/>
          <a:p>
            <a:r>
              <a:rPr lang="ru-RU" b="1" dirty="0"/>
              <a:t>Код безопасности</a:t>
            </a:r>
            <a:endParaRPr lang="ru-RU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2060848"/>
            <a:ext cx="7661275" cy="411480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Учетные записи пользователей и компьютеров (а также группы) называются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участниками безопасности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Участники безопасности являются объектами каталогов, которые автоматически назначают коды безопасности (SID) для доступа к ресурсам домена. </a:t>
            </a:r>
          </a:p>
          <a:p>
            <a:pPr algn="just">
              <a:lnSpc>
                <a:spcPct val="80000"/>
              </a:lnSpc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Код безопасности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структура  данных переменной длины, определяющая учетные записи пользователей, групп и компьютеров. Код безопасности присваивается учетной записи при ее создании. Внутренние процессы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Windows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обращаются к учетным записям по их кодам безопасности, а не по именам пользователей или групп.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Стандартные шаблоны безопасности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81200"/>
            <a:ext cx="8569325" cy="4114800"/>
          </a:xfrm>
        </p:spPr>
        <p:txBody>
          <a:bodyPr/>
          <a:lstStyle/>
          <a:p>
            <a:pPr marL="457200" indent="-457200" algn="just">
              <a:lnSpc>
                <a:spcPct val="80000"/>
              </a:lnSpc>
            </a:pP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Совместимый (</a:t>
            </a:r>
            <a:r>
              <a:rPr lang="ru-RU" sz="1500" b="1" dirty="0" err="1">
                <a:latin typeface="Times New Roman" pitchFamily="18" charset="0"/>
                <a:cs typeface="Times New Roman" pitchFamily="18" charset="0"/>
              </a:rPr>
              <a:t>Compatws.inf</a:t>
            </a:r>
            <a:r>
              <a:rPr lang="ru-RU" sz="15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 algn="just">
              <a:lnSpc>
                <a:spcPct val="8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Разрешения по умолчанию для рабочих станций и серверов сначала создаются для их локальных групп: «Администраторы», «Опытные пользователи» и «Пользователи». Члены группы «Администраторы» обладают наибольшими правами, тогда как члены группы «Пользователи» — наименьшими, можно значительно повысить безопасность, надежность и снизить общую стоимость владения системой, если придерживаться следующих правил:</a:t>
            </a:r>
          </a:p>
          <a:p>
            <a:pPr marL="876300" lvl="1" indent="-427038" algn="just">
              <a:lnSpc>
                <a:spcPct val="8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убедиться, что конечные пользователи являются членами группы «Пользователи»; </a:t>
            </a:r>
          </a:p>
          <a:p>
            <a:pPr marL="876300" lvl="1" indent="-427038" algn="just">
              <a:lnSpc>
                <a:spcPct val="8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внедрить приложения, которые могут успешно запускаться и выполняться членами группы «Пользователи».</a:t>
            </a:r>
          </a:p>
          <a:p>
            <a:pPr marL="457200" indent="-457200" algn="just">
              <a:lnSpc>
                <a:spcPct val="8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Лица, обладающие правами группы «Пользователи» могут работать с сертифицированными приложениями</a:t>
            </a:r>
          </a:p>
          <a:p>
            <a:pPr marL="457200" indent="-457200" algn="just">
              <a:lnSpc>
                <a:spcPct val="8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Члены группы «Опытные пользователи» обладают наследуемыми возможностями, такими как создание пользователей, групп, принтеров и общих ресурсов, некоторые администраторы предпочитают предоставить дополнительные разрешения группе «Пользователи», вместо зачисления конечных пользователей в группу «Опытные пользователи». Для этих целей служит «Совместимый» шаблон. </a:t>
            </a:r>
          </a:p>
          <a:p>
            <a:pPr marL="457200" indent="-457200" algn="just">
              <a:lnSpc>
                <a:spcPct val="8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При помощи шаблона «Совместимый» можно изменить разрешения для файлов и реестра, используемые по умолчанию для группы «Пользователи», и соответствующие требованиям большинства приложений, не входящих в число сертифицированных. </a:t>
            </a:r>
          </a:p>
        </p:txBody>
      </p:sp>
    </p:spTree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Стандартные шаблоны безопасности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600" y="1556792"/>
            <a:ext cx="7661275" cy="4114800"/>
          </a:xfrm>
        </p:spPr>
        <p:txBody>
          <a:bodyPr/>
          <a:lstStyle/>
          <a:p>
            <a:pPr marL="457200" indent="-457200" algn="just">
              <a:lnSpc>
                <a:spcPct val="80000"/>
              </a:lnSpc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Защита (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Secure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*.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inf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 algn="just">
              <a:lnSpc>
                <a:spcPct val="80000"/>
              </a:lnSpc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 шаблоне «Защита» определяются параметры повышенной безопасности. Наименее вероятно, что они оказывают влияние на совместимость. Например, в шаблоне «Защита» определяются параметры надежных паролей, блокировки и аудита.</a:t>
            </a:r>
          </a:p>
          <a:p>
            <a:pPr marL="457200" indent="-457200" algn="just">
              <a:lnSpc>
                <a:spcPct val="80000"/>
              </a:lnSpc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Помимо этого, шаблоном «Защита» ограничивается использование LAN 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Manager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и протоколов проверки подлинности NTLM путем настройки клиентов на отправку ответов в формате NTLMv2, а также настройки серверов на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откз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от ответов в этом формате.</a:t>
            </a:r>
          </a:p>
          <a:p>
            <a:pPr marL="457200" indent="-457200" algn="just">
              <a:lnSpc>
                <a:spcPct val="80000"/>
              </a:lnSpc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Шаблоны безопасности также определяют дополнительные ограничения для анонимных пользователей. Анонимные пользователи (такие как пользователи доменов, с которыми не установлены доверительные отношения) не могут выполнять следующие действия.</a:t>
            </a:r>
          </a:p>
          <a:p>
            <a:pPr marL="876300" lvl="1" indent="-427038" algn="just">
              <a:lnSpc>
                <a:spcPct val="80000"/>
              </a:lnSpc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Ввод имен учетных записей и общих ресурсов. </a:t>
            </a:r>
          </a:p>
          <a:p>
            <a:pPr marL="876300" lvl="1" indent="-427038" algn="just">
              <a:lnSpc>
                <a:spcPct val="80000"/>
              </a:lnSpc>
            </a:pP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Выполнение перевода </a:t>
            </a:r>
            <a:r>
              <a:rPr lang="ru-RU" sz="1700" dirty="0">
                <a:latin typeface="Times New Roman" pitchFamily="18" charset="0"/>
                <a:cs typeface="Times New Roman" pitchFamily="18" charset="0"/>
                <a:hlinkClick r:id="rId2" tooltip="Просмотр определения"/>
              </a:rPr>
              <a:t>SID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-имя или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имя-SID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 algn="just">
              <a:lnSpc>
                <a:spcPct val="80000"/>
              </a:lnSpc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Шаблоны безопасности включают подпись пакетов SMB на сервере, которая по умолчанию отключена для серверов. Поскольку подпись пакетов SMB на стороне клиента включена по умолчанию, она выполняется, если рабочие станции и серверы работают на безопасном уровне.</a:t>
            </a:r>
          </a:p>
        </p:txBody>
      </p:sp>
    </p:spTree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/>
              <a:t>Графический интерфейс работы с шаблонами безопасности</a:t>
            </a:r>
          </a:p>
        </p:txBody>
      </p:sp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188" y="1870075"/>
            <a:ext cx="8281987" cy="436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Анализ и настройка безопасности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81200"/>
            <a:ext cx="8215312" cy="4114800"/>
          </a:xfrm>
        </p:spPr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Для тестирования шаблонов безопасности в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Windows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может быть использован графический интерфейс оснасти «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Анализ и настройка безопасности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just">
              <a:lnSpc>
                <a:spcPct val="8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 выполнении прогнозов безопасности данный инструмент анализирует параметры настройки безопасности на локальном компьютере и сравнивает ее с тем шаблоном, что вы собираетесь применить. Данная операция производится путем импорта шаблона (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inf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-файла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файл базы данных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(.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sdb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-файл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80000"/>
              </a:lnSpc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Командный интерфейс для выполнения анализа шаблонов задается командой:</a:t>
            </a:r>
          </a:p>
          <a:p>
            <a:pPr lvl="1" algn="just">
              <a:lnSpc>
                <a:spcPct val="80000"/>
              </a:lnSpc>
            </a:pP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secedit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lnSpc>
                <a:spcPct val="80000"/>
              </a:lnSpc>
            </a:pP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secedit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analyze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2" algn="just">
              <a:lnSpc>
                <a:spcPct val="80000"/>
              </a:lnSpc>
            </a:pP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secedit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configure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2" algn="just">
              <a:lnSpc>
                <a:spcPct val="80000"/>
              </a:lnSpc>
            </a:pP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secedit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export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2" algn="just">
              <a:lnSpc>
                <a:spcPct val="80000"/>
              </a:lnSpc>
            </a:pP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secedit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import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2" algn="just">
              <a:lnSpc>
                <a:spcPct val="80000"/>
              </a:lnSpc>
            </a:pP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secedit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validate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2" algn="just">
              <a:lnSpc>
                <a:spcPct val="80000"/>
              </a:lnSpc>
            </a:pP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secedit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/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GenerateRollback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Использование учетных записей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Учетная запись пользователя или компьютера используется для следующих целей:</a:t>
            </a:r>
          </a:p>
          <a:p>
            <a:pPr lvl="1" algn="just">
              <a:lnSpc>
                <a:spcPct val="80000"/>
              </a:lnSpc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Проверка подлинности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пользователя или компьютера. Учетная запись пользователя дает право войти в компьютеры и в домен с подлинностью, проверяемой доменом. Каждый входящий в сеть пользователь должен иметь собственную учетную запись и пароль. Для обеспечения максимальной безопасности следует запретить пользователям использовать одну и ту же учетную запись.</a:t>
            </a:r>
          </a:p>
          <a:p>
            <a:pPr lvl="1" algn="just">
              <a:lnSpc>
                <a:spcPct val="80000"/>
              </a:lnSpc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Разрешение или запрещение доступа к ресурсам домена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Как только проверка подлинности пользователя завершена, он получает или не получает доступ к ресурсам домена в соответствии с явными разрешениями, назначенными данному пользователю на ресурсе.</a:t>
            </a:r>
          </a:p>
          <a:p>
            <a:pPr lvl="1" algn="just">
              <a:lnSpc>
                <a:spcPct val="80000"/>
              </a:lnSpc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Администрирование других участников безопасности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Active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Directory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создает объект «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Участник внешней безопасности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» в локальном домене для представления каждого участника безопасности из внешнего доверенного домена. </a:t>
            </a:r>
          </a:p>
          <a:p>
            <a:pPr lvl="1" algn="just">
              <a:lnSpc>
                <a:spcPct val="80000"/>
              </a:lnSpc>
            </a:pP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Аудит действий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выполняемых с использованием учетной записи пользователя или компьютера. </a:t>
            </a:r>
          </a:p>
          <a:p>
            <a:pPr>
              <a:lnSpc>
                <a:spcPct val="80000"/>
              </a:lnSpc>
            </a:pPr>
            <a:endParaRPr lang="ru-RU" sz="18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Управление пользователями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 пользователями включает такие функции:</a:t>
            </a:r>
          </a:p>
          <a:p>
            <a:pPr lvl="1">
              <a:lnSpc>
                <a:spcPct val="9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Создание учетной записи для пользователя;</a:t>
            </a:r>
          </a:p>
          <a:p>
            <a:pPr lvl="1">
              <a:lnSpc>
                <a:spcPct val="9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Изменение пароля;</a:t>
            </a:r>
          </a:p>
          <a:p>
            <a:pPr lvl="1">
              <a:lnSpc>
                <a:spcPct val="9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Отключение/включение учетной записи;</a:t>
            </a:r>
          </a:p>
          <a:p>
            <a:pPr lvl="1">
              <a:lnSpc>
                <a:spcPct val="90000"/>
              </a:lnSpc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Удаление учетной записи пользователя.</a:t>
            </a:r>
          </a:p>
          <a:p>
            <a:pPr>
              <a:lnSpc>
                <a:spcPct val="90000"/>
              </a:lnSpc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Для управления учетными записями в домене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Windows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2003 можно использовать оснастку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Active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Directory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— пользователи и компьютеры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или команду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dsadd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user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Графический интерфейс управления пользователями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893888"/>
            <a:ext cx="7921625" cy="362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Командный интерфейс управления пользователями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Добавление пользователя в домен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Windows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осуществляется командой </a:t>
            </a:r>
          </a:p>
          <a:p>
            <a:pPr lvl="1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dsadd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user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dsadd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user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CN=Иван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 Петров, </a:t>
            </a:r>
            <a:r>
              <a:rPr lang="ru-RU" sz="1800" b="1" dirty="0" err="1">
                <a:latin typeface="Times New Roman" pitchFamily="18" charset="0"/>
                <a:cs typeface="Times New Roman" pitchFamily="18" charset="0"/>
              </a:rPr>
              <a:t>CN=Users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, DC=UFO, DC=ROSNOU, DC=RU"</a:t>
            </a:r>
          </a:p>
          <a:p>
            <a:pPr lvl="1"/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Опциями команды являются:</a:t>
            </a:r>
          </a:p>
          <a:p>
            <a:pPr lvl="2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pwd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устанавливает новый пароль пользователя;</a:t>
            </a:r>
          </a:p>
          <a:p>
            <a:pPr lvl="2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mail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– устанавливает адрес электронной почты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mustchpwd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yes|no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– определяет должен ли пользователь поменять пароль при следующем входе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canchpwd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yes|no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– определяет может ли пользователь изменить пароль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disabled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yes|no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– определяет может ли пользователь войти в домен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Командный интерфейс управления пользователями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3600"/>
              <a:t>Другие команды управления пользователями через командную строку: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dsmod user </a:t>
            </a:r>
            <a:r>
              <a:rPr lang="ru-RU" sz="2400"/>
              <a:t>– внесение изменений в учетную запись пользователя</a:t>
            </a:r>
            <a:endParaRPr lang="en-US" sz="2400"/>
          </a:p>
          <a:p>
            <a:pPr lvl="1">
              <a:lnSpc>
                <a:spcPct val="80000"/>
              </a:lnSpc>
            </a:pPr>
            <a:r>
              <a:rPr lang="en-US" sz="2400"/>
              <a:t>dsrm user</a:t>
            </a:r>
            <a:r>
              <a:rPr lang="ru-RU" sz="2400"/>
              <a:t> – удаляет пользователя из </a:t>
            </a:r>
            <a:r>
              <a:rPr lang="en-US" sz="2400"/>
              <a:t>Active Directory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dsmove user</a:t>
            </a:r>
            <a:r>
              <a:rPr lang="ru-RU" sz="2400"/>
              <a:t> – перемещает учетную запись </a:t>
            </a:r>
            <a:endParaRPr lang="en-US" sz="2400"/>
          </a:p>
          <a:p>
            <a:pPr lvl="1">
              <a:lnSpc>
                <a:spcPct val="80000"/>
              </a:lnSpc>
            </a:pPr>
            <a:r>
              <a:rPr lang="en-US" sz="2400"/>
              <a:t>dsquery user</a:t>
            </a:r>
            <a:r>
              <a:rPr lang="ru-RU" sz="2400"/>
              <a:t> – запрашивает в </a:t>
            </a:r>
            <a:r>
              <a:rPr lang="en-US" sz="2400"/>
              <a:t>Active Directory </a:t>
            </a:r>
            <a:r>
              <a:rPr lang="ru-RU" sz="2400"/>
              <a:t>список пользователей по заданным критериям поиска</a:t>
            </a:r>
            <a:endParaRPr lang="en-US" sz="2400"/>
          </a:p>
          <a:p>
            <a:pPr lvl="1">
              <a:lnSpc>
                <a:spcPct val="80000"/>
              </a:lnSpc>
            </a:pPr>
            <a:r>
              <a:rPr lang="en-US" sz="2400"/>
              <a:t>dsget user</a:t>
            </a:r>
            <a:r>
              <a:rPr lang="ru-RU" sz="2400"/>
              <a:t> – показывает атрибуты заданного объекта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/>
              <a:t>Командный интерфейс управления пользователями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Команды, позволяющие удаленно управлять пользователями через сеть, являются:</a:t>
            </a:r>
          </a:p>
          <a:p>
            <a:pPr lvl="1"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net user /domain –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вывод списка пользователей домена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net user &lt;name&gt; &lt;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pwd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 /add /domain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добавление пользователя в домен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net user &lt;name&gt; &lt;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pwd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&gt; /domain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изменение пароля пользователя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net user &lt;name&gt; /delete /domain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удаление пользователя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net accounts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настройка свойств учетной записи (мин. длина пароля и т.д.)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Идея">
  <a:themeElements>
    <a:clrScheme name="Идея 7">
      <a:dk1>
        <a:srgbClr val="000000"/>
      </a:dk1>
      <a:lt1>
        <a:srgbClr val="FFFFFF"/>
      </a:lt1>
      <a:dk2>
        <a:srgbClr val="372221"/>
      </a:dk2>
      <a:lt2>
        <a:srgbClr val="808080"/>
      </a:lt2>
      <a:accent1>
        <a:srgbClr val="009999"/>
      </a:accent1>
      <a:accent2>
        <a:srgbClr val="9AAC98"/>
      </a:accent2>
      <a:accent3>
        <a:srgbClr val="FFFFFF"/>
      </a:accent3>
      <a:accent4>
        <a:srgbClr val="000000"/>
      </a:accent4>
      <a:accent5>
        <a:srgbClr val="AACACA"/>
      </a:accent5>
      <a:accent6>
        <a:srgbClr val="8B9B89"/>
      </a:accent6>
      <a:hlink>
        <a:srgbClr val="666699"/>
      </a:hlink>
      <a:folHlink>
        <a:srgbClr val="B2B2B2"/>
      </a:folHlink>
    </a:clrScheme>
    <a:fontScheme name="Идея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Идея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дея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дея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дея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дея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Идея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дея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Идея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Axis</Template>
  <TotalTime>404</TotalTime>
  <Words>2819</Words>
  <Application>Microsoft Office PowerPoint</Application>
  <PresentationFormat>Экран (4:3)</PresentationFormat>
  <Paragraphs>217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Идея</vt:lpstr>
      <vt:lpstr>Администрирование  информационных систем</vt:lpstr>
      <vt:lpstr>Учетная запись</vt:lpstr>
      <vt:lpstr>Код безопасности</vt:lpstr>
      <vt:lpstr>Использование учетных записей</vt:lpstr>
      <vt:lpstr>Управление пользователями</vt:lpstr>
      <vt:lpstr>Графический интерфейс управления пользователями</vt:lpstr>
      <vt:lpstr>Командный интерфейс управления пользователями</vt:lpstr>
      <vt:lpstr>Командный интерфейс управления пользователями</vt:lpstr>
      <vt:lpstr>Командный интерфейс управления пользователями</vt:lpstr>
      <vt:lpstr>Управление группами</vt:lpstr>
      <vt:lpstr>Группы безопасности</vt:lpstr>
      <vt:lpstr>Создание группа в Active Directory</vt:lpstr>
      <vt:lpstr>Командный интерфейс управления группами</vt:lpstr>
      <vt:lpstr>Управление подразделениями</vt:lpstr>
      <vt:lpstr>Управление учетными записями компьютера</vt:lpstr>
      <vt:lpstr>Внесение пактеных изменений</vt:lpstr>
      <vt:lpstr>Безопасность в Active Directory</vt:lpstr>
      <vt:lpstr>Защита Active Directory</vt:lpstr>
      <vt:lpstr>Методы обеспечения безопасности</vt:lpstr>
      <vt:lpstr>Схема Kerberos</vt:lpstr>
      <vt:lpstr>Списки контроля доступа</vt:lpstr>
      <vt:lpstr>Управление доступом</vt:lpstr>
      <vt:lpstr>Управление доступом</vt:lpstr>
      <vt:lpstr>Групповые политики</vt:lpstr>
      <vt:lpstr>Анализ и настройка безопасности</vt:lpstr>
      <vt:lpstr>Шаблоны безопасности</vt:lpstr>
      <vt:lpstr>Примеры шаблонов безопасности</vt:lpstr>
      <vt:lpstr>Стандартные шаблоны безопасности</vt:lpstr>
      <vt:lpstr>Стандартные шаблоны безопасности</vt:lpstr>
      <vt:lpstr>Стандартные шаблоны безопасности</vt:lpstr>
      <vt:lpstr>Стандартные шаблоны безопасности</vt:lpstr>
      <vt:lpstr>Графический интерфейс работы с шаблонами безопасности</vt:lpstr>
      <vt:lpstr>Анализ и настройка безопасности</vt:lpstr>
    </vt:vector>
  </TitlesOfParts>
  <Company>RosNOU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Администрирование информационных систем</dc:title>
  <dc:creator>Администратор</dc:creator>
  <cp:lastModifiedBy>avanesyan</cp:lastModifiedBy>
  <cp:revision>16</cp:revision>
  <dcterms:created xsi:type="dcterms:W3CDTF">2005-04-29T04:53:36Z</dcterms:created>
  <dcterms:modified xsi:type="dcterms:W3CDTF">2021-04-12T12:26:41Z</dcterms:modified>
</cp:coreProperties>
</file>