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57" r:id="rId4"/>
    <p:sldId id="30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9" r:id="rId16"/>
    <p:sldId id="268" r:id="rId17"/>
    <p:sldId id="270" r:id="rId18"/>
    <p:sldId id="271" r:id="rId19"/>
    <p:sldId id="272" r:id="rId20"/>
    <p:sldId id="273" r:id="rId21"/>
    <p:sldId id="313" r:id="rId22"/>
    <p:sldId id="31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8" r:id="rId31"/>
    <p:sldId id="309" r:id="rId32"/>
    <p:sldId id="31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14" r:id="rId41"/>
    <p:sldId id="289" r:id="rId42"/>
    <p:sldId id="31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67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6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4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17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032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49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8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5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6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8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51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0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3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6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14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40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0783-DFE5-4ED3-8F5F-8C1F0A2F50F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3A9B2-B9B2-4A38-986F-F3E488218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0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028648"/>
            <a:ext cx="7766936" cy="1646302"/>
          </a:xfrm>
        </p:spPr>
        <p:txBody>
          <a:bodyPr/>
          <a:lstStyle/>
          <a:p>
            <a:r>
              <a:rPr lang="ru-RU" dirty="0" smtClean="0"/>
              <a:t>Лекция:</a:t>
            </a:r>
            <a:br>
              <a:rPr lang="ru-RU" dirty="0" smtClean="0"/>
            </a:br>
            <a:r>
              <a:rPr lang="ru-RU" dirty="0" smtClean="0"/>
              <a:t>Печатные средства </a:t>
            </a:r>
            <a:br>
              <a:rPr lang="ru-RU" dirty="0" smtClean="0"/>
            </a:br>
            <a:r>
              <a:rPr lang="ru-RU" dirty="0" smtClean="0"/>
              <a:t>информации</a:t>
            </a:r>
            <a:br>
              <a:rPr lang="ru-RU" dirty="0" smtClean="0"/>
            </a:br>
            <a:r>
              <a:rPr lang="ru-RU" dirty="0" smtClean="0"/>
              <a:t>для специальности «Реклама»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950718"/>
            <a:ext cx="7766936" cy="1096899"/>
          </a:xfrm>
        </p:spPr>
        <p:txBody>
          <a:bodyPr/>
          <a:lstStyle/>
          <a:p>
            <a:r>
              <a:rPr lang="ru-RU" dirty="0" smtClean="0"/>
              <a:t> подготовила преподаватель </a:t>
            </a:r>
            <a:r>
              <a:rPr lang="ru-RU" dirty="0" err="1" smtClean="0"/>
              <a:t>ГАПОУ</a:t>
            </a:r>
            <a:r>
              <a:rPr lang="ru-RU" dirty="0" smtClean="0"/>
              <a:t> </a:t>
            </a:r>
            <a:r>
              <a:rPr lang="ru-RU" dirty="0" err="1" smtClean="0"/>
              <a:t>КК</a:t>
            </a:r>
            <a:r>
              <a:rPr lang="ru-RU" dirty="0" smtClean="0"/>
              <a:t> </a:t>
            </a:r>
            <a:r>
              <a:rPr lang="ru-RU" dirty="0" err="1" smtClean="0"/>
              <a:t>НКСЭ</a:t>
            </a:r>
            <a:endParaRPr lang="ru-RU" dirty="0" smtClean="0"/>
          </a:p>
          <a:p>
            <a:r>
              <a:rPr lang="ru-RU" dirty="0" err="1" smtClean="0"/>
              <a:t>Мишанкина</a:t>
            </a:r>
            <a:r>
              <a:rPr lang="ru-RU" dirty="0" smtClean="0"/>
              <a:t> </a:t>
            </a:r>
            <a:r>
              <a:rPr lang="ru-RU" dirty="0" err="1" smtClean="0"/>
              <a:t>Л.Г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59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Виды изобразительной полиграфической рекламы: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Афиша</a:t>
            </a:r>
          </a:p>
          <a:p>
            <a:r>
              <a:rPr lang="ru-RU" dirty="0"/>
              <a:t>2. Плакат.</a:t>
            </a:r>
          </a:p>
          <a:p>
            <a:r>
              <a:rPr lang="ru-RU" dirty="0"/>
              <a:t>3. Каталог.</a:t>
            </a:r>
          </a:p>
          <a:p>
            <a:r>
              <a:rPr lang="ru-RU" dirty="0"/>
              <a:t>4. Проспект.</a:t>
            </a:r>
          </a:p>
          <a:p>
            <a:r>
              <a:rPr lang="ru-RU" dirty="0"/>
              <a:t>5. Листовка.</a:t>
            </a:r>
          </a:p>
          <a:p>
            <a:r>
              <a:rPr lang="ru-RU" dirty="0"/>
              <a:t>6. Буклет.</a:t>
            </a:r>
          </a:p>
          <a:p>
            <a:r>
              <a:rPr lang="ru-RU" dirty="0"/>
              <a:t>7. Рекламная брошюра.</a:t>
            </a:r>
          </a:p>
          <a:p>
            <a:r>
              <a:rPr lang="ru-RU" dirty="0"/>
              <a:t>8. </a:t>
            </a:r>
            <a:r>
              <a:rPr lang="ru-RU" dirty="0" err="1"/>
              <a:t>Флаер</a:t>
            </a:r>
            <a:r>
              <a:rPr lang="ru-RU" dirty="0"/>
              <a:t>.</a:t>
            </a:r>
          </a:p>
          <a:p>
            <a:r>
              <a:rPr lang="ru-RU" dirty="0"/>
              <a:t>9. Открытка.</a:t>
            </a:r>
          </a:p>
          <a:p>
            <a:r>
              <a:rPr lang="ru-RU" dirty="0"/>
              <a:t>10. Этикетка.</a:t>
            </a:r>
          </a:p>
          <a:p>
            <a:r>
              <a:rPr lang="ru-RU" dirty="0"/>
              <a:t>11. Наклейка.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53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Афиша </a:t>
            </a:r>
            <a:r>
              <a:rPr lang="ru-RU" dirty="0"/>
              <a:t>—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9549"/>
            <a:ext cx="8596668" cy="3880773"/>
          </a:xfrm>
        </p:spPr>
        <p:txBody>
          <a:bodyPr/>
          <a:lstStyle/>
          <a:p>
            <a:pPr algn="just"/>
            <a:r>
              <a:rPr lang="ru-RU" sz="2400" dirty="0"/>
              <a:t>одностороннее рекламное листовое издание с оповещением о предстоящем публичном мероприятии: спектаклях, фильмах, выставках и т.д. Как правило изготавливается форматами от А3 до А0 и более.</a:t>
            </a:r>
          </a:p>
          <a:p>
            <a:endParaRPr lang="ru-RU" dirty="0"/>
          </a:p>
        </p:txBody>
      </p:sp>
      <p:pic>
        <p:nvPicPr>
          <p:cNvPr id="3074" name="Picture 2" descr="http://www.uralstudent.ru/i/uploads/Article/2191281/p/Resize_of_russian_afi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" y="3399934"/>
            <a:ext cx="2261596" cy="31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7/98/528/98528080_Afisha_Piter_1214_aprelya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022" y="3380478"/>
            <a:ext cx="2494915" cy="32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ka-prazdnik.ru/content/images/Tri_porosenka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642" y="3351401"/>
            <a:ext cx="2319655" cy="32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Плакат</a:t>
            </a:r>
            <a:r>
              <a:rPr lang="ru-RU" dirty="0"/>
              <a:t>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листовое издание в виде одного или нескольких листов печатной продукции, относительно большого формата вид графики, лаконичное броское изображение, рассчитанное на всеобщее внимание, как правило, сопровождаемое лаконичным текстом. Как правило - это образ, название фирмы, изображение товара, фирменный лозунг. Плакаты выполняются в агитационных, политических, рекламных, учебных целях.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132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395"/>
            <a:ext cx="8596668" cy="1320800"/>
          </a:xfrm>
        </p:spPr>
        <p:txBody>
          <a:bodyPr/>
          <a:lstStyle/>
          <a:p>
            <a:r>
              <a:rPr lang="ru-RU" b="1" i="1" dirty="0"/>
              <a:t>Рекламный плакат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306" y="101758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крупноформатное (АЗ и более), несфальцованное, обычно многокрасочное, хорошо иллюстрированное издание, в большинстве случаев с односторонней печатью. Сопровождается крупным рекламным заголовком-слоганом, который образно и в сжатой форме отображает основную особенность рекламируемого товара или услуги. Для повышения функциональности в рекламный плакат часто вводится календарная сетка, иногда ее выполняют отрывной (на перфорации).</a:t>
            </a:r>
          </a:p>
          <a:p>
            <a:pPr algn="just"/>
            <a:endParaRPr lang="ru-RU" sz="2400" dirty="0"/>
          </a:p>
          <a:p>
            <a:pPr lvl="0" algn="just"/>
            <a:r>
              <a:rPr lang="ru-RU" sz="2400" dirty="0"/>
              <a:t>Главная задача рекламного плаката – привлечь внимание к конкретному товару, услуге или мероприятию.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drredpen.ru/wp-content/uploads/2013/10/Pravila-oformleniya-reklamnogo-plaka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974" y="2286000"/>
            <a:ext cx="3228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149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Плакаты используют для оформления выставочных стендов, торговых и демонстрационных залов, интерьеров служебных помещений, приемных, комнат для переговоров, развешивают на специальных рекламных тумбах или щитах и т.д.</a:t>
            </a:r>
          </a:p>
          <a:p>
            <a:pPr algn="just"/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В последнее время успешно используются рекламные плакаты-буклеты, на оборотной стороне плаката дается детальное описание рекламируемой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27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Каталог</a:t>
            </a:r>
            <a:r>
              <a:rPr lang="ru-RU" dirty="0"/>
              <a:t> 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105" y="1463903"/>
            <a:ext cx="8596668" cy="3880773"/>
          </a:xfrm>
        </p:spPr>
        <p:txBody>
          <a:bodyPr/>
          <a:lstStyle/>
          <a:p>
            <a:pPr algn="just"/>
            <a:r>
              <a:rPr lang="ru-RU" sz="2400" dirty="0"/>
              <a:t>незаменимый маркетинговый инструмент, дающий возможность не только ознакомиться с преимуществами продукции, но и сделать заказ товара. Каталоги могут быть представительскими и информационными. Профессионально выполненный каталог способен положительно повлиять на доверие покупателя к товару или услугам компании.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87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77" y="377371"/>
            <a:ext cx="8596668" cy="1320800"/>
          </a:xfrm>
        </p:spPr>
        <p:txBody>
          <a:bodyPr/>
          <a:lstStyle/>
          <a:p>
            <a:r>
              <a:rPr lang="ru-RU" b="1" i="1" dirty="0"/>
              <a:t>Рекламный каталог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20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сброшюрованное </a:t>
            </a:r>
            <a:r>
              <a:rPr lang="ru-RU" dirty="0"/>
              <a:t>или переплетённое печатное издание, которое содержит систематизированный перечень большого числа товаров с иллюстрациями; составленное в определенном порядке. Иногда листы каталога не брошюруют, а скрепляют в специальной папке-скоросшивателе, которая служит обложкой. Это позволяет рекламодателю оперативно обновлять свои рекламные каталоги: клиентам и партнерам посылают новые листы с просьбой изъять устаревшие. Наиболее распространенный формат рекламного каталога —А4, но встречаются каталоги и меньшего формата</a:t>
            </a:r>
            <a:r>
              <a:rPr lang="ru-RU" dirty="0" smtClean="0"/>
              <a:t>.</a:t>
            </a:r>
          </a:p>
          <a:p>
            <a:r>
              <a:rPr lang="ru-RU" dirty="0"/>
              <a:t>В текстовой части в начале рекламного каталога дается небольшая вводная статья о предприятии, далее — подробные описания предлагаемых товаров с техническими характеристиками. Это многокрасочное объемное издание, рассчитанное на длительное использование.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xn--80aaa4aldksmcs6i.xn--p1ai/wp-content/uploads/2016/04/zhurnal_kata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9611">
            <a:off x="7663544" y="3720534"/>
            <a:ext cx="3967388" cy="29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49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232229"/>
            <a:ext cx="8596668" cy="1320800"/>
          </a:xfrm>
        </p:spPr>
        <p:txBody>
          <a:bodyPr/>
          <a:lstStyle/>
          <a:p>
            <a:r>
              <a:rPr lang="ru-RU" b="1" i="1" dirty="0"/>
              <a:t>Рекламный проспект —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05" y="892629"/>
            <a:ext cx="8596668" cy="3880773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хорошо иллюстрированное, сброшюрованное или сфальцованное издание, посвященное одному товару или нескольким однородным товарам. Существуют также престижные рекламные проспекты, посвященные фирме и рассказывающие об ее истории, достижениях, возможностях, производственной программе, успехах на международных рынках и т.д.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Наиболее распространенный формат рекламного проспекта — А4, однако встречаются рекламные проспекты и меньшего формата. </a:t>
            </a:r>
            <a:r>
              <a:rPr lang="ru-RU" dirty="0" smtClean="0"/>
              <a:t>Распространяется </a:t>
            </a:r>
            <a:r>
              <a:rPr lang="ru-RU" dirty="0"/>
              <a:t>на выставках, ярмарках, презентациях, реже через торговые и сервисные предприятия.</a:t>
            </a:r>
          </a:p>
          <a:p>
            <a:endParaRPr lang="ru-RU" dirty="0"/>
          </a:p>
        </p:txBody>
      </p:sp>
      <p:pic>
        <p:nvPicPr>
          <p:cNvPr id="6146" name="Picture 2" descr="http://redclever.ru/images/gal/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67" b="98333" l="1000" r="100000">
                        <a14:foregroundMark x1="30889" y1="61833" x2="30889" y2="61833"/>
                        <a14:foregroundMark x1="49000" y1="45500" x2="49000" y2="45500"/>
                        <a14:foregroundMark x1="54889" y1="51500" x2="54889" y2="51500"/>
                        <a14:foregroundMark x1="16222" y1="62333" x2="16222" y2="62333"/>
                        <a14:foregroundMark x1="17222" y1="71667" x2="17222" y2="71667"/>
                        <a14:foregroundMark x1="7778" y1="30500" x2="7778" y2="30500"/>
                        <a14:foregroundMark x1="5333" y1="24333" x2="5333" y2="24333"/>
                        <a14:foregroundMark x1="60889" y1="20667" x2="60889" y2="20667"/>
                        <a14:foregroundMark x1="52111" y1="14000" x2="52111" y2="14000"/>
                        <a14:foregroundMark x1="42111" y1="12667" x2="42111" y2="12667"/>
                        <a14:foregroundMark x1="83000" y1="30500" x2="83000" y2="30500"/>
                        <a14:foregroundMark x1="96444" y1="33667" x2="96444" y2="33667"/>
                        <a14:foregroundMark x1="92111" y1="42167" x2="92111" y2="42167"/>
                        <a14:foregroundMark x1="35000" y1="50667" x2="35000" y2="50667"/>
                        <a14:foregroundMark x1="52111" y1="23000" x2="52111" y2="23000"/>
                        <a14:foregroundMark x1="91444" y1="31333" x2="91444" y2="31333"/>
                        <a14:foregroundMark x1="43444" y1="57167" x2="43444" y2="5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713" y="3758293"/>
            <a:ext cx="4649561" cy="30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89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Рекламный проспект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рассказывает </a:t>
            </a:r>
            <a:r>
              <a:rPr lang="ru-RU" dirty="0"/>
              <a:t>о назначении, области применения товара, его достоинствах и характеристиках. Если рекламируемый товар производственного назначения и имеет сложную конструкцию, то в проспекте может описываться принцип действия конструкции и ее наиболее важных узлов. Художественное оформление и полиграфическое исполнение проспекта должны быть высокого качества. Это очень важно для привлечения внимания и положительного отношения потре­бителей к рекламируемому товару. Рекламный проспект иллюстрируется фотографиями, рисунками, схемами, графиками, таблицами. Иллюстративные материалы помогают уяснить наиболее важные достоинства товара. Текстовой материал излагается настолько полно, чтобы потребитель смог составить ясное и однозначное представление о преимуществах, которые он получит, приобретая рекламируемый товар.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143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Проспект</a:t>
            </a:r>
            <a:r>
              <a:rPr lang="ru-RU" dirty="0"/>
              <a:t>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многостраничное издание типа брошюры, листы которого скреплены. Часто используется в престижной рекламе и как средство паблик </a:t>
            </a:r>
            <a:r>
              <a:rPr lang="ru-RU" sz="2400" dirty="0" err="1"/>
              <a:t>рилейшнз</a:t>
            </a:r>
            <a:r>
              <a:rPr lang="ru-RU" sz="2400" dirty="0"/>
              <a:t>. Целесообразно использование проспекта для обстоятельного рассказа о фирме, ее продукции, сотрудниках и т. п.  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9906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познакомить с видами печатной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Задачи: изучить виды </a:t>
            </a:r>
            <a:r>
              <a:rPr lang="ru-RU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 технологии производства печатной </a:t>
            </a: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рекламы</a:t>
            </a:r>
          </a:p>
        </p:txBody>
      </p:sp>
    </p:spTree>
    <p:extLst>
      <p:ext uri="{BB962C8B-B14F-4D97-AF65-F5344CB8AC3E}">
        <p14:creationId xmlns:p14="http://schemas.microsoft.com/office/powerpoint/2010/main" xmlns="" val="235587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Листовка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представляет одностороннее или двухстороннее изображение (текст), помещенное на листе относительно небольшого формата. Практика показывает целесообразность выпуска листовки сериями. В этом случае единая форма и элементы оформления облегчат узнаваемость товаров рекламодателя.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0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Пресс-релиз</a:t>
            </a:r>
            <a:r>
              <a:rPr lang="ru-RU" dirty="0"/>
              <a:t>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/>
              <a:t>рекламный материал, в большей степени ориентированный на представителей прессы. Раздается на выставках, презентациях, иногда рассылается в редакции. Содержит сведения об успехах фирмы, наиболее известных видах продукции, благотворительной деятельности. Главная цель издания пресс-релизов – способствовать распространению информации о фирме, в том числе путем ее «попадания» на страницы прессовых изданий в составе редакционных или иных материалов.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14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Рекламная листовка</a:t>
            </a:r>
            <a:r>
              <a:rPr lang="ru-RU" dirty="0"/>
              <a:t>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400" dirty="0"/>
              <a:t>содержит чисто рекламную информацию, более броско оформлен, имеет «более рекламный» текст. Американский вариант – </a:t>
            </a:r>
            <a:r>
              <a:rPr lang="ru-RU" sz="2400" dirty="0" err="1"/>
              <a:t>доджер</a:t>
            </a:r>
            <a:r>
              <a:rPr lang="ru-RU" sz="2400" dirty="0"/>
              <a:t>. Часто при его оформлении прибегают к веселым, забавным рисункам, размещают на нем рекламный слоган. Его главная функция быть заметным, бросаться в глаза. Рекламная листовка, в принципе, похож на рекламное сообщение в прессе, но за счет меньших затрат может иметь значительно больший объем и более подробно описывать предмет рекламы.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575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Буклет</a:t>
            </a:r>
            <a:r>
              <a:rPr lang="ru-RU" dirty="0"/>
              <a:t>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качественно оформленный рекламный материал о фирме или конкретном продукте (услуге) или их группе. Небольшой по объему, часто формата А4 с фальцовкой на 6 полос. В большей мере относится к рекламным материалам престижной направленности, часто выпускается фирмами, достигшими определенных успехов или к юбилейным датам. </a:t>
            </a:r>
          </a:p>
          <a:p>
            <a:pPr algn="just"/>
            <a:r>
              <a:rPr lang="ru-RU" sz="2400" dirty="0"/>
              <a:t>согнутый (</a:t>
            </a:r>
            <a:r>
              <a:rPr lang="ru-RU" sz="2400" dirty="0" err="1"/>
              <a:t>сфальцованый</a:t>
            </a:r>
            <a:r>
              <a:rPr lang="ru-RU" sz="2400" dirty="0"/>
              <a:t>) один или несколько раз лист бумаги с текстом или иллюстрациями. Схемы фальцовки могут быть самыми разнообразными: от гармошки-ширмы до сложных буклетов-пакетов. Разработка буклета дороже листовки, однако он позволяет сообщить больше информации и солиднее выглядит.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326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Брошюра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400" dirty="0"/>
              <a:t>(от франц. «</a:t>
            </a:r>
            <a:r>
              <a:rPr lang="ru-RU" sz="2400" dirty="0" err="1"/>
              <a:t>brochure</a:t>
            </a:r>
            <a:r>
              <a:rPr lang="ru-RU" sz="2400" dirty="0"/>
              <a:t>»-сшивать) –  непериодическое, однократно выпускаемое издание небольшого объема, состоящее из сброшюрованных и скрепленных листов запечатываемого материала в обложке. Брошюры можно классифицировать по содержанию: политические, научные, учебные, литературно-художественные, справочные, рекламные.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57063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Рекламная брошюра - </a:t>
            </a:r>
            <a:r>
              <a:rPr lang="ru-RU" dirty="0" smtClean="0"/>
              <a:t>это </a:t>
            </a:r>
            <a:r>
              <a:rPr lang="ru-RU" dirty="0"/>
              <a:t>своеобразная мини-презентация товара или </a:t>
            </a:r>
            <a:r>
              <a:rPr lang="ru-RU" dirty="0" smtClean="0"/>
              <a:t>услуги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endParaRPr lang="ru-RU" dirty="0"/>
          </a:p>
          <a:p>
            <a:pPr algn="just"/>
            <a:r>
              <a:rPr lang="ru-RU" dirty="0"/>
              <a:t>  </a:t>
            </a:r>
            <a:r>
              <a:rPr lang="ru-RU" sz="2400" dirty="0"/>
              <a:t>Брошюра предпочтительна при небольших тиражах и низкой себестоимости полиграфической продукции. Она вмещает значительно большее количество информации, чем листовка или буклет и на столе руководителя (адресата рекламной кампании) она «живет» дольше. Выполненная на качественной бумаге, в хорошем цвете и переплетенная должным образом, брошюра по внешнему виду вполне может соперничать с иными глянцевыми журналами, являясь при этом значительно менее дорогим проектом. Такая брошюра может быть помещена не только в специальную папку, но и стать украшением книжной полки.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5180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Печать брошюр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3371"/>
            <a:ext cx="8596668" cy="51525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может </a:t>
            </a:r>
            <a:r>
              <a:rPr lang="ru-RU" dirty="0"/>
              <a:t>осуществляться на разных сортах бумаги с различными вариантами цветности. Обычно брошюры печатаются на офсетной бумаге, а ее обложка изготавливается из более плотной, чаще всего мелованной </a:t>
            </a:r>
            <a:r>
              <a:rPr lang="ru-RU" dirty="0" smtClean="0"/>
              <a:t>бумаге </a:t>
            </a:r>
            <a:r>
              <a:rPr lang="ru-RU" dirty="0"/>
              <a:t>различных сортов. Наиболее популярна глянцевая мелованная бумага и покрытая дополнительно матовым лаком. Также на изготовление обложки подходит картон.</a:t>
            </a:r>
          </a:p>
          <a:p>
            <a:pPr algn="just"/>
            <a:r>
              <a:rPr lang="ru-RU" dirty="0"/>
              <a:t>  Если </a:t>
            </a:r>
            <a:r>
              <a:rPr lang="ru-RU" dirty="0" smtClean="0"/>
              <a:t>нет </a:t>
            </a:r>
            <a:r>
              <a:rPr lang="ru-RU" dirty="0"/>
              <a:t>цветных иллюстраций и тираж готового издания менее 1000 экземпляров, то блок выгодней всего печатать на </a:t>
            </a:r>
            <a:r>
              <a:rPr lang="ru-RU" dirty="0" err="1"/>
              <a:t>ризографе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обложки обычно используют бумагу плотностью 160 г/м2. </a:t>
            </a:r>
            <a:r>
              <a:rPr lang="ru-RU" dirty="0" smtClean="0"/>
              <a:t>После </a:t>
            </a:r>
            <a:r>
              <a:rPr lang="ru-RU" dirty="0"/>
              <a:t>того, как все листы будущей брошюры напечатаны, надо подобрать готовый тираж. Т.е. разложить напечатанные листы по порядку. Фальцовка и скрепление скрепкой производятся за одну операцию </a:t>
            </a:r>
            <a:r>
              <a:rPr lang="ru-RU" dirty="0" err="1"/>
              <a:t>буклетмейкером</a:t>
            </a:r>
            <a:r>
              <a:rPr lang="ru-RU" dirty="0"/>
              <a:t> </a:t>
            </a:r>
            <a:r>
              <a:rPr lang="ru-RU" dirty="0" err="1"/>
              <a:t>Foldnak</a:t>
            </a:r>
            <a:r>
              <a:rPr lang="ru-RU" dirty="0"/>
              <a:t> M2. По желанию заказчика, готовую брошюру можно подрезать - т.е. подровнять выступающие с правого края листы. Это придаст более аккуратный вид вашему изданию. </a:t>
            </a:r>
            <a:r>
              <a:rPr lang="ru-RU" dirty="0" smtClean="0"/>
              <a:t>Рекомендуется подрезать </a:t>
            </a:r>
            <a:r>
              <a:rPr lang="ru-RU" dirty="0"/>
              <a:t>брошюру, если в ней более 40 полос.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83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ine-art.kz/gallery/--------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7" b="100000" l="25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6915" y="368633"/>
            <a:ext cx="2570679" cy="30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246743"/>
            <a:ext cx="8596668" cy="1320800"/>
          </a:xfrm>
        </p:spPr>
        <p:txBody>
          <a:bodyPr/>
          <a:lstStyle/>
          <a:p>
            <a:r>
              <a:rPr lang="ru-RU" b="1" dirty="0" err="1"/>
              <a:t>Флаер</a:t>
            </a:r>
            <a:r>
              <a:rPr lang="ru-RU" dirty="0"/>
              <a:t>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8" y="1037771"/>
            <a:ext cx="8307009" cy="5450115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/>
              <a:t>красочно </a:t>
            </a:r>
            <a:r>
              <a:rPr lang="ru-RU" sz="1900" dirty="0"/>
              <a:t>оформленная рекламная карточка (листовка), сообщающая о проведении какого-либо мероприятия и, как правило, дающая определенные льготы при его посещении. При изготовлении </a:t>
            </a:r>
            <a:r>
              <a:rPr lang="ru-RU" sz="1900" dirty="0" err="1"/>
              <a:t>флаера</a:t>
            </a:r>
            <a:r>
              <a:rPr lang="ru-RU" sz="1900" dirty="0"/>
              <a:t> часто указывают тему, дату и время проводимого мероприятия, его участников, а при необходимости — схему проезда.</a:t>
            </a:r>
          </a:p>
          <a:p>
            <a:pPr algn="just"/>
            <a:r>
              <a:rPr lang="ru-RU" sz="1900" dirty="0"/>
              <a:t>С помощью </a:t>
            </a:r>
            <a:r>
              <a:rPr lang="ru-RU" sz="1900" dirty="0" err="1" smtClean="0"/>
              <a:t>флаеров</a:t>
            </a:r>
            <a:r>
              <a:rPr lang="ru-RU" sz="1900" dirty="0" smtClean="0"/>
              <a:t> </a:t>
            </a:r>
            <a:r>
              <a:rPr lang="ru-RU" sz="1900" dirty="0"/>
              <a:t>удобно рекламировать </a:t>
            </a:r>
            <a:r>
              <a:rPr lang="ru-RU" sz="1900" dirty="0" smtClean="0"/>
              <a:t>товары </a:t>
            </a:r>
            <a:r>
              <a:rPr lang="ru-RU" sz="1900" dirty="0"/>
              <a:t>и услуги, пригласить на какое-нибудь мероприятие (напр., дискотеку). В отличие от пригласительного билета (который чаще всего является именным), </a:t>
            </a:r>
            <a:r>
              <a:rPr lang="ru-RU" sz="1900" dirty="0" err="1"/>
              <a:t>флаер</a:t>
            </a:r>
            <a:r>
              <a:rPr lang="ru-RU" sz="1900" dirty="0"/>
              <a:t> распространяется свободно и, как правило, дает скидку при приобретении входного билета, товара или услуги. </a:t>
            </a:r>
          </a:p>
          <a:p>
            <a:pPr algn="just"/>
            <a:r>
              <a:rPr lang="ru-RU" sz="1900" dirty="0"/>
              <a:t>Основное отличие </a:t>
            </a:r>
            <a:r>
              <a:rPr lang="ru-RU" sz="1900" dirty="0" err="1"/>
              <a:t>флаера</a:t>
            </a:r>
            <a:r>
              <a:rPr lang="ru-RU" sz="1900" dirty="0"/>
              <a:t> от листовки – более плотная бумага, которая дольше сохраняет внешний вид </a:t>
            </a:r>
            <a:r>
              <a:rPr lang="ru-RU" sz="1900" dirty="0" err="1"/>
              <a:t>флаера</a:t>
            </a:r>
            <a:r>
              <a:rPr lang="ru-RU" sz="1900" dirty="0"/>
              <a:t>. Также плотная бумага придает </a:t>
            </a:r>
            <a:r>
              <a:rPr lang="ru-RU" sz="1900" dirty="0" err="1"/>
              <a:t>флаеру</a:t>
            </a:r>
            <a:r>
              <a:rPr lang="ru-RU" sz="1900" dirty="0"/>
              <a:t> презентабельный вид.</a:t>
            </a:r>
          </a:p>
          <a:p>
            <a:pPr algn="just"/>
            <a:r>
              <a:rPr lang="ru-RU" sz="1900" dirty="0"/>
              <a:t>Наиболее распространенные форматы </a:t>
            </a:r>
            <a:r>
              <a:rPr lang="ru-RU" sz="1900" dirty="0" err="1"/>
              <a:t>флаеров</a:t>
            </a:r>
            <a:r>
              <a:rPr lang="ru-RU" sz="1900" dirty="0"/>
              <a:t>: 10х7 см, 10х15 см, 20х10 см.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http://www.starlin.ru/upload/iblock/803/flaery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4222" l="4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628" y="3907972"/>
            <a:ext cx="3933371" cy="29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86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Открытки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06" y="1376818"/>
            <a:ext cx="8596668" cy="388077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400" dirty="0" smtClean="0"/>
              <a:t>Открытки </a:t>
            </a:r>
            <a:r>
              <a:rPr lang="ru-RU" sz="2400" dirty="0"/>
              <a:t>обычно изготавливают на плотной мелованной бумаге 250 г/м или 300 г/м, картоне или дизайнерской бумаге. В случае необходимости по линии сгиба делается </a:t>
            </a:r>
            <a:r>
              <a:rPr lang="ru-RU" sz="2400" dirty="0" err="1"/>
              <a:t>биговка</a:t>
            </a:r>
            <a:r>
              <a:rPr lang="ru-RU" sz="2400" dirty="0"/>
              <a:t>. Размер и форма открыток могут быть любыми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dirty="0"/>
          </a:p>
        </p:txBody>
      </p:sp>
      <p:pic>
        <p:nvPicPr>
          <p:cNvPr id="8194" name="Picture 2" descr="https://cs1.livemaster.ru/storage/8d/f2/0c5eb08b8d04394946584c27aaat--otkrytki-otkrytkatufelka-iz-ro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562" y="3071820"/>
            <a:ext cx="4409609" cy="33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42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Этикетки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5315"/>
            <a:ext cx="9177866" cy="470604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000" dirty="0" smtClean="0"/>
              <a:t>Этикетка </a:t>
            </a:r>
            <a:r>
              <a:rPr lang="ru-RU" sz="2000" dirty="0"/>
              <a:t>— информационно-рекламное листовое издание, ярлык на чем-либо (например, на упаковке), с фабричным клеймом, содержащее краткую информацию о данном объекте. </a:t>
            </a:r>
          </a:p>
          <a:p>
            <a:pPr algn="just"/>
            <a:r>
              <a:rPr lang="ru-RU" sz="2000" dirty="0"/>
              <a:t>Этикетка — это, возможно, самая важная часть рекламы продукции любого предприятия. Основная задача этикетки — привлечь внимание потребителей к товару.</a:t>
            </a:r>
          </a:p>
          <a:p>
            <a:pPr algn="just"/>
            <a:r>
              <a:rPr lang="ru-RU" sz="2000" dirty="0"/>
              <a:t> </a:t>
            </a:r>
            <a:r>
              <a:rPr lang="ru-RU" sz="2000" dirty="0" smtClean="0"/>
              <a:t>Наиболее </a:t>
            </a:r>
            <a:r>
              <a:rPr lang="ru-RU" sz="2000" dirty="0"/>
              <a:t>распространенным способом изготовления этикеток является печать (чаще всего на бумаге, реже - на ткани, фольге, и некоторых других материалах). </a:t>
            </a:r>
            <a:endParaRPr lang="ru-RU" sz="2000" dirty="0" smtClean="0"/>
          </a:p>
          <a:p>
            <a:pPr algn="just"/>
            <a:r>
              <a:rPr lang="ru-RU" sz="2000" dirty="0"/>
              <a:t>Также к уже изготовленным этикеткам можно применить </a:t>
            </a:r>
            <a:r>
              <a:rPr lang="ru-RU" sz="2000" dirty="0" err="1"/>
              <a:t>послепечатную</a:t>
            </a:r>
            <a:r>
              <a:rPr lang="ru-RU" sz="2000" dirty="0"/>
              <a:t> подготовку: </a:t>
            </a:r>
            <a:r>
              <a:rPr lang="ru-RU" sz="2000" dirty="0" err="1"/>
              <a:t>конгревное</a:t>
            </a:r>
            <a:r>
              <a:rPr lang="ru-RU" sz="2000" dirty="0"/>
              <a:t> тиснение этикеток, тиснение этикеток фольгой, нанесение различных лаковых покрытий на этикетку, фигурную </a:t>
            </a:r>
            <a:r>
              <a:rPr lang="ru-RU" sz="2000" dirty="0" smtClean="0"/>
              <a:t>высечку.</a:t>
            </a: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64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Печатная реклама</a:t>
            </a:r>
            <a:r>
              <a:rPr lang="ru-RU" dirty="0"/>
              <a:t>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9771"/>
            <a:ext cx="8596668" cy="458651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 воплощения рекламного обращения печатным методом на различных носителях.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типу размещаемого материала бывает изобразительной и информационной.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материала, на который наносится информация, можно выделить рекламу на бумажных носителях (полиграфическую) и на сувенирной продукции (подарочную). </a:t>
            </a:r>
          </a:p>
        </p:txBody>
      </p:sp>
    </p:spTree>
    <p:extLst>
      <p:ext uri="{BB962C8B-B14F-4D97-AF65-F5344CB8AC3E}">
        <p14:creationId xmlns:p14="http://schemas.microsoft.com/office/powerpoint/2010/main" xmlns="" val="108585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Информационное (рекламное) письмо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выполняется </a:t>
            </a:r>
            <a:r>
              <a:rPr lang="ru-RU" dirty="0"/>
              <a:t>на фирменном бланке и адресуется конкретному лицу. Содержит информацию о Вашей фирме, основных направлениях ее деятельности (о важнейших производимых товарах, услугах и т.п.) и целях, преследуемых написанием этого письма, то есть тех действиях, которые Вы можете ожидать от получателя. Вы можете предложить адресату продать товар, оказать конкретную услугу, сообщить о снижении цен, о скидках, о новых партнерах, филиалах, расположенных вблизи адресата, предложить сотрудничество и т.д. Письмо может быть индивидуальным и типовым (текст адресуется нескольким адресатам, а наименование каждого допечатывается в верхней части письма с указанием должности, фамилии, инициалов и т.п.).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568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Коммерческое предложение</a:t>
            </a:r>
            <a:r>
              <a:rPr lang="ru-RU" dirty="0"/>
              <a:t>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рекламный </a:t>
            </a:r>
            <a:r>
              <a:rPr lang="ru-RU" dirty="0"/>
              <a:t>материал, имеющий меньшую рекламную направленность и большую коммерческую информативность. Обычно направляется корреспонденту, который знаком с Вашей фирмой по каким-либо предыдущим контактам. Содержит подробное описание Ваших предложений и их активную аргументацию. В приложении к коммерческому предложению могут даваться материалы, описывающие объект предложения – расчеты, чертежи, фотографии, схемы. От обычных писем коммерческое предложение отличается тщательностью исполнения, лучшим оформлением. Иногда они готовятся заранее и передаются (пересылаются) по мере осуществления контакта с предполагаемым партнером (на выставках, деловых встречах).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594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Информационный лист –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sz="2400" dirty="0"/>
              <a:t>аналогичен информационному письму, но не содержит атрибутов адресата. Фирменные бланки для его написания обычно не используются. В качестве элементов оформления могут быть применены фирменный знак, логотип и фирменные цвета. Включает в себя данные о ценах, скидках, льготах и т.п. Так как информационный лист адресуется не к конкретному лицу, а к лицам лишь предположительно интересующимся Вашим предложением, то изложение сути упрощено, однако основные характеристики и сопоставление с аналогами представлены достаточно полно.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400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Бирка </a:t>
            </a:r>
            <a:r>
              <a:rPr lang="ru-RU" dirty="0"/>
              <a:t>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840" y="1444596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неприклееваемая</a:t>
            </a:r>
            <a:r>
              <a:rPr lang="ru-RU" sz="2400" dirty="0"/>
              <a:t> этикетка, пришиваемая или привешиваемая на что-либо к материалу, продукту, изделию.</a:t>
            </a:r>
          </a:p>
          <a:p>
            <a:pPr algn="just"/>
            <a:endParaRPr lang="ru-RU" sz="2400" dirty="0"/>
          </a:p>
        </p:txBody>
      </p:sp>
      <p:pic>
        <p:nvPicPr>
          <p:cNvPr id="9218" name="Picture 2" descr="http://abali.ru/wp-content/uploads/2011/10/krasnie_leyb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172" y="3026693"/>
            <a:ext cx="3846284" cy="36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68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 средствам печатной рекламы можно также отнести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36" y="1930400"/>
            <a:ext cx="8596668" cy="3880773"/>
          </a:xfrm>
        </p:spPr>
        <p:txBody>
          <a:bodyPr/>
          <a:lstStyle/>
          <a:p>
            <a:pPr algn="just"/>
            <a:r>
              <a:rPr lang="ru-RU" sz="2400" dirty="0"/>
              <a:t>календари (настенные, перекидные, карманные), бланки меню (в ресторанах) и др.</a:t>
            </a:r>
          </a:p>
          <a:p>
            <a:endParaRPr lang="ru-RU" dirty="0"/>
          </a:p>
        </p:txBody>
      </p:sp>
      <p:pic>
        <p:nvPicPr>
          <p:cNvPr id="10242" name="Picture 2" descr="https://im0-tub-ru.yandex.net/i?id=d25b5168896cb24ff53614cff8e0c5d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214" y="2979475"/>
            <a:ext cx="6344093" cy="35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085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Виды сувенирной рекламной продукции: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Кружки, тарелки, иная керамика с логотипами и иными изображениями.</a:t>
            </a:r>
          </a:p>
          <a:p>
            <a:r>
              <a:rPr lang="ru-RU" dirty="0"/>
              <a:t>2. Текстильная продукция – футболки, бейсболки, напульсники и так далее.</a:t>
            </a:r>
          </a:p>
          <a:p>
            <a:r>
              <a:rPr lang="ru-RU" dirty="0"/>
              <a:t>3. Таблички на стол, дверь, указатели и т.п.</a:t>
            </a:r>
          </a:p>
          <a:p>
            <a:r>
              <a:rPr lang="ru-RU" dirty="0"/>
              <a:t>4. </a:t>
            </a:r>
            <a:r>
              <a:rPr lang="ru-RU" dirty="0" err="1"/>
              <a:t>Брелки</a:t>
            </a:r>
            <a:r>
              <a:rPr lang="ru-RU" dirty="0"/>
              <a:t>, значки, магниты.</a:t>
            </a:r>
          </a:p>
          <a:p>
            <a:r>
              <a:rPr lang="ru-RU" dirty="0"/>
              <a:t>5. Эксклюзивная сувенирная продукция.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5670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Главным преимуществом этого вида рекламной 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возможность использования нестандартных, ярких маркетинговых ходов. Главным же недостатком использования «</a:t>
            </a:r>
            <a:r>
              <a:rPr lang="ru-RU" dirty="0" err="1"/>
              <a:t>сувенирки</a:t>
            </a:r>
            <a:r>
              <a:rPr lang="ru-RU" dirty="0"/>
              <a:t>» является высокая стоимость изготовления нестандартных рекламных материалов, особенно – маленьким тиражом.</a:t>
            </a:r>
          </a:p>
          <a:p>
            <a:pPr algn="just"/>
            <a:r>
              <a:rPr lang="ru-RU" dirty="0"/>
              <a:t>Понятие печатной рекламы объединяет рекламу на таких носителях, как листовка, плакат, буклет, каталог, проспект, открытка, календарь и другие виды печатной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486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Процесс разработки носителей полиграфической рекламы включает следующие основные этапы: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sz="2400" dirty="0"/>
              <a:t>1. Принятие решения относительно типа носителя: листовка, плакат, проспект и т. п.</a:t>
            </a:r>
          </a:p>
          <a:p>
            <a:pPr algn="just"/>
            <a:r>
              <a:rPr lang="ru-RU" sz="2400" dirty="0"/>
              <a:t> 2. Этап разработки элементов изобразительного и текстового наполнения.</a:t>
            </a:r>
          </a:p>
          <a:p>
            <a:pPr algn="just"/>
            <a:r>
              <a:rPr lang="ru-RU" sz="2400" dirty="0"/>
              <a:t> 3. Этап разработки компьютерного оригинал-макета.</a:t>
            </a:r>
          </a:p>
          <a:p>
            <a:pPr algn="just"/>
            <a:r>
              <a:rPr lang="ru-RU" sz="2400" dirty="0"/>
              <a:t> 4. Этап производства полиграфической рекламной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07451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Преимуществами печатной рекламы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относительная </a:t>
            </a:r>
            <a:r>
              <a:rPr lang="ru-RU" dirty="0"/>
              <a:t>дешевизна;</a:t>
            </a:r>
          </a:p>
          <a:p>
            <a:pPr algn="just"/>
            <a:r>
              <a:rPr lang="ru-RU" dirty="0"/>
              <a:t>оперативность изготовления;</a:t>
            </a:r>
          </a:p>
          <a:p>
            <a:pPr algn="just"/>
            <a:r>
              <a:rPr lang="ru-RU" dirty="0"/>
              <a:t>некоторые носители (например, настенные календари) позволяют обеспечить довольно длительный рекламный контакт с получателем;</a:t>
            </a:r>
          </a:p>
          <a:p>
            <a:pPr algn="just"/>
            <a:r>
              <a:rPr lang="ru-RU" dirty="0"/>
              <a:t>отсутствие информации о конкурентах на конкретном носителе и др. К недостаткам данного средства рекламы следует отнести слабую избирательность, наличие большой бесполезной аудитории, сложившийся "образ </a:t>
            </a:r>
            <a:r>
              <a:rPr lang="ru-RU" dirty="0" err="1"/>
              <a:t>макулатурности</a:t>
            </a:r>
            <a:r>
              <a:rPr lang="ru-RU" dirty="0"/>
              <a:t>" и др.</a:t>
            </a:r>
          </a:p>
          <a:p>
            <a:pPr algn="just"/>
            <a:r>
              <a:rPr lang="ru-RU" dirty="0"/>
              <a:t>При написании текстов для объявлений в прессе почти автоматически встает проблема, как наиболее полно и убедительно изложить свое обращение в рамках ограниченного места. Зато при подготовке текста для листовки или буклета столь жестких ограничений обычно нет, и автора так и подмывает вместо сжатого, энергичного изложения материала пуститься в витиеватые рассуждения.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126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Первым важным шагом на пути создания эффективной печатной рекламы: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является </a:t>
            </a:r>
            <a:r>
              <a:rPr lang="ru-RU" dirty="0"/>
              <a:t>сбор всеобъемлющих сведений по заданной теме, включая:</a:t>
            </a:r>
          </a:p>
          <a:p>
            <a:r>
              <a:rPr lang="ru-RU" dirty="0"/>
              <a:t>Краткое изложение предполагаемого текста.</a:t>
            </a:r>
          </a:p>
          <a:p>
            <a:r>
              <a:rPr lang="ru-RU" dirty="0"/>
              <a:t>Перечень выгод для заказчика.</a:t>
            </a:r>
          </a:p>
          <a:p>
            <a:r>
              <a:rPr lang="ru-RU" dirty="0"/>
              <a:t>Фотографии или иллюстрации, которые необходимо использовать.</a:t>
            </a:r>
          </a:p>
          <a:p>
            <a:r>
              <a:rPr lang="ru-RU" dirty="0"/>
              <a:t>Перечень фотографий, которые предстоит, если это нужно, сделать.</a:t>
            </a:r>
          </a:p>
          <a:p>
            <a:r>
              <a:rPr lang="ru-RU" dirty="0"/>
              <a:t>Перечень рисунков и прочих иллюстраций, которые предстоит в случае необходимости подготовить.</a:t>
            </a:r>
          </a:p>
          <a:p>
            <a:r>
              <a:rPr lang="ru-RU" dirty="0"/>
              <a:t>Подборки технических сведений типа таблиц, спецификаций и рабочих характеристик.</a:t>
            </a:r>
          </a:p>
          <a:p>
            <a:r>
              <a:rPr lang="ru-RU" dirty="0"/>
              <a:t>Данные о правовых ограничениях или оговорках.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10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П</a:t>
            </a:r>
            <a:r>
              <a:rPr lang="ru-RU" sz="3100" dirty="0" smtClean="0"/>
              <a:t>ечатная </a:t>
            </a:r>
            <a:r>
              <a:rPr lang="ru-RU" sz="3100" dirty="0"/>
              <a:t>реклама представляет собой более старую форму рекламной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Это исторически первая форма массовой рекламы. Печатная реклама не относится к СМИ и не имеет таких массовых каналов распространения, как газеты и журналы и, поэтому, как правило, ориентирована на более узкие группы потребителей. </a:t>
            </a:r>
          </a:p>
          <a:p>
            <a:pPr algn="just"/>
            <a:r>
              <a:rPr lang="ru-RU" sz="2400" dirty="0"/>
              <a:t>Перед началом работы над документом нужно подобрать комплект рисунков, схем, графиков, важнейших технических характеристик и других необходимых приложений, которые могут свидетельствовать в пользу рекламируемого продукта (товара, услуги). </a:t>
            </a:r>
          </a:p>
        </p:txBody>
      </p:sp>
    </p:spTree>
    <p:extLst>
      <p:ext uri="{BB962C8B-B14F-4D97-AF65-F5344CB8AC3E}">
        <p14:creationId xmlns:p14="http://schemas.microsoft.com/office/powerpoint/2010/main" xmlns="" val="3937561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Основными элементами печатной рекламы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005180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являются </a:t>
            </a:r>
            <a:r>
              <a:rPr lang="ru-RU" sz="2400" dirty="0"/>
              <a:t>текстовая и художественная основа. Шрифт выбирается исходя из многих соображений: простоты зрительного восприятия, привлекательности, загадочности, общей творческой идеи </a:t>
            </a:r>
            <a:r>
              <a:rPr lang="ru-RU" sz="2400" dirty="0" smtClean="0"/>
              <a:t>сообщения. </a:t>
            </a:r>
          </a:p>
          <a:p>
            <a:pPr algn="just"/>
            <a:r>
              <a:rPr lang="ru-RU" sz="2400" dirty="0" smtClean="0"/>
              <a:t>Важнейшее </a:t>
            </a:r>
            <a:r>
              <a:rPr lang="ru-RU" sz="2400" dirty="0"/>
              <a:t>значение имеет также художественное оформление печатной рекламы, использование фотографий рисунков, цветовых </a:t>
            </a:r>
            <a:r>
              <a:rPr lang="ru-RU" sz="2400" dirty="0" smtClean="0"/>
              <a:t>сочетаний.</a:t>
            </a:r>
            <a:endParaRPr lang="ru-RU" sz="2400" dirty="0"/>
          </a:p>
        </p:txBody>
      </p:sp>
      <p:pic>
        <p:nvPicPr>
          <p:cNvPr id="11266" name="Picture 2" descr="http://ps-tutorials.ru/uploads/posts/2015-10/1443784418_graceful-mazur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314" y="4419872"/>
            <a:ext cx="4063546" cy="2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654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Бумагу для печатной рекламы подбирают в зависимости от вида </a:t>
            </a:r>
            <a:r>
              <a:rPr lang="ru-RU" b="1" dirty="0" smtClean="0"/>
              <a:t>печати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9293980" cy="457199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требуемого </a:t>
            </a:r>
            <a:r>
              <a:rPr lang="ru-RU" sz="2000" dirty="0"/>
              <a:t>качества </a:t>
            </a:r>
            <a:r>
              <a:rPr lang="ru-RU" sz="2000" dirty="0" smtClean="0"/>
              <a:t>готовой </a:t>
            </a:r>
            <a:r>
              <a:rPr lang="ru-RU" sz="2000" dirty="0"/>
              <a:t>продукции, применяемого печатного оборудования. Основными ее показателями, влияющими на выбор, являются:</a:t>
            </a:r>
          </a:p>
          <a:p>
            <a:pPr algn="just"/>
            <a:r>
              <a:rPr lang="ru-RU" sz="2000" dirty="0" smtClean="0"/>
              <a:t>геометрические</a:t>
            </a:r>
            <a:r>
              <a:rPr lang="ru-RU" sz="2000" dirty="0"/>
              <a:t>: гладкость, толщина, плотность и пористость;</a:t>
            </a:r>
          </a:p>
          <a:p>
            <a:pPr algn="just"/>
            <a:r>
              <a:rPr lang="ru-RU" sz="2000" dirty="0" smtClean="0"/>
              <a:t>оптические</a:t>
            </a:r>
            <a:r>
              <a:rPr lang="ru-RU" sz="2000" dirty="0"/>
              <a:t>: белизна, непрозрачность, лоск (глянец);</a:t>
            </a:r>
          </a:p>
          <a:p>
            <a:pPr algn="just"/>
            <a:r>
              <a:rPr lang="ru-RU" sz="2000" dirty="0" smtClean="0"/>
              <a:t>показатели </a:t>
            </a:r>
            <a:r>
              <a:rPr lang="ru-RU" sz="2000" dirty="0"/>
              <a:t>однородности структуры: равномерность просвета, разносторонность;</a:t>
            </a:r>
          </a:p>
          <a:p>
            <a:pPr algn="just"/>
            <a:r>
              <a:rPr lang="ru-RU" sz="2000" dirty="0" smtClean="0"/>
              <a:t>механические</a:t>
            </a:r>
            <a:r>
              <a:rPr lang="ru-RU" sz="2000" dirty="0"/>
              <a:t>: прочность поверхности к </a:t>
            </a:r>
            <a:r>
              <a:rPr lang="ru-RU" sz="2000" dirty="0" err="1"/>
              <a:t>выщипыванию</a:t>
            </a:r>
            <a:r>
              <a:rPr lang="ru-RU" sz="2000" dirty="0"/>
              <a:t>, разрывная длина или прочность на разрыв, прочность на излом, </a:t>
            </a:r>
            <a:r>
              <a:rPr lang="ru-RU" sz="2000" dirty="0" err="1"/>
              <a:t>влагопрочность</a:t>
            </a:r>
            <a:r>
              <a:rPr lang="ru-RU" sz="2000" dirty="0"/>
              <a:t>, мягкость и упругость при сжатии;</a:t>
            </a:r>
          </a:p>
          <a:p>
            <a:pPr algn="just"/>
            <a:r>
              <a:rPr lang="ru-RU" sz="2000" dirty="0" smtClean="0"/>
              <a:t>сорбционные</a:t>
            </a:r>
            <a:r>
              <a:rPr lang="ru-RU" sz="2000" dirty="0"/>
              <a:t>: </a:t>
            </a:r>
            <a:r>
              <a:rPr lang="ru-RU" sz="2000" dirty="0" err="1"/>
              <a:t>гидрофобностъ</a:t>
            </a:r>
            <a:r>
              <a:rPr lang="ru-RU" sz="2000" dirty="0"/>
              <a:t>, впитывающая способность растворителей печатных красок.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496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171"/>
            <a:ext cx="8596668" cy="1320800"/>
          </a:xfrm>
        </p:spPr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3428"/>
            <a:ext cx="8596668" cy="53557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dirty="0" smtClean="0"/>
              <a:t>Назовите основные характеристики печатной рекламы?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Назовите отличие проспекта от брошюры?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Назовите недостатки полиграфической продукции?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Печатный продукт, дающий </a:t>
            </a:r>
            <a:r>
              <a:rPr lang="ru-RU" sz="2000" dirty="0"/>
              <a:t>возможность не только ознакомиться с преимуществами продукции, но и сделать заказ </a:t>
            </a:r>
            <a:r>
              <a:rPr lang="ru-RU" sz="2000" dirty="0" smtClean="0"/>
              <a:t>товара?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Какой вид печатной рекламы вы считаете наиболее широко распространенным?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Что такое </a:t>
            </a:r>
            <a:r>
              <a:rPr lang="ru-RU" sz="2000" dirty="0" err="1" smtClean="0"/>
              <a:t>флаер</a:t>
            </a:r>
            <a:r>
              <a:rPr lang="ru-RU" sz="2000" dirty="0" smtClean="0"/>
              <a:t>. Каково его назначение?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Дайте характеристику коммерческому предложению?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Дайте характеристику пресс – релизу?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Какие преимущества у печатной рекламы?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358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Информационная печатная 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/>
              <a:t>Информационная печатная реклама более характерна для размещения на бумажных носителях, так как подразумевает размещение текста о продукте, фирме, идее, персоналии и так далее.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03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Изобразительная печатная 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/>
              <a:t>Изобразительная </a:t>
            </a:r>
            <a:r>
              <a:rPr lang="ru-RU" sz="2800" dirty="0"/>
              <a:t>печатная реклама воздействует на эмоциональный компонент потребителя через зрительное восприятие. При этом полиграфическая продукция такого характера не является периодическим изданием (СМИ). С точки зрения восприятия потребителями, изобразительная реклама должна выражать конкретный художественный образ продукта или его атрибутов.</a:t>
            </a:r>
          </a:p>
        </p:txBody>
      </p:sp>
      <p:pic>
        <p:nvPicPr>
          <p:cNvPr id="1026" name="Picture 2" descr="http://nibler.ru/uploads/users/3084/2012-10-21/mesyaca-reklama-pechatnaya-smeshnaya-reklama-krasivaya-reklama_5894625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125574"/>
            <a:ext cx="2917998" cy="37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09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619"/>
            <a:ext cx="8596668" cy="1320800"/>
          </a:xfrm>
        </p:spPr>
        <p:txBody>
          <a:bodyPr/>
          <a:lstStyle/>
          <a:p>
            <a:r>
              <a:rPr lang="ru-RU" dirty="0"/>
              <a:t>Способы создания образа: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4" y="867019"/>
            <a:ext cx="9264952" cy="4357705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Прямое изображение. </a:t>
            </a:r>
            <a:r>
              <a:rPr lang="ru-RU" sz="2000" dirty="0"/>
              <a:t>Изображение товара в момент действия, причём образы людей, окружающих или использующих его, должны быть максимально приближены к образу потребителей, составляющих целевую группу.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Косвенное изображение. </a:t>
            </a:r>
            <a:r>
              <a:rPr lang="ru-RU" sz="2000" dirty="0"/>
              <a:t>Подразумевает показ изображения продукта без людей, чертежи, графики, иные материалы, относящиеся к продукту.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3. Ассоциативный показ. </a:t>
            </a:r>
            <a:r>
              <a:rPr lang="ru-RU" sz="2000" dirty="0"/>
              <a:t>Демонстрируется изображение, предположительно, вызывающее положительные эмоции потребителя. Задача сопровождающего текста – перенести эти эмоции на рекламируемый продукт. </a:t>
            </a:r>
          </a:p>
          <a:p>
            <a:endParaRPr lang="ru-RU" dirty="0"/>
          </a:p>
        </p:txBody>
      </p:sp>
      <p:pic>
        <p:nvPicPr>
          <p:cNvPr id="2050" name="Picture 2" descr="http://www.pressa.tv/uploads/posts/2012-02/1329372417_re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51" y="4618511"/>
            <a:ext cx="2711764" cy="20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stav.ru/articles/rus/2011/31.08/news/images/b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332" y="4618511"/>
            <a:ext cx="3167593" cy="22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-nus-1.pinme.ru/tumb/600/photo/40/bb/40bbc555e0bfd4f1971fdfdc260bd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342" y="4618511"/>
            <a:ext cx="3054804" cy="20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05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Характеристики и виды печатной рекламы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Основными характеристиками печатной рекламы являются: материал, тираж, формат, </a:t>
            </a:r>
            <a:r>
              <a:rPr lang="ru-RU" sz="2400" dirty="0" err="1"/>
              <a:t>сфальцованность</a:t>
            </a:r>
            <a:r>
              <a:rPr lang="ru-RU" sz="2400" dirty="0"/>
              <a:t> (для полиграфической продукции), (непериодическое издание, напечатанное на одном листе и сложенное параллельными сгибами в виде ширмы; т. е. представляются услуги туристических агентств, так сделаны путеводители, детские издания, рекламные и информационные </a:t>
            </a:r>
            <a:r>
              <a:rPr lang="ru-RU" sz="2400" dirty="0" smtClean="0"/>
              <a:t>листки).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48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недостаткам полиграфической рекламы </a:t>
            </a:r>
            <a:r>
              <a:rPr lang="ru-RU" dirty="0" smtClean="0"/>
              <a:t>относятся: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первую очередь, низкая стойкость к внешнему воздействию (рекламный материал мнётся, рвётся, промокает и так далее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необходимость </a:t>
            </a:r>
            <a:r>
              <a:rPr lang="ru-RU" sz="2400" dirty="0"/>
              <a:t>тщательного исследования методов размещения и способов распространения.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1613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2552</Words>
  <Application>Microsoft Office PowerPoint</Application>
  <PresentationFormat>Произвольный</PresentationFormat>
  <Paragraphs>156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Аспект</vt:lpstr>
      <vt:lpstr>Лекция: Печатные средства  информации для специальности «Реклама»</vt:lpstr>
      <vt:lpstr>Цель: познакомить с видами печатной рекламы</vt:lpstr>
      <vt:lpstr>Печатная реклама – </vt:lpstr>
      <vt:lpstr>Печатная реклама представляет собой более старую форму рекламной деятельности</vt:lpstr>
      <vt:lpstr>Информационная печатная реклама </vt:lpstr>
      <vt:lpstr>Изобразительная печатная реклама </vt:lpstr>
      <vt:lpstr>Способы создания образа: </vt:lpstr>
      <vt:lpstr>Характеристики и виды печатной рекламы </vt:lpstr>
      <vt:lpstr>К недостаткам полиграфической рекламы относятся:</vt:lpstr>
      <vt:lpstr>Виды изобразительной полиграфической рекламы: </vt:lpstr>
      <vt:lpstr>Афиша — </vt:lpstr>
      <vt:lpstr>Плакат - </vt:lpstr>
      <vt:lpstr>Рекламный плакат  </vt:lpstr>
      <vt:lpstr>Слайд 14</vt:lpstr>
      <vt:lpstr>Каталог  - </vt:lpstr>
      <vt:lpstr>Рекламный каталог - </vt:lpstr>
      <vt:lpstr>Рекламный проспект — </vt:lpstr>
      <vt:lpstr>Рекламный проспект </vt:lpstr>
      <vt:lpstr>Проспект -</vt:lpstr>
      <vt:lpstr>Листовка </vt:lpstr>
      <vt:lpstr>Пресс-релиз –</vt:lpstr>
      <vt:lpstr>Рекламная листовка – </vt:lpstr>
      <vt:lpstr>Буклет -</vt:lpstr>
      <vt:lpstr>Брошюра</vt:lpstr>
      <vt:lpstr>Рекламная брошюра - это своеобразная мини-презентация товара или услуги </vt:lpstr>
      <vt:lpstr>Печать брошюр </vt:lpstr>
      <vt:lpstr>Флаер —</vt:lpstr>
      <vt:lpstr>Открытки </vt:lpstr>
      <vt:lpstr>Этикетки </vt:lpstr>
      <vt:lpstr>Информационное (рекламное) письмо </vt:lpstr>
      <vt:lpstr>Коммерческое предложение – </vt:lpstr>
      <vt:lpstr>Информационный лист – </vt:lpstr>
      <vt:lpstr>Бирка —</vt:lpstr>
      <vt:lpstr>К средствам печатной рекламы можно также отнести: </vt:lpstr>
      <vt:lpstr>Виды сувенирной рекламной продукции:</vt:lpstr>
      <vt:lpstr>Главным преимуществом этого вида рекламной продукции </vt:lpstr>
      <vt:lpstr>Процесс разработки носителей полиграфической рекламы включает следующие основные этапы:</vt:lpstr>
      <vt:lpstr>Преимуществами печатной рекламы являются: </vt:lpstr>
      <vt:lpstr>Первым важным шагом на пути создания эффективной печатной рекламы: </vt:lpstr>
      <vt:lpstr>Основными элементами печатной рекламы </vt:lpstr>
      <vt:lpstr>Бумагу для печатной рекламы подбирают в зависимости от вида печати</vt:lpstr>
      <vt:lpstr>Контрольные вопросы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Печатные средства  информации</dc:title>
  <dc:creator>Лариса</dc:creator>
  <cp:lastModifiedBy>avanesyan</cp:lastModifiedBy>
  <cp:revision>15</cp:revision>
  <dcterms:created xsi:type="dcterms:W3CDTF">2018-01-12T18:58:08Z</dcterms:created>
  <dcterms:modified xsi:type="dcterms:W3CDTF">2021-04-12T12:30:02Z</dcterms:modified>
</cp:coreProperties>
</file>