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2"/>
  </p:notesMasterIdLst>
  <p:sldIdLst>
    <p:sldId id="1205" r:id="rId2"/>
    <p:sldId id="1107" r:id="rId3"/>
    <p:sldId id="464" r:id="rId4"/>
    <p:sldId id="295" r:id="rId5"/>
    <p:sldId id="1089" r:id="rId6"/>
    <p:sldId id="1081" r:id="rId7"/>
    <p:sldId id="1156" r:id="rId8"/>
    <p:sldId id="1094" r:id="rId9"/>
    <p:sldId id="1158" r:id="rId10"/>
    <p:sldId id="1159" r:id="rId11"/>
    <p:sldId id="1095" r:id="rId12"/>
    <p:sldId id="1174" r:id="rId13"/>
    <p:sldId id="1161" r:id="rId14"/>
    <p:sldId id="1160" r:id="rId15"/>
    <p:sldId id="1180" r:id="rId16"/>
    <p:sldId id="1136" r:id="rId17"/>
    <p:sldId id="995" r:id="rId18"/>
    <p:sldId id="1148" r:id="rId19"/>
    <p:sldId id="1171" r:id="rId20"/>
    <p:sldId id="1153" r:id="rId21"/>
    <p:sldId id="1181" r:id="rId22"/>
    <p:sldId id="1184" r:id="rId23"/>
    <p:sldId id="1186" r:id="rId24"/>
    <p:sldId id="1172" r:id="rId25"/>
    <p:sldId id="1195" r:id="rId26"/>
    <p:sldId id="1173" r:id="rId27"/>
    <p:sldId id="1086" r:id="rId28"/>
    <p:sldId id="1176" r:id="rId29"/>
    <p:sldId id="1098" r:id="rId30"/>
    <p:sldId id="1130" r:id="rId31"/>
    <p:sldId id="1196" r:id="rId32"/>
    <p:sldId id="1166" r:id="rId33"/>
    <p:sldId id="1203" r:id="rId34"/>
    <p:sldId id="1167" r:id="rId35"/>
    <p:sldId id="1143" r:id="rId36"/>
    <p:sldId id="1168" r:id="rId37"/>
    <p:sldId id="1188" r:id="rId38"/>
    <p:sldId id="1137" r:id="rId39"/>
    <p:sldId id="1182" r:id="rId40"/>
    <p:sldId id="1190" r:id="rId41"/>
    <p:sldId id="1169" r:id="rId42"/>
    <p:sldId id="1193" r:id="rId43"/>
    <p:sldId id="1194" r:id="rId44"/>
    <p:sldId id="1183" r:id="rId45"/>
    <p:sldId id="1189" r:id="rId46"/>
    <p:sldId id="1192" r:id="rId47"/>
    <p:sldId id="1142" r:id="rId48"/>
    <p:sldId id="1129" r:id="rId49"/>
    <p:sldId id="1146" r:id="rId50"/>
    <p:sldId id="1154" r:id="rId51"/>
    <p:sldId id="1197" r:id="rId52"/>
    <p:sldId id="1199" r:id="rId53"/>
    <p:sldId id="1198" r:id="rId54"/>
    <p:sldId id="1204" r:id="rId55"/>
    <p:sldId id="1206" r:id="rId56"/>
    <p:sldId id="1109" r:id="rId57"/>
    <p:sldId id="1110" r:id="rId58"/>
    <p:sldId id="1185" r:id="rId59"/>
    <p:sldId id="1200" r:id="rId60"/>
    <p:sldId id="991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FF5"/>
    <a:srgbClr val="2109D1"/>
    <a:srgbClr val="140DA3"/>
    <a:srgbClr val="13057D"/>
    <a:srgbClr val="1A07A5"/>
    <a:srgbClr val="B9EDFF"/>
    <a:srgbClr val="0A6A13"/>
    <a:srgbClr val="CC4900"/>
    <a:srgbClr val="CC00CC"/>
    <a:srgbClr val="57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9822" autoAdjust="0"/>
  </p:normalViewPr>
  <p:slideViewPr>
    <p:cSldViewPr>
      <p:cViewPr varScale="1">
        <p:scale>
          <a:sx n="69" d="100"/>
          <a:sy n="69" d="100"/>
        </p:scale>
        <p:origin x="-12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microsoft.com/office/2007/relationships/hdphoto" Target="../media/hdphoto12.wdp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" Target="slide4.xml"/><Relationship Id="rId7" Type="http://schemas.openxmlformats.org/officeDocument/2006/relationships/image" Target="../media/image3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5.wdp"/><Relationship Id="rId4" Type="http://schemas.openxmlformats.org/officeDocument/2006/relationships/image" Target="../media/image28.png"/><Relationship Id="rId9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4.xml"/><Relationship Id="rId7" Type="http://schemas.microsoft.com/office/2007/relationships/hdphoto" Target="../media/hdphoto18.wdp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38.png"/><Relationship Id="rId4" Type="http://schemas.openxmlformats.org/officeDocument/2006/relationships/image" Target="../media/image35.jpe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46.jpeg"/><Relationship Id="rId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52.png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slide" Target="slide4.xml"/><Relationship Id="rId7" Type="http://schemas.openxmlformats.org/officeDocument/2006/relationships/image" Target="../media/image5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microsoft.com/office/2007/relationships/hdphoto" Target="../media/hdphoto29.wdp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33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32.wdp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10.gif"/><Relationship Id="rId7" Type="http://schemas.openxmlformats.org/officeDocument/2006/relationships/image" Target="../media/image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34.wdp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1.xml"/><Relationship Id="rId3" Type="http://schemas.openxmlformats.org/officeDocument/2006/relationships/image" Target="../media/image6.gif"/><Relationship Id="rId7" Type="http://schemas.openxmlformats.org/officeDocument/2006/relationships/slide" Target="slide8.xml"/><Relationship Id="rId12" Type="http://schemas.openxmlformats.org/officeDocument/2006/relationships/slide" Target="slide4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4.xml"/><Relationship Id="rId10" Type="http://schemas.openxmlformats.org/officeDocument/2006/relationships/slide" Target="slide27.xml"/><Relationship Id="rId4" Type="http://schemas.openxmlformats.org/officeDocument/2006/relationships/slide" Target="slide3.xml"/><Relationship Id="rId9" Type="http://schemas.openxmlformats.org/officeDocument/2006/relationships/slide" Target="slide15.xml"/><Relationship Id="rId14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gif"/><Relationship Id="rId7" Type="http://schemas.openxmlformats.org/officeDocument/2006/relationships/image" Target="../media/image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73.png"/><Relationship Id="rId10" Type="http://schemas.openxmlformats.org/officeDocument/2006/relationships/image" Target="../media/image76.jpeg"/><Relationship Id="rId4" Type="http://schemas.openxmlformats.org/officeDocument/2006/relationships/image" Target="../media/image72.gif"/><Relationship Id="rId9" Type="http://schemas.microsoft.com/office/2007/relationships/hdphoto" Target="../media/hdphoto37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slide" Target="slide4.xml"/><Relationship Id="rId7" Type="http://schemas.openxmlformats.org/officeDocument/2006/relationships/image" Target="../media/image7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77.png"/><Relationship Id="rId4" Type="http://schemas.openxmlformats.org/officeDocument/2006/relationships/image" Target="../media/image7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41.wdp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340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400" b="1" kern="1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Алкины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75465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5703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700" b="1" dirty="0" err="1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928670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кроме двух 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</a:t>
            </a:r>
            <a:r>
              <a:rPr lang="ru-RU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-связей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находятся между двумя атомами углерода. 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img3.jpg"/>
          <p:cNvPicPr>
            <a:picLocks noChangeAspect="1" noChangeArrowheads="1"/>
          </p:cNvPicPr>
          <p:nvPr/>
        </p:nvPicPr>
        <p:blipFill>
          <a:blip r:embed="rId2" cstate="print"/>
          <a:srcRect l="6875" t="21250" r="5000" b="2500"/>
          <a:stretch>
            <a:fillRect/>
          </a:stretch>
        </p:blipFill>
        <p:spPr bwMode="auto">
          <a:xfrm>
            <a:off x="2455244" y="2818396"/>
            <a:ext cx="6143668" cy="398684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8"/>
            <a:ext cx="3048000" cy="1905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429124" y="2714620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1318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400601" cy="65245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20" y="188640"/>
            <a:ext cx="3048000" cy="1905000"/>
          </a:xfrm>
          <a:prstGeom prst="rect">
            <a:avLst/>
          </a:prstGeom>
          <a:noFill/>
        </p:spPr>
      </p:pic>
      <p:pic>
        <p:nvPicPr>
          <p:cNvPr id="13" name="Picture 2" descr="D:\23.05.13-домашние документы\Виртуальные лекции 2015\Органическая химия\алкины\10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6996"/>
          <a:stretch/>
        </p:blipFill>
        <p:spPr bwMode="auto">
          <a:xfrm>
            <a:off x="5720828" y="2564904"/>
            <a:ext cx="3232692" cy="118754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880172" y="3797117"/>
            <a:ext cx="30733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Этин С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или Н–С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С–Н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иск D\01.03.16-домашние документы\Виртуальные лекции 2015\Органическая химия\алкины\pic4_3_3_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4524"/>
            <a:ext cx="8662891" cy="64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8441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7" r="1955" b="46979"/>
          <a:stretch/>
        </p:blipFill>
        <p:spPr bwMode="auto">
          <a:xfrm>
            <a:off x="107504" y="188640"/>
            <a:ext cx="8842404" cy="453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93"/>
          <a:stretch/>
        </p:blipFill>
        <p:spPr bwMode="auto">
          <a:xfrm>
            <a:off x="77744" y="4546045"/>
            <a:ext cx="8980487" cy="17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3438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" y="260648"/>
            <a:ext cx="8189913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1" y="5733256"/>
            <a:ext cx="5040560" cy="874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1043608" y="4725144"/>
            <a:ext cx="792088" cy="122413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555776" y="4725144"/>
            <a:ext cx="466695" cy="122413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347864" y="4725144"/>
            <a:ext cx="1656184" cy="122413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867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-24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185" y="692696"/>
            <a:ext cx="86585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A6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природе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практически не встречаются. В некоторых видах грибов Basidiomycetes были обнаружены в крайне малом количестве соединения, содержащие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полиацетиленовые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структуры.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Ацетилен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обнаружен в атмосфере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Урана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Юпитера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Сатурна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обладают слабым наркозным действием. Жидкие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вызывают судороги.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12601"/>
            <a:ext cx="4980921" cy="2900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7383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52388"/>
            <a:ext cx="90582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87" y="287268"/>
            <a:ext cx="750682" cy="227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40" y="2564904"/>
            <a:ext cx="942798" cy="2774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19" y="3539847"/>
            <a:ext cx="897621" cy="147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543" t="13579" r="21946" b="29328"/>
          <a:stretch>
            <a:fillRect/>
          </a:stretch>
        </p:blipFill>
        <p:spPr bwMode="auto">
          <a:xfrm>
            <a:off x="2808247" y="5000636"/>
            <a:ext cx="2017481" cy="18573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 l="55054" t="8341" r="12749" b="16918"/>
          <a:stretch>
            <a:fillRect/>
          </a:stretch>
        </p:blipFill>
        <p:spPr bwMode="auto">
          <a:xfrm>
            <a:off x="45494" y="5572140"/>
            <a:ext cx="568949" cy="12144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956529" y="6279703"/>
            <a:ext cx="10038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СаС</a:t>
            </a:r>
            <a:r>
              <a:rPr lang="ru-RU" sz="2400" b="1" baseline="-3000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5685898"/>
            <a:ext cx="273825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+ 2Н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995936" y="6072207"/>
            <a:ext cx="1296144" cy="43832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25219" r="21721" b="53358"/>
          <a:stretch/>
        </p:blipFill>
        <p:spPr bwMode="auto">
          <a:xfrm>
            <a:off x="971600" y="2553030"/>
            <a:ext cx="7096302" cy="143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42844" y="260648"/>
            <a:ext cx="8858312" cy="4461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Наибольшее промышленное значение из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его получают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карбидным способом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Вёлер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 1862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Если кусочки карбида кальция поместить в сосуд с водой, начинается бурное выделение ацетилена: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карбид                         ацетилен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кальция                           </a:t>
            </a:r>
            <a:r>
              <a:rPr 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098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4" y="5119525"/>
            <a:ext cx="1586393" cy="118979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500034" y="6072206"/>
            <a:ext cx="785818" cy="285752"/>
          </a:xfrm>
          <a:prstGeom prst="straightConnector1">
            <a:avLst/>
          </a:prstGeom>
          <a:ln w="57150">
            <a:solidFill>
              <a:srgbClr val="CC4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29720" t="8341" r="3807" b="23044"/>
          <a:stretch>
            <a:fillRect/>
          </a:stretch>
        </p:blipFill>
        <p:spPr bwMode="auto">
          <a:xfrm>
            <a:off x="1691680" y="1844824"/>
            <a:ext cx="42484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52253" t="8341" r="4934" b="16918"/>
          <a:stretch>
            <a:fillRect/>
          </a:stretch>
        </p:blipFill>
        <p:spPr bwMode="auto">
          <a:xfrm>
            <a:off x="251520" y="188640"/>
            <a:ext cx="16148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print"/>
          <a:srcRect l="34496" t="13579" r="18254" b="23422"/>
          <a:stretch>
            <a:fillRect/>
          </a:stretch>
        </p:blipFill>
        <p:spPr bwMode="auto">
          <a:xfrm>
            <a:off x="6983760" y="476672"/>
            <a:ext cx="21602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1331640" y="2204864"/>
            <a:ext cx="3168352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6" cstate="print"/>
          <a:srcRect l="31543" t="13579" r="21946" b="29328"/>
          <a:stretch>
            <a:fillRect/>
          </a:stretch>
        </p:blipFill>
        <p:spPr bwMode="auto">
          <a:xfrm>
            <a:off x="0" y="4409728"/>
            <a:ext cx="265933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1547664" y="3573016"/>
            <a:ext cx="3024336" cy="27363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572000" y="1340768"/>
            <a:ext cx="3456384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32625" y="331338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164288" y="592948"/>
            <a:ext cx="804982" cy="3877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659455" y="6047710"/>
            <a:ext cx="2499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 +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СаС</a:t>
            </a:r>
            <a:r>
              <a:rPr lang="ru-RU" sz="2800" b="1" baseline="-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32656"/>
            <a:ext cx="885831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Этот способ не может удовлетворять все возрастающую потребность в ацетилене, т.к. производство карбида кальция связано с большими затратами электроэнергии.</a:t>
            </a:r>
          </a:p>
          <a:p>
            <a:pPr indent="450000" algn="just">
              <a:lnSpc>
                <a:spcPct val="85000"/>
              </a:lnSpc>
            </a:pP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 карбид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кальция</a:t>
            </a: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карбидов других металлов можно получить различные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алкины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например: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Mg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карбид                        </a:t>
            </a:r>
            <a:r>
              <a:rPr lang="ru-RU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пропин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магния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21" name="Picture 2" descr="D:\23.05.13-домашние документы\Виртуальные лекции 2015\Органическая химия\алкины\0011-011-Alkiny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054" t="38542" r="25702" b="50184"/>
          <a:stretch/>
        </p:blipFill>
        <p:spPr bwMode="auto">
          <a:xfrm>
            <a:off x="1873263" y="1916832"/>
            <a:ext cx="5317796" cy="689172"/>
          </a:xfrm>
          <a:prstGeom prst="rect">
            <a:avLst/>
          </a:prstGeom>
          <a:noFill/>
        </p:spPr>
      </p:pic>
      <p:pic>
        <p:nvPicPr>
          <p:cNvPr id="5122" name="Picture 2" descr="D:\диск D\01.03.16-домашние документы\Виртуальные лекции 2015\Химия\сложные в-ва\оксиды\оксиды кальция\Oksid_kaltsiy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3690" r="14179" b="20963"/>
          <a:stretch/>
        </p:blipFill>
        <p:spPr bwMode="auto">
          <a:xfrm>
            <a:off x="1259632" y="2546650"/>
            <a:ext cx="1550271" cy="111102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Изображения в статьях. Картинки, фотографии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317" r="6675"/>
          <a:stretch/>
        </p:blipFill>
        <p:spPr bwMode="auto">
          <a:xfrm>
            <a:off x="2987824" y="2468490"/>
            <a:ext cx="1398043" cy="94630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356992"/>
            <a:ext cx="827456" cy="62059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970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348" y="290214"/>
            <a:ext cx="9001156" cy="457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настоящее время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ацетилен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получают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переработкой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природного </a:t>
            </a:r>
            <a:r>
              <a:rPr lang="ru-RU" sz="2800" b="1" u="sng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газа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одновременно является источником энергии для проведения реакции. Метан, составляющий основную часть природного газа, при высокой температуре разлагается: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</a:t>
            </a:r>
            <a:r>
              <a:rPr lang="ru-RU" sz="25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метан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Если метан пропустить через нагретую зону очень быстро, а затем сразу охладить водой- образуется ацетилен: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64" y="4806671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52424"/>
            <a:ext cx="3747914" cy="66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691680" y="5373216"/>
            <a:ext cx="381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метан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этин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D:\диск D\01.03.16-домашние документы\Лаб. раб YES\Виртуальные лабораторные YES\Анимашки и картинки\Воздух, газ, дым и др\Газ\Мировых запасов природного газа хватит на 250 л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35173"/>
            <a:ext cx="1789622" cy="145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0628" y="260648"/>
            <a:ext cx="88558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природного газа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промышлен-ный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способ). </a:t>
            </a:r>
            <a:r>
              <a:rPr lang="ru-RU" sz="28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Электрокрекинг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метод, заключающийся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пропускании метана между двумя металлическими электродами с огромной скоростью. Температура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1500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1600°С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 химической точки зрения метод аналогичен методу пиролиза, отличаясь лишь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технологи-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ческим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аппаратным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исполнением.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15023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300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4" descr="http://lemarllc.com/images/GT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6" y="620688"/>
            <a:ext cx="8496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133" y="4797152"/>
            <a:ext cx="728582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Завод по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переработке Природного и Попутного 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Газа</a:t>
            </a:r>
            <a:endParaRPr lang="ru-RU" sz="2800" dirty="0"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530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43956"/>
            <a:ext cx="4248472" cy="44467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281260"/>
            <a:ext cx="863872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Термоокислительный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метод, в котором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используется частичное окисление метана благодаря использованию теплоты, образующейся при 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сгорании: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6СН</a:t>
            </a:r>
            <a:r>
              <a:rPr lang="ru-RU" sz="2800" b="1" baseline="-25000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+ 4О</a:t>
            </a:r>
            <a:r>
              <a:rPr lang="ru-RU" sz="2800" b="1" baseline="-25000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+ 8Н</a:t>
            </a:r>
            <a:r>
              <a:rPr lang="ru-RU" sz="2800" b="1" baseline="-25000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+ 3СО + СО</a:t>
            </a:r>
            <a:r>
              <a:rPr lang="ru-RU" sz="2800" b="1" baseline="-25000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+ 3Н</a:t>
            </a:r>
            <a:r>
              <a:rPr lang="ru-RU" sz="2800" b="1" baseline="-25000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О</a:t>
            </a:r>
            <a:endParaRPr lang="ru-RU" sz="2800" b="1" dirty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946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9079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Дегидрирование 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например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этана: </a:t>
            </a:r>
            <a:endParaRPr lang="ru-RU" sz="3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772816"/>
            <a:ext cx="40839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этан                     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этин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5832648" cy="6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8224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1587800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643042" y="378619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pic>
        <p:nvPicPr>
          <p:cNvPr id="1026" name="Picture 2" descr="http://dp-adilet.kz/wp-content/img/1/17f56530_2d31_0131_2209_22000aa81b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" y="4483322"/>
            <a:ext cx="3491313" cy="23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0152" y="5637886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нефтепродуктов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645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88640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</a:t>
            </a:r>
            <a:r>
              <a:rPr lang="ru-RU" sz="2800" b="1" dirty="0" err="1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галогенирование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дигалоген-алканов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Отщепление двух молекул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галогеноводорода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происходит при нагревании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дигалогеналкана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 спиртовым раствором щелочи: 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47664" y="3861048"/>
            <a:ext cx="748883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7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де</a:t>
            </a:r>
            <a:r>
              <a:rPr lang="ru-RU" sz="2700" b="1" dirty="0" err="1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галогенировании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вторич-ных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третичных галогенидов водород отщепляется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преимущест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-венно от наименее гидрогенизирован-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атома углерода</a:t>
            </a:r>
            <a:r>
              <a:rPr lang="ru-RU" sz="27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Alexander Michailowitsch Saiz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91680" y="6328947"/>
            <a:ext cx="5430076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Александр Михайлович </a:t>
            </a:r>
            <a:r>
              <a:rPr lang="ru-RU" sz="2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Зайцев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346" y="2060848"/>
            <a:ext cx="88201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259632" y="2492896"/>
            <a:ext cx="198022" cy="3453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91680" y="3068960"/>
            <a:ext cx="504056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79712" y="2492896"/>
            <a:ext cx="198022" cy="345320"/>
          </a:xfrm>
          <a:prstGeom prst="roundRect">
            <a:avLst/>
          </a:prstGeom>
          <a:noFill/>
          <a:ln w="28575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1988840"/>
            <a:ext cx="504056" cy="360040"/>
          </a:xfrm>
          <a:prstGeom prst="ellipse">
            <a:avLst/>
          </a:prstGeom>
          <a:noFill/>
          <a:ln w="38100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069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732760"/>
            <a:ext cx="8862139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 физическим свойствам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напоминают алкены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Их температуры кипения и плавления увеличиваются с ростом молекулярной массы.</a:t>
            </a:r>
          </a:p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Гомологи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(за исключением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газы без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цвета и запаха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жидкости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</a:t>
            </a:r>
            <a:r>
              <a:rPr lang="ru-RU" sz="27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выше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твердые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Наличие тройной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связи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цепи приводит к повышению температуры кипения, плотности и растворимости их в воде по сравнению с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плохо растворимы в воде,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лучше –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органических растворителях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4677" y="44624"/>
            <a:ext cx="59378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Физические свойства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29200"/>
            <a:ext cx="1019259" cy="1581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33148" y="6265869"/>
            <a:ext cx="14029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–С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15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97" y="5095388"/>
            <a:ext cx="1047208" cy="178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5188" y="6229467"/>
            <a:ext cx="12426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83034"/>
              </p:ext>
            </p:extLst>
          </p:nvPr>
        </p:nvGraphicFramePr>
        <p:xfrm>
          <a:off x="179512" y="66196"/>
          <a:ext cx="8856984" cy="4970605"/>
        </p:xfrm>
        <a:graphic>
          <a:graphicData uri="http://schemas.openxmlformats.org/drawingml/2006/table">
            <a:tbl>
              <a:tblPr/>
              <a:tblGrid>
                <a:gridCol w="1656184"/>
                <a:gridCol w="3001367"/>
                <a:gridCol w="1399811"/>
                <a:gridCol w="1399811"/>
                <a:gridCol w="1399811"/>
              </a:tblGrid>
              <a:tr h="37980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Физические свойства некоторых </a:t>
                      </a:r>
                      <a:r>
                        <a:rPr lang="ru-RU" sz="24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алкинов</a:t>
                      </a: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71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/>
                        <a:t>Название</a:t>
                      </a: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/>
                        <a:t>Формула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err="1" smtClean="0"/>
                        <a:t>Т</a:t>
                      </a:r>
                      <a:r>
                        <a:rPr lang="ru-RU" sz="2400" b="1" baseline="-25000" dirty="0" err="1" smtClean="0"/>
                        <a:t>пл</a:t>
                      </a:r>
                      <a:r>
                        <a:rPr lang="ru-RU" sz="2400" b="1" baseline="-25000" dirty="0" smtClean="0"/>
                        <a:t>.</a:t>
                      </a:r>
                      <a:r>
                        <a:rPr lang="ru-RU" sz="2400" b="1" dirty="0" smtClean="0"/>
                        <a:t>,°</a:t>
                      </a:r>
                      <a:r>
                        <a:rPr lang="ru-RU" sz="2400" b="1" dirty="0"/>
                        <a:t>С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err="1" smtClean="0"/>
                        <a:t>Т</a:t>
                      </a:r>
                      <a:r>
                        <a:rPr lang="ru-RU" sz="2400" b="1" baseline="-25000" dirty="0" err="1" smtClean="0"/>
                        <a:t>кип</a:t>
                      </a:r>
                      <a:r>
                        <a:rPr lang="ru-RU" sz="2400" b="1" baseline="-25000" dirty="0" smtClean="0"/>
                        <a:t>.</a:t>
                      </a:r>
                      <a:r>
                        <a:rPr lang="ru-RU" sz="2400" b="1" dirty="0" smtClean="0"/>
                        <a:t>,°</a:t>
                      </a:r>
                      <a:r>
                        <a:rPr lang="ru-RU" sz="2400" b="1" dirty="0"/>
                        <a:t>С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smtClean="0"/>
                        <a:t>Плот-</a:t>
                      </a:r>
                      <a:r>
                        <a:rPr lang="ru-RU" sz="2400" b="1" dirty="0" err="1" smtClean="0"/>
                        <a:t>ность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u="none" dirty="0" smtClean="0"/>
                        <a:t>Эт</a:t>
                      </a:r>
                      <a:r>
                        <a:rPr lang="ru-RU" sz="2400" b="1" u="none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400" b="1" u="non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 smtClean="0"/>
                        <a:t>HC≡CH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−81,8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−75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0,565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u="none" dirty="0"/>
                        <a:t>Проп</a:t>
                      </a:r>
                      <a:r>
                        <a:rPr lang="ru-RU" sz="24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 smtClean="0"/>
                        <a:t>HC≡C−CH</a:t>
                      </a:r>
                      <a:r>
                        <a:rPr lang="en-US" sz="2400" b="1" baseline="-25000" dirty="0" smtClean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/>
                        <a:t>−101,5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−23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0,670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Бут-1-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−125,9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8,1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0,678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Бут-2-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−C≡C−CH</a:t>
                      </a:r>
                      <a:r>
                        <a:rPr lang="en-US" sz="2400" b="1" baseline="-25000" dirty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−32,3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27,0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0,694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Пент-1-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H</a:t>
                      </a:r>
                      <a:r>
                        <a:rPr lang="en-US" sz="2400" b="1" baseline="-25000" dirty="0"/>
                        <a:t>7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−90,0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39,3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/>
                        <a:t>0,695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Пент-2-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−C≡C−C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b="1" dirty="0"/>
                        <a:t>H</a:t>
                      </a:r>
                      <a:r>
                        <a:rPr lang="en-US" sz="2400" b="1" baseline="-25000" dirty="0"/>
                        <a:t>5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−101,0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55,0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0,714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71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3-Метилбут-1-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/>
                        <a:t>HC≡C−CH(CH</a:t>
                      </a:r>
                      <a:r>
                        <a:rPr lang="en-US" sz="2400" b="1" baseline="-25000"/>
                        <a:t>3</a:t>
                      </a:r>
                      <a:r>
                        <a:rPr lang="en-US" sz="2400" b="1"/>
                        <a:t>)CH</a:t>
                      </a:r>
                      <a:r>
                        <a:rPr lang="en-US" sz="2400" b="1" baseline="-25000"/>
                        <a:t>3</a:t>
                      </a:r>
                      <a:endParaRPr lang="en-US" sz="2400" b="1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н/д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28,0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0,665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69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Гекс-1-</a:t>
                      </a:r>
                      <a:r>
                        <a:rPr lang="ru-RU" sz="23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 smtClean="0"/>
                        <a:t>HC≡C−C</a:t>
                      </a:r>
                      <a:r>
                        <a:rPr lang="en-US" sz="2400" b="1" baseline="-25000" dirty="0" smtClean="0"/>
                        <a:t>4</a:t>
                      </a:r>
                      <a:r>
                        <a:rPr lang="en-US" sz="2400" b="1" dirty="0" smtClean="0"/>
                        <a:t>H</a:t>
                      </a:r>
                      <a:r>
                        <a:rPr lang="en-US" sz="2400" b="1" baseline="-25000" dirty="0" smtClean="0"/>
                        <a:t>9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−132,4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71,4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0,719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5" y="5272849"/>
            <a:ext cx="84650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Значения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измерены при температуре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кипения, а остальные – при 20 </a:t>
            </a:r>
            <a:r>
              <a:rPr lang="ru-RU" sz="27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160251" cy="13947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4282" y="969357"/>
            <a:ext cx="8786874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Химическое поведение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связано с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наличием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их молекуле тройной связи и особенностями ее строения. Для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 smtClean="0">
                <a:latin typeface="Arial" pitchFamily="34" charset="0"/>
                <a:cs typeface="Arial" pitchFamily="34" charset="0"/>
              </a:rPr>
              <a:t>характерны: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 </a:t>
            </a:r>
            <a:r>
              <a:rPr lang="ru-RU" sz="29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присоединения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протекающие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ступенчато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сначала с образованием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(или их производных), затем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9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21052"/>
            <a:ext cx="5826175" cy="18369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343" name="Picture 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6" y="2204864"/>
            <a:ext cx="6283454" cy="7230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281260"/>
            <a:ext cx="88204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1) Гидрирование.</a:t>
            </a:r>
            <a:r>
              <a:rPr lang="ru-RU" sz="2800" i="1" dirty="0" smtClean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Водород в присутствии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платины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палладия, никеля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восстанавливает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первом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этапе образуется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затем восстанавливается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55275" y="2909047"/>
            <a:ext cx="58326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эт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248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3583" y="4624527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(«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Нижегородская обл.)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для селективного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гидрирования при получении этилена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248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3583" y="4624527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(«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Нижегородская обл.)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для селективного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гидрирования при получении этилена</a:t>
            </a:r>
          </a:p>
        </p:txBody>
      </p:sp>
      <p:pic>
        <p:nvPicPr>
          <p:cNvPr id="11" name="Рисунок 10" descr="Установка гидроочистки дизтоплива на заводе British Petroleum в Грандмут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58344"/>
            <a:ext cx="3482689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525658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ru-RU" sz="2800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+ H</a:t>
            </a:r>
            <a:r>
              <a:rPr lang="ru-RU" sz="2800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</a:t>
            </a:r>
            <a:r>
              <a:rPr lang="ru-RU" sz="2800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</a:t>
            </a:r>
            <a:r>
              <a:rPr lang="ru-RU" sz="2800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 +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3H</a:t>
            </a:r>
            <a:r>
              <a:rPr lang="ru-RU" sz="28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latin typeface="Arial Black" pitchFamily="34" charset="0"/>
              </a:rPr>
              <a:t>  </a:t>
            </a:r>
            <a:endParaRPr lang="ru-RU" sz="2800" dirty="0" smtClean="0"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dirty="0" smtClean="0">
                <a:latin typeface="Arial Black" pitchFamily="34" charset="0"/>
              </a:rPr>
              <a:t>реакция парового </a:t>
            </a:r>
            <a:r>
              <a:rPr lang="ru-RU" sz="2800" dirty="0" err="1">
                <a:latin typeface="Arial Black" pitchFamily="34" charset="0"/>
              </a:rPr>
              <a:t>риформинга</a:t>
            </a:r>
            <a:endParaRPr lang="ru-RU" sz="2800" dirty="0">
              <a:latin typeface="Arial Black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076056" y="548680"/>
            <a:ext cx="1152128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1937" y="1562808"/>
            <a:ext cx="5256583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Риформинг</a:t>
            </a:r>
            <a:r>
              <a:rPr lang="ru-RU" sz="2500" b="1" dirty="0" smtClean="0"/>
              <a:t>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промыш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-ленный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процесс переработки бензиновых и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лигроиновых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фракций нефти с целью получения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высококачествен-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бензинов.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84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7347" name="Picture 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3" y="2128533"/>
            <a:ext cx="6951158" cy="12317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7357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2) Галогенирование.</a:t>
            </a:r>
            <a:r>
              <a:rPr lang="ru-RU" sz="2800" dirty="0" smtClean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галогенов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тройной связи происходит с меньшей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скоростью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присоединение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промежуточном этапе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образуются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транс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336029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(ацетилен)     1,2-ди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1,1,2,2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тетра- 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5663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02" t="3662" r="68945" b="50928"/>
          <a:stretch>
            <a:fillRect/>
          </a:stretch>
        </p:blipFill>
        <p:spPr bwMode="auto">
          <a:xfrm>
            <a:off x="2123728" y="4926341"/>
            <a:ext cx="1346633" cy="181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/>
          <a:srcRect l="17578" t="3662" r="63672" b="50927"/>
          <a:stretch>
            <a:fillRect/>
          </a:stretch>
        </p:blipFill>
        <p:spPr bwMode="auto">
          <a:xfrm>
            <a:off x="3857620" y="5026286"/>
            <a:ext cx="71438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 l="37424" t="16698" r="32850" b="13803"/>
          <a:stretch>
            <a:fillRect/>
          </a:stretch>
        </p:blipFill>
        <p:spPr bwMode="auto">
          <a:xfrm>
            <a:off x="4953383" y="5234900"/>
            <a:ext cx="559598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/>
          <a:srcRect l="17578" t="3662" r="67187" b="61588"/>
          <a:stretch>
            <a:fillRect/>
          </a:stretch>
        </p:blipFill>
        <p:spPr bwMode="auto">
          <a:xfrm>
            <a:off x="7288333" y="4449082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Прямоугольник 20"/>
          <p:cNvSpPr/>
          <p:nvPr/>
        </p:nvSpPr>
        <p:spPr>
          <a:xfrm>
            <a:off x="6429388" y="5805264"/>
            <a:ext cx="2472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</a:t>
            </a:r>
            <a:r>
              <a:rPr lang="ru-RU" sz="24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4551" y="2723420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3182" y="269524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060726"/>
            <a:ext cx="7665399" cy="837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непредельные углеводороды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67759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5085183"/>
            <a:ext cx="1379249" cy="177281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г. </a:t>
            </a: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7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.)</a:t>
            </a:r>
            <a:endParaRPr lang="ru-RU" sz="27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100392" y="3933056"/>
            <a:ext cx="28803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9461"/>
            <a:ext cx="83804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4608130"/>
            <a:ext cx="89940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2,2-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endParaRPr lang="ru-RU" sz="2400" dirty="0">
              <a:solidFill>
                <a:srgbClr val="140DA3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39161"/>
            <a:ext cx="8834124" cy="331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3) </a:t>
            </a:r>
            <a:r>
              <a:rPr lang="ru-RU" sz="2800" b="1" dirty="0" err="1"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галогенирование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r>
              <a:rPr lang="ru-RU" sz="2800" b="1" i="1" dirty="0"/>
              <a:t> </a:t>
            </a:r>
            <a:r>
              <a:rPr lang="ru-RU" sz="2800" b="1" dirty="0" err="1"/>
              <a:t>Присоедине-ние</a:t>
            </a:r>
            <a:r>
              <a:rPr lang="ru-RU" sz="2800" b="1" dirty="0"/>
              <a:t> </a:t>
            </a:r>
            <a:r>
              <a:rPr lang="ru-RU" sz="2800" b="1" dirty="0" err="1"/>
              <a:t>галогеноводородов</a:t>
            </a:r>
            <a:r>
              <a:rPr lang="ru-RU" sz="2800" b="1" dirty="0"/>
              <a:t> к </a:t>
            </a:r>
            <a:r>
              <a:rPr lang="ru-RU" sz="2800" b="1" dirty="0" err="1"/>
              <a:t>алкинам</a:t>
            </a:r>
            <a:r>
              <a:rPr lang="ru-RU" sz="2800" b="1" dirty="0"/>
              <a:t> происходит по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правилу Марковникова</a:t>
            </a:r>
            <a:r>
              <a:rPr lang="ru-RU" sz="2800" b="1" dirty="0"/>
              <a:t>, но менее активно, чем к </a:t>
            </a:r>
            <a:r>
              <a:rPr lang="ru-RU" sz="2800" b="1" dirty="0" err="1"/>
              <a:t>алкенам</a:t>
            </a:r>
            <a:r>
              <a:rPr lang="ru-RU" sz="2800" b="1" dirty="0"/>
              <a:t>. Реакция протекает в две </a:t>
            </a:r>
            <a:r>
              <a:rPr lang="ru-RU" sz="2800" b="1" dirty="0" smtClean="0"/>
              <a:t>стадии.</a:t>
            </a:r>
            <a:endParaRPr lang="ru-RU" sz="2800" b="1" dirty="0"/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000" b="1" u="none" strike="noStrike" normalizeH="0" baseline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sz="2800" b="1" u="sng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ненасыщенных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атомов углерода, галоген – к другому ненасыщенному углеродному 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атому.</a:t>
            </a:r>
            <a:endParaRPr kumimoji="0" lang="ru-RU" sz="2800" b="1" i="0" u="none" strike="noStrike" normalizeH="0" baseline="0" dirty="0" smtClean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4187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33265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4)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Гидратация (присоединение воды)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серной кислоты и сульфата двухвалентной ртути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легко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присоединяет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воду с образованием уксусного альдегида: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2604"/>
            <a:ext cx="8287210" cy="9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536" y="2780928"/>
            <a:ext cx="871674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(ацетилен)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уксусный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альдегид</a:t>
            </a:r>
            <a:endParaRPr lang="ru-RU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645024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воды к гомологам ацетилена происходит в соответствии с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правилом Марковникова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5589240"/>
            <a:ext cx="824440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проп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ол-2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диметил</a:t>
            </a:r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кетон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" descr="D:\23.05.13-домашние документы\Виртуальные лекции 2015\Органическая химия\алкины\image028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3293"/>
          <a:stretch/>
        </p:blipFill>
        <p:spPr bwMode="auto">
          <a:xfrm>
            <a:off x="827584" y="1910920"/>
            <a:ext cx="7931158" cy="954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044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0286" y="334626"/>
            <a:ext cx="864096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свойства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800" b="1" u="sng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1) Образование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алкинидов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8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тройной связью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С–H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кислотами (сильнее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аммиак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но слабее,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спирты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которые с очень сильными основаниями могут образовывать соли 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алкиниды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≡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KC≡CK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97341"/>
            <a:ext cx="8856984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аммиакатами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одновалентной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на наличие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 тройной </a:t>
            </a:r>
            <a:r>
              <a:rPr lang="ru-RU" sz="2800" b="1" u="sng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связи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u="sng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взаимодействии ацетилена с аммиачным раствором оксида серебра выпадает осадок серого цвета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ацетиленид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серебра: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+ 2[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AgC≡C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5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5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серебра (</a:t>
            </a: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0751"/>
            <a:ext cx="1224136" cy="26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6754" y="5521188"/>
            <a:ext cx="1903085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AgC</a:t>
            </a:r>
            <a:r>
              <a:rPr lang="en-US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</a:t>
            </a:r>
            <a:r>
              <a:rPr lang="en-US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39" y="4040751"/>
            <a:ext cx="3036613" cy="265493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1115616" y="5902251"/>
            <a:ext cx="3888432" cy="25353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044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28803"/>
            <a:ext cx="8712968" cy="382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Аналогично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протекает реакция с аммиачным раствором хлорида меди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+ 2[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400" b="1" dirty="0" err="1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4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меди (</a:t>
            </a:r>
            <a:r>
              <a:rPr lang="en-US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+Н</a:t>
            </a:r>
            <a:r>
              <a:rPr lang="ru-RU" sz="27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4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метилацетиленид</a:t>
            </a:r>
            <a:endParaRPr lang="ru-RU" sz="2400" b="1" dirty="0" smtClean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en-US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ропинид</a:t>
            </a:r>
            <a:r>
              <a:rPr lang="en-US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endParaRPr lang="en-US" sz="2400" b="1" dirty="0" smtClean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Пропинид серебра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осадок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белого цвета, пропинид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меди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осадок жёлтого цвета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диацетиленид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меди 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осадок красного цвета.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8687"/>
            <a:ext cx="1014451" cy="24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4009" y="5526773"/>
            <a:ext cx="19030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CCu</a:t>
            </a:r>
            <a:endParaRPr lang="ru-RU" sz="2700" dirty="0">
              <a:latin typeface="Arial Black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827584" y="5949280"/>
            <a:ext cx="2520280" cy="4920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1657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365697"/>
            <a:ext cx="9112277" cy="2015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2) Галогенирование.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Действием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галогена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монозамещенные ацетилены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щелочной среде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</a:t>
            </a:r>
            <a:r>
              <a:rPr lang="ru-RU" sz="28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850" algn="just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C≡CH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C≡C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+Н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5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1-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322198"/>
            <a:ext cx="856783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циклообразования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Ацетилен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действием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катализаторов – раскалённого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активированного угля при 500 °С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разработана Н. Д. Зелинским и Б. А. Казанцевым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органоникелевого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катализа-тора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(например,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тетракарбонила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никеля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при 60 °С и повышенном давлении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Реппе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достаточно легко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циклотримеризуется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образуя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в других условиях (катализатор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цианид никеля(II) в ТГФ)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окта</a:t>
            </a:r>
            <a:r>
              <a:rPr lang="ru-RU" sz="2700" b="1" u="sng" dirty="0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9" descr="D:\23.05.13-домашние документы\Виртуальные лекции 2015\Органическая химия\алкины\181436_html_m42d076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4201023"/>
            <a:ext cx="6368578" cy="1562104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30457"/>
            <a:ext cx="2536216" cy="87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07" y="3977168"/>
            <a:ext cx="1106488" cy="1868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547683"/>
            <a:ext cx="6939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                                                         бензол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6414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Алкины.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Номенклатура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Изомерия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алкинов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Химические связи в молекулах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алкинов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.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Источники и способы получения.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Физические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свойства.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Химические свойства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Применение </a:t>
            </a:r>
            <a:r>
              <a:rPr lang="ru-RU" sz="2800" b="1" dirty="0" err="1">
                <a:ln w="11430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этина</a:t>
            </a:r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 (ацетилена</a:t>
            </a:r>
            <a:r>
              <a:rPr lang="ru-RU" sz="2800" b="1" dirty="0" smtClean="0">
                <a:ln w="11430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).</a:t>
            </a:r>
            <a:endParaRPr lang="ru-RU" sz="2800" b="1" dirty="0">
              <a:ln w="11430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Проверим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, как Вы поняли и запомнили  пройденный материал.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Использованные источники.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46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Реакции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окисления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окисляются более трудно чем 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однако при контролируемом окислении можно сохранить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C–C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связь и получить в качестве продуктов реакции карбонильные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соединения:</a:t>
            </a:r>
          </a:p>
          <a:p>
            <a:pPr lvl="0" algn="ctr"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+ 2[O]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(O)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C(O)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качестве окислителя может выступать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озон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 последующим восстановлением и гидролизом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озонида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слабощелочной или нейтральной среде и некоторые другие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595682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зависимости от окислителя может давать три продукта</a:t>
            </a:r>
            <a:r>
              <a:rPr lang="ru-RU" sz="2800" dirty="0" smtClean="0"/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разбавленной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PdCl</a:t>
            </a:r>
            <a:r>
              <a:rPr lang="ru-RU" sz="2800" b="1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</a:t>
            </a:r>
            <a:r>
              <a:rPr lang="ru-RU" sz="2800" b="1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2800" b="1" dirty="0" smtClean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endParaRPr lang="ru-RU" sz="2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+ 2[O]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</a:p>
          <a:p>
            <a:pPr indent="450850" algn="just">
              <a:lnSpc>
                <a:spcPct val="85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                               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глиоксаль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pic>
        <p:nvPicPr>
          <p:cNvPr id="12290" name="Picture 2" descr="http://shikardos.ru/text/zadaniya-teoreticheskogo-tura-ii-gorodskogo-rajonnogo-etapa/36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53" y="1595240"/>
            <a:ext cx="1845995" cy="14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0294"/>
            <a:ext cx="1139563" cy="338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12492"/>
            <a:ext cx="969963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2821" y="6286520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PdCl</a:t>
            </a:r>
            <a:r>
              <a:rPr lang="ru-RU" sz="2400" b="1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400" b="1" dirty="0">
                <a:latin typeface="Arial Black" pitchFamily="34" charset="0"/>
                <a:cs typeface="Arial" pitchFamily="34" charset="0"/>
              </a:rPr>
              <a:t> 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73530"/>
            <a:ext cx="864096" cy="1839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31" y="3420294"/>
            <a:ext cx="2176075" cy="197308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55909" y="4473530"/>
            <a:ext cx="1386918" cy="435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85000"/>
              </a:lnSpc>
            </a:pPr>
            <a:r>
              <a:rPr lang="ru-RU" sz="26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NaNO</a:t>
            </a:r>
            <a:r>
              <a:rPr lang="ru-RU" sz="2600" b="1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26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44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7524" y="303034"/>
            <a:ext cx="8712968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KClO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субстрате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 +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диэтиловый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эфир</a:t>
            </a:r>
          </a:p>
          <a:p>
            <a:pPr lvl="0" indent="450850" algn="just">
              <a:lnSpc>
                <a:spcPct val="85000"/>
              </a:lnSpc>
            </a:pPr>
            <a:endParaRPr lang="en-US" sz="2800" b="1" dirty="0" smtClean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[O]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</a:p>
          <a:p>
            <a:pPr lvl="0">
              <a:lnSpc>
                <a:spcPct val="85000"/>
              </a:lnSpc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глиоксалевая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кислота</a:t>
            </a:r>
            <a:endParaRPr lang="ru-RU" sz="2800" dirty="0"/>
          </a:p>
        </p:txBody>
      </p:sp>
      <p:pic>
        <p:nvPicPr>
          <p:cNvPr id="12" name="Picture 2" descr="http://shikardos.ru/text/zadaniya-teoreticheskogo-tura-ii-gorodskogo-rajonnogo-etapa/36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32" y="875160"/>
            <a:ext cx="1845995" cy="14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520" y="2788851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кислой среде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PdCl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>
              <a:lnSpc>
                <a:spcPct val="85000"/>
              </a:lnSpc>
            </a:pPr>
            <a:endParaRPr lang="en-US" sz="1000" b="1" dirty="0" smtClean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[O]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</a:p>
          <a:p>
            <a:pPr lvl="0">
              <a:lnSpc>
                <a:spcPct val="85000"/>
              </a:lnSpc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algn="ctr">
              <a:lnSpc>
                <a:spcPct val="85000"/>
              </a:lnSpc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щавелевая (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этандиовая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кислота</a:t>
            </a:r>
            <a:endParaRPr lang="ru-RU" sz="2800" b="1" dirty="0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1" y="5119902"/>
            <a:ext cx="2946999" cy="162146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D:\диск D\01.03.16-домашние документы\Виртуальные лекции 2015\Органическая химия\карб. кислоты\щавелевая к-т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40" y="3645024"/>
            <a:ext cx="2646040" cy="12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839" y="5661248"/>
            <a:ext cx="2157001" cy="7571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Щавелевая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кислота</a:t>
            </a:r>
            <a:endParaRPr lang="ru-RU" sz="2400" b="1" dirty="0">
              <a:ln w="11430"/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152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172" t="6592" r="49609" b="54590"/>
          <a:stretch>
            <a:fillRect/>
          </a:stretch>
        </p:blipFill>
        <p:spPr bwMode="auto">
          <a:xfrm>
            <a:off x="2627784" y="5357826"/>
            <a:ext cx="2038005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2265" t="3662" r="65430" b="50927"/>
          <a:stretch>
            <a:fillRect/>
          </a:stretch>
        </p:blipFill>
        <p:spPr bwMode="auto">
          <a:xfrm>
            <a:off x="8001024" y="2928934"/>
            <a:ext cx="822689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758" t="4395" r="51953" b="50927"/>
          <a:stretch>
            <a:fillRect/>
          </a:stretch>
        </p:blipFill>
        <p:spPr bwMode="auto">
          <a:xfrm>
            <a:off x="4453339" y="2913295"/>
            <a:ext cx="3500462" cy="27028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71406" y="124992"/>
            <a:ext cx="878687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ацетилена.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2СН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+ 5О</a:t>
            </a:r>
            <a:r>
              <a:rPr lang="ru-RU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4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9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9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ацетилен</a:t>
            </a:r>
          </a:p>
        </p:txBody>
      </p:sp>
      <p:pic>
        <p:nvPicPr>
          <p:cNvPr id="10241" name="Picture 1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698" y="2780928"/>
            <a:ext cx="71438" cy="2667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365104"/>
            <a:ext cx="3672408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CaC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+ Н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 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endParaRPr lang="ru-RU" sz="2500" b="1" dirty="0" smtClean="0">
              <a:ln w="11430">
                <a:solidFill>
                  <a:sysClr val="windowText" lastClr="000000"/>
                </a:solidFill>
              </a:ln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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 + </a:t>
            </a:r>
            <a:r>
              <a:rPr lang="ru-RU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Са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(ОН)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224303" y="4509120"/>
            <a:ext cx="2723961" cy="1714908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35696" y="5226878"/>
            <a:ext cx="1584176" cy="762134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5403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260648"/>
            <a:ext cx="878687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Реакции полимеризации.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полимеризацию ацетилена осуществил Дж.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1957 году, пропуская газ над раствором катализатора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-Ti(OC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[–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СН=СН–]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полиацетилен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/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реакции был получен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полукристал-лический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Полиацетилен интересен тем, что введением в него определенных добавок (допирование) можно получить электропроводящий полимер с металлическими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свойствами. </a:t>
            </a:r>
            <a:endParaRPr lang="ru-RU" sz="2800" b="1" dirty="0"/>
          </a:p>
        </p:txBody>
      </p:sp>
      <p:pic>
        <p:nvPicPr>
          <p:cNvPr id="9218" name="Picture 2" descr="&quot;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737576" y="4653136"/>
            <a:ext cx="3560744" cy="21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139" y="6327628"/>
            <a:ext cx="25351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полиацетилен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17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31" y="327629"/>
            <a:ext cx="8779757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для ацетилена может идти c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полиинов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Н–[–С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С–]</a:t>
            </a:r>
            <a:r>
              <a:rPr lang="en-US" sz="32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–Н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3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 реакция легла в основу синтеза 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линейного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имеющего две формы: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полииновая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поликумуленовая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t28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466" y="4425772"/>
            <a:ext cx="8567836" cy="1149728"/>
          </a:xfrm>
          <a:prstGeom prst="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" y="5317231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733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AutoShape 2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6952"/>
            <a:ext cx="8879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мелкокристал-лический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порошок чёрного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цвета, обладающий полупроводниковыми свойствами, причём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под воздействием света его проводимость сильно увеличивается. На этом свойстве основано первое практическое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применение – в фотоэлементах. Получен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 искусственных условиях из длинных цепочек атомов углерода, уложенных параллельно друг другу.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линейный полимер углерода.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вещество впервые получено советскими химиками В. В. Коршаком, А. М. Сладковым, В.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Ю. П. Кудрявцевым в начале 60-х гг. в Институте элементоорганических соединений Академии наук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СССР.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himik Sladk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 bwMode="auto">
          <a:xfrm>
            <a:off x="3571741" y="4988627"/>
            <a:ext cx="1288291" cy="175274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6055687"/>
            <a:ext cx="231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А. М. Сладков</a:t>
            </a:r>
            <a:endParaRPr lang="ru-RU" sz="2400" dirty="0"/>
          </a:p>
        </p:txBody>
      </p:sp>
      <p:pic>
        <p:nvPicPr>
          <p:cNvPr id="15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6" y="5276027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494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88640"/>
            <a:ext cx="89377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полимеризации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химический процесс соединения множества исходных молекул низкомолекулярного вещества (мономера) в крупные молекулы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макромо-лекулы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полимери-зации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вступать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кратные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непредельные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поликонденсации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химический процесс соединения исходных молекул мономера в макромолекулы полимера,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идущий с образованием побочного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низко-молекулярного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(чаще всего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воды).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поликонденсации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вступают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молекулы 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функциональными группами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23.05.13-домашние документы\Виртуальные лекции 2015\Органическая химия\алкины\img22.jpg"/>
          <p:cNvPicPr>
            <a:picLocks noChangeAspect="1" noChangeArrowheads="1"/>
          </p:cNvPicPr>
          <p:nvPr/>
        </p:nvPicPr>
        <p:blipFill rotWithShape="1">
          <a:blip r:embed="rId2" cstate="print"/>
          <a:srcRect l="6032" t="16364" r="6678" b="7970"/>
          <a:stretch/>
        </p:blipFill>
        <p:spPr bwMode="auto">
          <a:xfrm>
            <a:off x="395536" y="836712"/>
            <a:ext cx="8495827" cy="55212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46403" y="219589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69" y="1315505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(ацетиленовые углеводороды)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14620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2" cstate="print"/>
          <a:srcRect l="24214" t="11690" r="24214" b="21906"/>
          <a:stretch>
            <a:fillRect/>
          </a:stretch>
        </p:blipFill>
        <p:spPr bwMode="auto">
          <a:xfrm>
            <a:off x="1619672" y="4893472"/>
            <a:ext cx="1178733" cy="139304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2" r="3152"/>
          <a:stretch>
            <a:fillRect/>
          </a:stretch>
        </p:blipFill>
        <p:spPr bwMode="auto">
          <a:xfrm>
            <a:off x="3347864" y="4027281"/>
            <a:ext cx="4684211" cy="278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диск D\01.03.16-домашние документы\Колледж Строитель\Уроки-2016\Химия\Органическая химия\Лекции- орг\Для лекци по орг. х\Алкины и др\25098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77"/>
          <a:stretch/>
        </p:blipFill>
        <p:spPr bwMode="auto">
          <a:xfrm>
            <a:off x="101759" y="188640"/>
            <a:ext cx="8977375" cy="61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6325422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</a:t>
            </a:r>
            <a:r>
              <a:rPr lang="ru-RU" sz="3000" b="1" dirty="0" err="1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этина</a:t>
            </a: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(ацетилена)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047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+4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7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Карбидный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способ получения ацетилена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кальция взаимодействует с водой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магния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взаимодействует с водой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кальция взаимодействует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кальция взаимодействует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щелочью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Дегидрированием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присоединение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отщепление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присоединение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отщепление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присоединения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3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ru-RU" sz="2800" b="1" baseline="-25000" dirty="0" smtClean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u="sng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+4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1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Карбидный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способ получения ацетилена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карбид кальция взаимодействует с 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магния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взаимодействует с водой 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кальция взаимодействует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карбид кальция взаимодействует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щелочью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Дегидрированием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присоединение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отщепление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отщепление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воды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алкинов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присоединения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9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901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885831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умник-разумник.рф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/%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D0%BE%D1%80%D0%B3%D0%B0%D0%BD%D0%B8%D1%87%D0%B5%D1%81%D0%BA%D0%B0%D1%8F-%D1%85%D0%B8%D0%BC%D0%B8%D1%8F.-%D0%BA%D0%BE%D0%BC%D0%BF%D0%BB%D0%B5%D0%BA%D1%82-%D1%82%D0%B0%D0%B1%D0%BB%D0%B8%D1%86/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himiknoginsk.ucoz.ru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yandex.ru/clck/jsredir?from=yandex.ru%3Bimages%2Fsearch%3Bimages%3B%3B&amp;text=&amp;etext=862.DY2-7nmqVj-XCwKVZIL3NwTF13XYMlhXgHHl-n3fImQr0uWzc9Vd98FNdYF_v62n.c329b19673e508cda7ab89d85b076ab2abce5871&amp;uuid=&amp;state=tid_Wvm4RM28ca_MiO4Ne9osTPtpHS9wicjEF5X7fRziVPIHCd9FyQ&amp;data=UlNrNmk5WktYejR0eWJFYk1Ldmtxai1aMFF1T0FVWi1US2hHYTlqcTViVzhDbERkM05uQTBEazd6SmRmbC1JNDZkdFFVdVNvNzMydmk1cGpVQlFiNGVNRzlFb3gxcXJMQVRVRzZldmFUM2ZkTHVXbnNSVEhoaG9ZWUFPVzlxN3FrQzNveUJwcTRuUQ&amp;b64e=2&amp;sign=96fffcf048cf4bbb3f861ac22b84aab6&amp;keyno=0&amp;l10n=ru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lemarllc.com/rus_chemical.html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Алкины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https://www.google.ru/search?q=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алкины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900igr.net/kartinki/khimija/Uglevodorody/009-Velikie-uchenye.html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how-make.ru/publ/poluchenie_acetilenida_medi_i/5-1-0-708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chemistry-chemists.com/Video4.html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chemistry-chemists.com/Video/Silver-acetylide.html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newsone.biz/blogs/blog-administratora/doping-dostoinyi-voshischenija.html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justbrain.ru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?tag=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карбин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ru.science.wikia.com/wiki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Карбин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/Поликонденсация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edufuture.biz/index.php?title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=Полимеры_(Химия_11_класс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793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://dp-adilet.kz/alkany-ximicheskie-svojstva-reakcii-s-izmeneniem-uglerodnogo-skeleta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http://e-cis.info/news.php?id=14625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23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http://forexaw.com/TERMs/Industry/Technology/l356_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Крекинг_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Cracking_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это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1"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121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49967" y="214290"/>
            <a:ext cx="45608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052736"/>
            <a:ext cx="9004774" cy="489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Углеродные атомы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главной  </a:t>
            </a:r>
            <a:r>
              <a:rPr lang="ru-RU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цепи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нумеруют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так,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наименьшую </a:t>
            </a:r>
            <a:r>
              <a:rPr lang="ru-RU" sz="29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цифру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крайний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 при тройной связи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названии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алкана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соответствующего этой </a:t>
            </a:r>
            <a:r>
              <a:rPr lang="ru-RU" sz="29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родоначальной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структуре, суффикс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–ан 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заменяется на </a:t>
            </a:r>
            <a:r>
              <a:rPr lang="ru-RU" sz="2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–ин</a:t>
            </a:r>
            <a:r>
              <a:rPr lang="ru-RU" sz="29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9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               СН</a:t>
            </a:r>
            <a:r>
              <a:rPr lang="en-US" sz="29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9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проп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1    2    3   4        5      6     7      1      2   3  4       </a:t>
            </a: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      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endParaRPr lang="ru-RU" sz="22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                       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en-US" sz="26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6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2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6-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гепт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ru-RU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гекс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endParaRPr lang="ru-RU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 descr="D:\23.05.13-домашние документы\Виртуальные лекции 2015\Органическая химия\алкины\27854_html_m4bbe40b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4896544" cy="10591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3004" y="71414"/>
            <a:ext cx="8691803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алкинов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– 2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94882"/>
              </p:ext>
            </p:extLst>
          </p:nvPr>
        </p:nvGraphicFramePr>
        <p:xfrm>
          <a:off x="142844" y="785794"/>
          <a:ext cx="8821644" cy="47308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205411"/>
                <a:gridCol w="2205411"/>
                <a:gridCol w="2205411"/>
                <a:gridCol w="2205411"/>
              </a:tblGrid>
              <a:tr h="8430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алкина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эт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проп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бут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пент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гепт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окт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дек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797465"/>
            <a:ext cx="2756111" cy="7589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01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67016" y="0"/>
            <a:ext cx="471956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357166"/>
            <a:ext cx="763061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098279"/>
            <a:ext cx="886075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с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algn="just">
              <a:lnSpc>
                <a:spcPct val="80000"/>
              </a:lnSpc>
            </a:pP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    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2   3 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  </a:t>
            </a: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4     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  </a:t>
            </a:r>
            <a:r>
              <a:rPr lang="ru-RU" sz="22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5      6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гексин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       4-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пент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/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положения тройной связи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(начиная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en-US" sz="28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/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      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D:\23.05.13-домашние документы\Виртуальные лекции 2015\Органическая химия\алкины\maxresdefault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2553" t="27439" r="16865" b="58068"/>
          <a:stretch/>
        </p:blipFill>
        <p:spPr bwMode="auto">
          <a:xfrm>
            <a:off x="5148064" y="1541204"/>
            <a:ext cx="3478106" cy="1377634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5724128" y="2060848"/>
            <a:ext cx="288032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0986" y="188640"/>
            <a:ext cx="87154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Межклассовая </a:t>
            </a:r>
            <a:r>
              <a:rPr lang="ru-RU" sz="2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соединениями, имеющими общую формулу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2n–2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(например,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алкадиенами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циклоалкенами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 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  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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=СН–СН=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 smtClean="0">
              <a:solidFill>
                <a:srgbClr val="140DA3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бут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                  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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бута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-1,3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20184"/>
            <a:ext cx="1768078" cy="12577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4293096"/>
            <a:ext cx="21187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u="sng" dirty="0" err="1" smtClean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бут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518655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5738915</TotalTime>
  <Words>2812</Words>
  <Application>Microsoft Office PowerPoint</Application>
  <PresentationFormat>Экран (4:3)</PresentationFormat>
  <Paragraphs>408</Paragraphs>
  <Slides>60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3541</cp:revision>
  <dcterms:created xsi:type="dcterms:W3CDTF">2009-11-04T17:47:55Z</dcterms:created>
  <dcterms:modified xsi:type="dcterms:W3CDTF">2021-04-05T19:29:06Z</dcterms:modified>
</cp:coreProperties>
</file>