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9"/>
  </p:notesMasterIdLst>
  <p:handoutMasterIdLst>
    <p:handoutMasterId r:id="rId210"/>
  </p:handoutMasterIdLst>
  <p:sldIdLst>
    <p:sldId id="1639" r:id="rId2"/>
    <p:sldId id="1081" r:id="rId3"/>
    <p:sldId id="464" r:id="rId4"/>
    <p:sldId id="295" r:id="rId5"/>
    <p:sldId id="1128" r:id="rId6"/>
    <p:sldId id="1367" r:id="rId7"/>
    <p:sldId id="1516" r:id="rId8"/>
    <p:sldId id="1518" r:id="rId9"/>
    <p:sldId id="1545" r:id="rId10"/>
    <p:sldId id="1517" r:id="rId11"/>
    <p:sldId id="1522" r:id="rId12"/>
    <p:sldId id="1523" r:id="rId13"/>
    <p:sldId id="1521" r:id="rId14"/>
    <p:sldId id="1525" r:id="rId15"/>
    <p:sldId id="1526" r:id="rId16"/>
    <p:sldId id="1527" r:id="rId17"/>
    <p:sldId id="1591" r:id="rId18"/>
    <p:sldId id="1592" r:id="rId19"/>
    <p:sldId id="1593" r:id="rId20"/>
    <p:sldId id="1127" r:id="rId21"/>
    <p:sldId id="1520" r:id="rId22"/>
    <p:sldId id="1519" r:id="rId23"/>
    <p:sldId id="1302" r:id="rId24"/>
    <p:sldId id="1304" r:id="rId25"/>
    <p:sldId id="1308" r:id="rId26"/>
    <p:sldId id="1307" r:id="rId27"/>
    <p:sldId id="1536" r:id="rId28"/>
    <p:sldId id="1533" r:id="rId29"/>
    <p:sldId id="1535" r:id="rId30"/>
    <p:sldId id="1515" r:id="rId31"/>
    <p:sldId id="1537" r:id="rId32"/>
    <p:sldId id="1532" r:id="rId33"/>
    <p:sldId id="1538" r:id="rId34"/>
    <p:sldId id="1455" r:id="rId35"/>
    <p:sldId id="1461" r:id="rId36"/>
    <p:sldId id="1542" r:id="rId37"/>
    <p:sldId id="1458" r:id="rId38"/>
    <p:sldId id="1452" r:id="rId39"/>
    <p:sldId id="1460" r:id="rId40"/>
    <p:sldId id="1306" r:id="rId41"/>
    <p:sldId id="1309" r:id="rId42"/>
    <p:sldId id="1310" r:id="rId43"/>
    <p:sldId id="1305" r:id="rId44"/>
    <p:sldId id="1311" r:id="rId45"/>
    <p:sldId id="1312" r:id="rId46"/>
    <p:sldId id="1313" r:id="rId47"/>
    <p:sldId id="1599" r:id="rId48"/>
    <p:sldId id="1595" r:id="rId49"/>
    <p:sldId id="1300" r:id="rId50"/>
    <p:sldId id="1298" r:id="rId51"/>
    <p:sldId id="1597" r:id="rId52"/>
    <p:sldId id="1314" r:id="rId53"/>
    <p:sldId id="1450" r:id="rId54"/>
    <p:sldId id="1299" r:id="rId55"/>
    <p:sldId id="1354" r:id="rId56"/>
    <p:sldId id="1598" r:id="rId57"/>
    <p:sldId id="1320" r:id="rId58"/>
    <p:sldId id="1321" r:id="rId59"/>
    <p:sldId id="1322" r:id="rId60"/>
    <p:sldId id="1355" r:id="rId61"/>
    <p:sldId id="1596" r:id="rId62"/>
    <p:sldId id="1356" r:id="rId63"/>
    <p:sldId id="1325" r:id="rId64"/>
    <p:sldId id="1324" r:id="rId65"/>
    <p:sldId id="1327" r:id="rId66"/>
    <p:sldId id="1614" r:id="rId67"/>
    <p:sldId id="1328" r:id="rId68"/>
    <p:sldId id="1364" r:id="rId69"/>
    <p:sldId id="1365" r:id="rId70"/>
    <p:sldId id="1615" r:id="rId71"/>
    <p:sldId id="1296" r:id="rId72"/>
    <p:sldId id="1297" r:id="rId73"/>
    <p:sldId id="1148" r:id="rId74"/>
    <p:sldId id="1130" r:id="rId75"/>
    <p:sldId id="1425" r:id="rId76"/>
    <p:sldId id="1404" r:id="rId77"/>
    <p:sldId id="1379" r:id="rId78"/>
    <p:sldId id="1604" r:id="rId79"/>
    <p:sldId id="1426" r:id="rId80"/>
    <p:sldId id="1434" r:id="rId81"/>
    <p:sldId id="1435" r:id="rId82"/>
    <p:sldId id="1436" r:id="rId83"/>
    <p:sldId id="1431" r:id="rId84"/>
    <p:sldId id="1432" r:id="rId85"/>
    <p:sldId id="1437" r:id="rId86"/>
    <p:sldId id="1421" r:id="rId87"/>
    <p:sldId id="1433" r:id="rId88"/>
    <p:sldId id="1439" r:id="rId89"/>
    <p:sldId id="1442" r:id="rId90"/>
    <p:sldId id="1441" r:id="rId91"/>
    <p:sldId id="1449" r:id="rId92"/>
    <p:sldId id="1594" r:id="rId93"/>
    <p:sldId id="1633" r:id="rId94"/>
    <p:sldId id="1616" r:id="rId95"/>
    <p:sldId id="1611" r:id="rId96"/>
    <p:sldId id="1612" r:id="rId97"/>
    <p:sldId id="1411" r:id="rId98"/>
    <p:sldId id="1412" r:id="rId99"/>
    <p:sldId id="1414" r:id="rId100"/>
    <p:sldId id="1438" r:id="rId101"/>
    <p:sldId id="1632" r:id="rId102"/>
    <p:sldId id="1605" r:id="rId103"/>
    <p:sldId id="1606" r:id="rId104"/>
    <p:sldId id="1609" r:id="rId105"/>
    <p:sldId id="1607" r:id="rId106"/>
    <p:sldId id="1406" r:id="rId107"/>
    <p:sldId id="1625" r:id="rId108"/>
    <p:sldId id="1634" r:id="rId109"/>
    <p:sldId id="1618" r:id="rId110"/>
    <p:sldId id="1628" r:id="rId111"/>
    <p:sldId id="1631" r:id="rId112"/>
    <p:sldId id="1626" r:id="rId113"/>
    <p:sldId id="1619" r:id="rId114"/>
    <p:sldId id="1623" r:id="rId115"/>
    <p:sldId id="1620" r:id="rId116"/>
    <p:sldId id="1630" r:id="rId117"/>
    <p:sldId id="1393" r:id="rId118"/>
    <p:sldId id="1398" r:id="rId119"/>
    <p:sldId id="1624" r:id="rId120"/>
    <p:sldId id="1400" r:id="rId121"/>
    <p:sldId id="1462" r:id="rId122"/>
    <p:sldId id="1476" r:id="rId123"/>
    <p:sldId id="1477" r:id="rId124"/>
    <p:sldId id="1482" r:id="rId125"/>
    <p:sldId id="1481" r:id="rId126"/>
    <p:sldId id="1483" r:id="rId127"/>
    <p:sldId id="1478" r:id="rId128"/>
    <p:sldId id="1500" r:id="rId129"/>
    <p:sldId id="1501" r:id="rId130"/>
    <p:sldId id="1479" r:id="rId131"/>
    <p:sldId id="1502" r:id="rId132"/>
    <p:sldId id="1384" r:id="rId133"/>
    <p:sldId id="1471" r:id="rId134"/>
    <p:sldId id="1473" r:id="rId135"/>
    <p:sldId id="1480" r:id="rId136"/>
    <p:sldId id="1368" r:id="rId137"/>
    <p:sldId id="1486" r:id="rId138"/>
    <p:sldId id="1504" r:id="rId139"/>
    <p:sldId id="1506" r:id="rId140"/>
    <p:sldId id="1507" r:id="rId141"/>
    <p:sldId id="1475" r:id="rId142"/>
    <p:sldId id="1463" r:id="rId143"/>
    <p:sldId id="1464" r:id="rId144"/>
    <p:sldId id="1465" r:id="rId145"/>
    <p:sldId id="1485" r:id="rId146"/>
    <p:sldId id="1466" r:id="rId147"/>
    <p:sldId id="1484" r:id="rId148"/>
    <p:sldId id="1468" r:id="rId149"/>
    <p:sldId id="1546" r:id="rId150"/>
    <p:sldId id="1508" r:id="rId151"/>
    <p:sldId id="1547" r:id="rId152"/>
    <p:sldId id="1467" r:id="rId153"/>
    <p:sldId id="1509" r:id="rId154"/>
    <p:sldId id="1510" r:id="rId155"/>
    <p:sldId id="1511" r:id="rId156"/>
    <p:sldId id="1512" r:id="rId157"/>
    <p:sldId id="1590" r:id="rId158"/>
    <p:sldId id="1376" r:id="rId159"/>
    <p:sldId id="1513" r:id="rId160"/>
    <p:sldId id="1469" r:id="rId161"/>
    <p:sldId id="1495" r:id="rId162"/>
    <p:sldId id="1514" r:id="rId163"/>
    <p:sldId id="1494" r:id="rId164"/>
    <p:sldId id="1566" r:id="rId165"/>
    <p:sldId id="1498" r:id="rId166"/>
    <p:sldId id="1493" r:id="rId167"/>
    <p:sldId id="1563" r:id="rId168"/>
    <p:sldId id="1573" r:id="rId169"/>
    <p:sldId id="1569" r:id="rId170"/>
    <p:sldId id="1580" r:id="rId171"/>
    <p:sldId id="1582" r:id="rId172"/>
    <p:sldId id="1572" r:id="rId173"/>
    <p:sldId id="1581" r:id="rId174"/>
    <p:sldId id="1571" r:id="rId175"/>
    <p:sldId id="1540" r:id="rId176"/>
    <p:sldId id="1574" r:id="rId177"/>
    <p:sldId id="1575" r:id="rId178"/>
    <p:sldId id="1541" r:id="rId179"/>
    <p:sldId id="1549" r:id="rId180"/>
    <p:sldId id="1550" r:id="rId181"/>
    <p:sldId id="1551" r:id="rId182"/>
    <p:sldId id="1552" r:id="rId183"/>
    <p:sldId id="1576" r:id="rId184"/>
    <p:sldId id="1557" r:id="rId185"/>
    <p:sldId id="1490" r:id="rId186"/>
    <p:sldId id="1559" r:id="rId187"/>
    <p:sldId id="1577" r:id="rId188"/>
    <p:sldId id="1583" r:id="rId189"/>
    <p:sldId id="1560" r:id="rId190"/>
    <p:sldId id="1579" r:id="rId191"/>
    <p:sldId id="1470" r:id="rId192"/>
    <p:sldId id="1584" r:id="rId193"/>
    <p:sldId id="1586" r:id="rId194"/>
    <p:sldId id="1488" r:id="rId195"/>
    <p:sldId id="1382" r:id="rId196"/>
    <p:sldId id="1636" r:id="rId197"/>
    <p:sldId id="1637" r:id="rId198"/>
    <p:sldId id="1635" r:id="rId199"/>
    <p:sldId id="1638" r:id="rId200"/>
    <p:sldId id="1343" r:id="rId201"/>
    <p:sldId id="1589" r:id="rId202"/>
    <p:sldId id="1601" r:id="rId203"/>
    <p:sldId id="1602" r:id="rId204"/>
    <p:sldId id="1084" r:id="rId205"/>
    <p:sldId id="1125" r:id="rId206"/>
    <p:sldId id="1419" r:id="rId207"/>
    <p:sldId id="991" r:id="rId20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B90764"/>
    <a:srgbClr val="1A0C7E"/>
    <a:srgbClr val="660066"/>
    <a:srgbClr val="F9E4A9"/>
    <a:srgbClr val="FAE9B8"/>
    <a:srgbClr val="FF3300"/>
    <a:srgbClr val="154F2B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294" autoAdjust="0"/>
    <p:restoredTop sz="99106" autoAdjust="0"/>
  </p:normalViewPr>
  <p:slideViewPr>
    <p:cSldViewPr>
      <p:cViewPr>
        <p:scale>
          <a:sx n="70" d="100"/>
          <a:sy n="70" d="100"/>
        </p:scale>
        <p:origin x="-105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handoutMaster" Target="handoutMasters/handoutMaster1.xml"/><Relationship Id="rId215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6498A-AFC7-4049-83F9-0C3D4556AD5C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AF98B-A2FA-423B-9D8D-D09412AC7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16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1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microsoft.com/office/2007/relationships/hdphoto" Target="../media/hdphoto38.wdp"/><Relationship Id="rId4" Type="http://schemas.openxmlformats.org/officeDocument/2006/relationships/image" Target="../media/image23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23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23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41.png"/><Relationship Id="rId7" Type="http://schemas.openxmlformats.org/officeDocument/2006/relationships/slide" Target="slide4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8.gif"/><Relationship Id="rId7" Type="http://schemas.microsoft.com/office/2007/relationships/hdphoto" Target="../media/hdphoto4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microsoft.com/office/2007/relationships/hdphoto" Target="../media/hdphoto40.wdp"/><Relationship Id="rId4" Type="http://schemas.openxmlformats.org/officeDocument/2006/relationships/image" Target="../media/image245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4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microsoft.com/office/2007/relationships/hdphoto" Target="../media/hdphoto43.wdp"/><Relationship Id="rId4" Type="http://schemas.openxmlformats.org/officeDocument/2006/relationships/image" Target="../media/image25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microsoft.com/office/2007/relationships/hdphoto" Target="../media/hdphoto4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5.wdp"/><Relationship Id="rId4" Type="http://schemas.openxmlformats.org/officeDocument/2006/relationships/image" Target="../media/image25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6.wdp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8.gif"/><Relationship Id="rId7" Type="http://schemas.openxmlformats.org/officeDocument/2006/relationships/image" Target="../media/image2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5" Type="http://schemas.microsoft.com/office/2007/relationships/hdphoto" Target="../media/hdphoto47.wdp"/><Relationship Id="rId4" Type="http://schemas.openxmlformats.org/officeDocument/2006/relationships/image" Target="../media/image262.png"/><Relationship Id="rId9" Type="http://schemas.openxmlformats.org/officeDocument/2006/relationships/image" Target="../media/image26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1.wdp"/><Relationship Id="rId4" Type="http://schemas.openxmlformats.org/officeDocument/2006/relationships/image" Target="../media/image2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8.gi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3" Type="http://schemas.openxmlformats.org/officeDocument/2006/relationships/image" Target="../media/image20.png"/><Relationship Id="rId7" Type="http://schemas.openxmlformats.org/officeDocument/2006/relationships/image" Target="../media/image2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2.wdp"/><Relationship Id="rId10" Type="http://schemas.openxmlformats.org/officeDocument/2006/relationships/slide" Target="slide4.xml"/><Relationship Id="rId4" Type="http://schemas.openxmlformats.org/officeDocument/2006/relationships/image" Target="../media/image273.png"/><Relationship Id="rId9" Type="http://schemas.openxmlformats.org/officeDocument/2006/relationships/image" Target="../media/image27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gi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8.gif"/><Relationship Id="rId7" Type="http://schemas.microsoft.com/office/2007/relationships/hdphoto" Target="../media/hdphoto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53.wdp"/><Relationship Id="rId4" Type="http://schemas.openxmlformats.org/officeDocument/2006/relationships/image" Target="../media/image277.png"/><Relationship Id="rId9" Type="http://schemas.microsoft.com/office/2007/relationships/hdphoto" Target="../media/hdphoto54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5.wdp"/><Relationship Id="rId4" Type="http://schemas.openxmlformats.org/officeDocument/2006/relationships/image" Target="../media/image27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6.wdp"/><Relationship Id="rId4" Type="http://schemas.openxmlformats.org/officeDocument/2006/relationships/image" Target="../media/image28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28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54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microsoft.com/office/2007/relationships/hdphoto" Target="../media/hdphoto53.wdp"/><Relationship Id="rId4" Type="http://schemas.openxmlformats.org/officeDocument/2006/relationships/image" Target="../media/image27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58.wdp"/><Relationship Id="rId4" Type="http://schemas.openxmlformats.org/officeDocument/2006/relationships/image" Target="../media/image2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gif"/><Relationship Id="rId4" Type="http://schemas.openxmlformats.org/officeDocument/2006/relationships/hyperlink" Target="http://www.krugosvet.ru/images/1012357_image006.gi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gif"/><Relationship Id="rId4" Type="http://schemas.openxmlformats.org/officeDocument/2006/relationships/hyperlink" Target="http://www.krugosvet.ru/images/1012357_image006.gif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2.wdp"/><Relationship Id="rId5" Type="http://schemas.openxmlformats.org/officeDocument/2006/relationships/image" Target="../media/image273.png"/><Relationship Id="rId4" Type="http://schemas.openxmlformats.org/officeDocument/2006/relationships/image" Target="../media/image2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gif"/><Relationship Id="rId3" Type="http://schemas.openxmlformats.org/officeDocument/2006/relationships/image" Target="../media/image287.pn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microsoft.com/office/2007/relationships/hdphoto" Target="../media/hdphoto60.wdp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8.gif"/><Relationship Id="rId7" Type="http://schemas.microsoft.com/office/2007/relationships/hdphoto" Target="../media/hdphoto62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microsoft.com/office/2007/relationships/hdphoto" Target="../media/hdphoto61.wdp"/><Relationship Id="rId4" Type="http://schemas.openxmlformats.org/officeDocument/2006/relationships/image" Target="../media/image290.png"/><Relationship Id="rId9" Type="http://schemas.microsoft.com/office/2007/relationships/hdphoto" Target="../media/hdphoto63.wdp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93.jpeg"/><Relationship Id="rId7" Type="http://schemas.microsoft.com/office/2007/relationships/hdphoto" Target="../media/hdphoto6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microsoft.com/office/2007/relationships/hdphoto" Target="../media/hdphoto64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3.wdp"/><Relationship Id="rId4" Type="http://schemas.openxmlformats.org/officeDocument/2006/relationships/image" Target="../media/image27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67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microsoft.com/office/2007/relationships/hdphoto" Target="../media/hdphoto66.wdp"/><Relationship Id="rId4" Type="http://schemas.openxmlformats.org/officeDocument/2006/relationships/image" Target="../media/image29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68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microsoft.com/office/2007/relationships/hdphoto" Target="../media/hdphoto66.wdp"/><Relationship Id="rId4" Type="http://schemas.openxmlformats.org/officeDocument/2006/relationships/image" Target="../media/image2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9.wdp"/><Relationship Id="rId4" Type="http://schemas.openxmlformats.org/officeDocument/2006/relationships/image" Target="../media/image29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microsoft.com/office/2007/relationships/hdphoto" Target="../media/hdphoto70.wdp"/><Relationship Id="rId4" Type="http://schemas.openxmlformats.org/officeDocument/2006/relationships/image" Target="../media/image300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jpeg"/><Relationship Id="rId7" Type="http://schemas.openxmlformats.org/officeDocument/2006/relationships/image" Target="../media/image30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microsoft.com/office/2007/relationships/hdphoto" Target="../media/hdphoto71.wdp"/><Relationship Id="rId7" Type="http://schemas.openxmlformats.org/officeDocument/2006/relationships/image" Target="../media/image309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8.gif"/><Relationship Id="rId9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hyperlink" Target="http://www.krugosvet.ru/images/1012357_image010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microsoft.com/office/2007/relationships/hdphoto" Target="../media/hdphoto73.wdp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gif"/><Relationship Id="rId4" Type="http://schemas.openxmlformats.org/officeDocument/2006/relationships/image" Target="../media/image313.gi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slide" Target="slide4.xml"/><Relationship Id="rId7" Type="http://schemas.microsoft.com/office/2007/relationships/hdphoto" Target="../media/hdphoto75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microsoft.com/office/2007/relationships/hdphoto" Target="../media/hdphoto74.wdp"/><Relationship Id="rId4" Type="http://schemas.openxmlformats.org/officeDocument/2006/relationships/image" Target="../media/image31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3" Type="http://schemas.openxmlformats.org/officeDocument/2006/relationships/image" Target="../media/image8.gif"/><Relationship Id="rId7" Type="http://schemas.microsoft.com/office/2007/relationships/hdphoto" Target="../media/hdphoto77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jpeg"/><Relationship Id="rId5" Type="http://schemas.microsoft.com/office/2007/relationships/hdphoto" Target="../media/hdphoto76.wdp"/><Relationship Id="rId4" Type="http://schemas.openxmlformats.org/officeDocument/2006/relationships/image" Target="../media/image320.png"/><Relationship Id="rId9" Type="http://schemas.microsoft.com/office/2007/relationships/hdphoto" Target="../media/hdphoto78.wdp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323.png"/><Relationship Id="rId7" Type="http://schemas.openxmlformats.org/officeDocument/2006/relationships/image" Target="../media/image3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Relationship Id="rId9" Type="http://schemas.openxmlformats.org/officeDocument/2006/relationships/image" Target="../media/image8.gif"/></Relationships>
</file>

<file path=ppt/slides/_rels/slide152.xml.rels><?xml version="1.0" encoding="UTF-8" standalone="yes"?>
<Relationships xmlns="http://schemas.openxmlformats.org/package/2006/relationships"><Relationship Id="rId8" Type="http://schemas.microsoft.com/office/2007/relationships/hdphoto" Target="../media/hdphoto79.wdp"/><Relationship Id="rId3" Type="http://schemas.openxmlformats.org/officeDocument/2006/relationships/hyperlink" Target="http://www.krugosvet.ru/images/1012357_image010.gif" TargetMode="External"/><Relationship Id="rId7" Type="http://schemas.openxmlformats.org/officeDocument/2006/relationships/image" Target="../media/image331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330.gi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0.wdp"/><Relationship Id="rId4" Type="http://schemas.openxmlformats.org/officeDocument/2006/relationships/image" Target="../media/image33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82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microsoft.com/office/2007/relationships/hdphoto" Target="../media/hdphoto81.wdp"/><Relationship Id="rId4" Type="http://schemas.openxmlformats.org/officeDocument/2006/relationships/image" Target="../media/image33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3.wdp"/><Relationship Id="rId4" Type="http://schemas.openxmlformats.org/officeDocument/2006/relationships/image" Target="../media/image336.jpeg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8.gif"/><Relationship Id="rId7" Type="http://schemas.microsoft.com/office/2007/relationships/hdphoto" Target="../media/hdphoto85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5" Type="http://schemas.microsoft.com/office/2007/relationships/hdphoto" Target="../media/hdphoto75.wdp"/><Relationship Id="rId4" Type="http://schemas.openxmlformats.org/officeDocument/2006/relationships/image" Target="../media/image316.png"/><Relationship Id="rId9" Type="http://schemas.microsoft.com/office/2007/relationships/hdphoto" Target="../media/hdphoto6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86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8.gif"/><Relationship Id="rId7" Type="http://schemas.openxmlformats.org/officeDocument/2006/relationships/image" Target="../media/image342.png"/><Relationship Id="rId12" Type="http://schemas.openxmlformats.org/officeDocument/2006/relationships/image" Target="../media/image3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46.png"/><Relationship Id="rId5" Type="http://schemas.openxmlformats.org/officeDocument/2006/relationships/image" Target="../media/image308.png"/><Relationship Id="rId10" Type="http://schemas.openxmlformats.org/officeDocument/2006/relationships/image" Target="../media/image345.png"/><Relationship Id="rId4" Type="http://schemas.openxmlformats.org/officeDocument/2006/relationships/image" Target="../media/image317.png"/><Relationship Id="rId9" Type="http://schemas.openxmlformats.org/officeDocument/2006/relationships/image" Target="../media/image34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7.wdp"/><Relationship Id="rId4" Type="http://schemas.openxmlformats.org/officeDocument/2006/relationships/image" Target="../media/image348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13" Type="http://schemas.microsoft.com/office/2007/relationships/hdphoto" Target="../media/hdphoto87.wdp"/><Relationship Id="rId3" Type="http://schemas.openxmlformats.org/officeDocument/2006/relationships/image" Target="../media/image349.png"/><Relationship Id="rId7" Type="http://schemas.openxmlformats.org/officeDocument/2006/relationships/image" Target="../media/image351.png"/><Relationship Id="rId12" Type="http://schemas.openxmlformats.org/officeDocument/2006/relationships/image" Target="../media/image34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355.png"/><Relationship Id="rId5" Type="http://schemas.openxmlformats.org/officeDocument/2006/relationships/image" Target="../media/image308.png"/><Relationship Id="rId10" Type="http://schemas.openxmlformats.org/officeDocument/2006/relationships/image" Target="../media/image354.png"/><Relationship Id="rId4" Type="http://schemas.openxmlformats.org/officeDocument/2006/relationships/image" Target="../media/image307.png"/><Relationship Id="rId9" Type="http://schemas.openxmlformats.org/officeDocument/2006/relationships/image" Target="../media/image353.png"/><Relationship Id="rId14" Type="http://schemas.openxmlformats.org/officeDocument/2006/relationships/slide" Target="slide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8.gif"/><Relationship Id="rId7" Type="http://schemas.openxmlformats.org/officeDocument/2006/relationships/image" Target="../media/image309.png"/><Relationship Id="rId12" Type="http://schemas.microsoft.com/office/2007/relationships/hdphoto" Target="../media/hdphoto67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62.png"/><Relationship Id="rId5" Type="http://schemas.openxmlformats.org/officeDocument/2006/relationships/image" Target="../media/image358.png"/><Relationship Id="rId10" Type="http://schemas.openxmlformats.org/officeDocument/2006/relationships/image" Target="../media/image361.png"/><Relationship Id="rId4" Type="http://schemas.openxmlformats.org/officeDocument/2006/relationships/image" Target="../media/image357.png"/><Relationship Id="rId9" Type="http://schemas.openxmlformats.org/officeDocument/2006/relationships/image" Target="../media/image360.png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89.wdp"/><Relationship Id="rId3" Type="http://schemas.openxmlformats.org/officeDocument/2006/relationships/image" Target="../media/image8.gif"/><Relationship Id="rId7" Type="http://schemas.openxmlformats.org/officeDocument/2006/relationships/image" Target="../media/image36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8.wdp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90.wdp"/><Relationship Id="rId4" Type="http://schemas.openxmlformats.org/officeDocument/2006/relationships/image" Target="../media/image366.png"/></Relationships>
</file>

<file path=ppt/slides/_rels/slide169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7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9.png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hdphoto" Target="../media/hdphoto92.wdp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jpeg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94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microsoft.com/office/2007/relationships/hdphoto" Target="../media/hdphoto93.wdp"/><Relationship Id="rId4" Type="http://schemas.openxmlformats.org/officeDocument/2006/relationships/image" Target="../media/image372.png"/></Relationships>
</file>

<file path=ppt/slides/_rels/slide173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375.gif"/><Relationship Id="rId7" Type="http://schemas.openxmlformats.org/officeDocument/2006/relationships/image" Target="../media/image377.png"/><Relationship Id="rId2" Type="http://schemas.openxmlformats.org/officeDocument/2006/relationships/image" Target="../media/image37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5.wdp"/><Relationship Id="rId5" Type="http://schemas.openxmlformats.org/officeDocument/2006/relationships/image" Target="../media/image376.png"/><Relationship Id="rId4" Type="http://schemas.openxmlformats.org/officeDocument/2006/relationships/image" Target="../media/image8.gif"/><Relationship Id="rId9" Type="http://schemas.openxmlformats.org/officeDocument/2006/relationships/slide" Target="slide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7.wdp"/><Relationship Id="rId5" Type="http://schemas.openxmlformats.org/officeDocument/2006/relationships/image" Target="../media/image381.jpeg"/><Relationship Id="rId4" Type="http://schemas.openxmlformats.org/officeDocument/2006/relationships/slide" Target="slide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81.wdp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387.png"/><Relationship Id="rId3" Type="http://schemas.openxmlformats.org/officeDocument/2006/relationships/image" Target="../media/image8.gif"/><Relationship Id="rId7" Type="http://schemas.openxmlformats.org/officeDocument/2006/relationships/image" Target="../media/image309.png"/><Relationship Id="rId12" Type="http://schemas.openxmlformats.org/officeDocument/2006/relationships/image" Target="../media/image3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85.png"/><Relationship Id="rId5" Type="http://schemas.openxmlformats.org/officeDocument/2006/relationships/image" Target="../media/image307.png"/><Relationship Id="rId10" Type="http://schemas.openxmlformats.org/officeDocument/2006/relationships/image" Target="../media/image384.png"/><Relationship Id="rId4" Type="http://schemas.openxmlformats.org/officeDocument/2006/relationships/image" Target="../media/image359.png"/><Relationship Id="rId9" Type="http://schemas.openxmlformats.org/officeDocument/2006/relationships/image" Target="../media/image383.png"/></Relationships>
</file>

<file path=ppt/slides/_rels/slide178.xml.rels><?xml version="1.0" encoding="UTF-8" standalone="yes"?>
<Relationships xmlns="http://schemas.openxmlformats.org/package/2006/relationships"><Relationship Id="rId8" Type="http://schemas.microsoft.com/office/2007/relationships/hdphoto" Target="../media/hdphoto98.wdp"/><Relationship Id="rId3" Type="http://schemas.openxmlformats.org/officeDocument/2006/relationships/image" Target="../media/image388.png"/><Relationship Id="rId7" Type="http://schemas.openxmlformats.org/officeDocument/2006/relationships/image" Target="../media/image39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9.png"/><Relationship Id="rId5" Type="http://schemas.openxmlformats.org/officeDocument/2006/relationships/slide" Target="slide4.xml"/><Relationship Id="rId4" Type="http://schemas.microsoft.com/office/2007/relationships/hdphoto" Target="../media/hdphoto87.wdp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99.wdp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5" Type="http://schemas.microsoft.com/office/2007/relationships/hdphoto" Target="../media/hdphoto100.wdp"/><Relationship Id="rId4" Type="http://schemas.openxmlformats.org/officeDocument/2006/relationships/image" Target="../media/image39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1.wdp"/><Relationship Id="rId4" Type="http://schemas.openxmlformats.org/officeDocument/2006/relationships/image" Target="../media/image39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10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6.png"/><Relationship Id="rId5" Type="http://schemas.microsoft.com/office/2007/relationships/hdphoto" Target="../media/hdphoto102.wdp"/><Relationship Id="rId4" Type="http://schemas.openxmlformats.org/officeDocument/2006/relationships/image" Target="../media/image395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jpeg"/><Relationship Id="rId3" Type="http://schemas.openxmlformats.org/officeDocument/2006/relationships/image" Target="../media/image8.gif"/><Relationship Id="rId7" Type="http://schemas.openxmlformats.org/officeDocument/2006/relationships/image" Target="../media/image3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4.wdp"/><Relationship Id="rId5" Type="http://schemas.openxmlformats.org/officeDocument/2006/relationships/image" Target="../media/image398.png"/><Relationship Id="rId4" Type="http://schemas.openxmlformats.org/officeDocument/2006/relationships/image" Target="../media/image39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5" Type="http://schemas.microsoft.com/office/2007/relationships/hdphoto" Target="../media/hdphoto105.wdp"/><Relationship Id="rId4" Type="http://schemas.openxmlformats.org/officeDocument/2006/relationships/image" Target="../media/image40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6.wdp"/><Relationship Id="rId5" Type="http://schemas.openxmlformats.org/officeDocument/2006/relationships/image" Target="../media/image404.png"/><Relationship Id="rId4" Type="http://schemas.openxmlformats.org/officeDocument/2006/relationships/image" Target="../media/image403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microsoft.com/office/2007/relationships/hdphoto" Target="../media/hdphoto107.wdp"/><Relationship Id="rId7" Type="http://schemas.openxmlformats.org/officeDocument/2006/relationships/image" Target="../media/image407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406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8.wdp"/><Relationship Id="rId5" Type="http://schemas.openxmlformats.org/officeDocument/2006/relationships/image" Target="../media/image409.jpeg"/><Relationship Id="rId4" Type="http://schemas.openxmlformats.org/officeDocument/2006/relationships/hyperlink" Target="http://posredi.ru/enc_f_fenol_katastrofa.html" TargetMode="Externa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1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3.jpeg"/><Relationship Id="rId4" Type="http://schemas.openxmlformats.org/officeDocument/2006/relationships/hyperlink" Target="http://www.radio.pl.ua/news/7229-prevyshenie-fenola-v-atmosfere-na-30-norma-zhizni-kremenchuzhan.html" TargetMode="Externa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e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slide" Target="slide4.xml"/><Relationship Id="rId3" Type="http://schemas.openxmlformats.org/officeDocument/2006/relationships/image" Target="../media/image416.png"/><Relationship Id="rId7" Type="http://schemas.openxmlformats.org/officeDocument/2006/relationships/image" Target="../media/image420.png"/><Relationship Id="rId12" Type="http://schemas.microsoft.com/office/2007/relationships/hdphoto" Target="../media/hdphoto109.wdp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11" Type="http://schemas.openxmlformats.org/officeDocument/2006/relationships/image" Target="../media/image424.jpeg"/><Relationship Id="rId5" Type="http://schemas.openxmlformats.org/officeDocument/2006/relationships/image" Target="../media/image418.png"/><Relationship Id="rId10" Type="http://schemas.openxmlformats.org/officeDocument/2006/relationships/image" Target="../media/image42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Relationship Id="rId14" Type="http://schemas.openxmlformats.org/officeDocument/2006/relationships/image" Target="../media/image4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200.xml.rels><?xml version="1.0" encoding="UTF-8" standalone="yes"?>
<Relationships xmlns="http://schemas.openxmlformats.org/package/2006/relationships"><Relationship Id="rId3" Type="http://schemas.microsoft.com/office/2007/relationships/hdphoto" Target="../media/hdphoto110.wdp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hyperlink" Target="https://commons.wikimedia.org/wiki/File:Principal_chain_in_alcohols.png?uselang=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hyperlink" Target="https://commons.wikimedia.org/wiki/File:Alcohols_nomenclature.png?uselang=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10" Type="http://schemas.openxmlformats.org/officeDocument/2006/relationships/image" Target="../media/image8.gif"/><Relationship Id="rId4" Type="http://schemas.openxmlformats.org/officeDocument/2006/relationships/image" Target="../media/image53.png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gif"/><Relationship Id="rId7" Type="http://schemas.microsoft.com/office/2007/relationships/hdphoto" Target="../media/hdphoto1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microsoft.com/office/2007/relationships/hdphoto" Target="../media/hdphoto1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15.wdp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72.png"/><Relationship Id="rId4" Type="http://schemas.openxmlformats.org/officeDocument/2006/relationships/hyperlink" Target="https://commons.wikimedia.org/wiki/File:Hbondalcohol.png?uselang=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40.xml"/><Relationship Id="rId18" Type="http://schemas.openxmlformats.org/officeDocument/2006/relationships/slide" Target="slide91.xml"/><Relationship Id="rId3" Type="http://schemas.openxmlformats.org/officeDocument/2006/relationships/image" Target="../media/image6.gif"/><Relationship Id="rId21" Type="http://schemas.openxmlformats.org/officeDocument/2006/relationships/slide" Target="slide202.xml"/><Relationship Id="rId7" Type="http://schemas.openxmlformats.org/officeDocument/2006/relationships/slide" Target="slide7.xml"/><Relationship Id="rId12" Type="http://schemas.openxmlformats.org/officeDocument/2006/relationships/slide" Target="slide34.xml"/><Relationship Id="rId17" Type="http://schemas.openxmlformats.org/officeDocument/2006/relationships/slide" Target="slide78.xml"/><Relationship Id="rId2" Type="http://schemas.openxmlformats.org/officeDocument/2006/relationships/notesSlide" Target="../notesSlides/notesSlide2.xml"/><Relationship Id="rId16" Type="http://schemas.openxmlformats.org/officeDocument/2006/relationships/slide" Target="slide76.xml"/><Relationship Id="rId20" Type="http://schemas.openxmlformats.org/officeDocument/2006/relationships/slide" Target="slide1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8.xml"/><Relationship Id="rId5" Type="http://schemas.openxmlformats.org/officeDocument/2006/relationships/slide" Target="slide5.xml"/><Relationship Id="rId15" Type="http://schemas.openxmlformats.org/officeDocument/2006/relationships/slide" Target="slide52.xml"/><Relationship Id="rId10" Type="http://schemas.openxmlformats.org/officeDocument/2006/relationships/slide" Target="slide24.xml"/><Relationship Id="rId19" Type="http://schemas.openxmlformats.org/officeDocument/2006/relationships/slide" Target="slide97.xml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slide" Target="slide47.xml"/><Relationship Id="rId22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7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.gif"/><Relationship Id="rId7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microsoft.com/office/2007/relationships/hdphoto" Target="../media/hdphoto2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7.png"/><Relationship Id="rId4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1.jpeg"/><Relationship Id="rId2" Type="http://schemas.openxmlformats.org/officeDocument/2006/relationships/slide" Target="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9.png"/><Relationship Id="rId7" Type="http://schemas.openxmlformats.org/officeDocument/2006/relationships/image" Target="../media/image8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slide" Target="slide4.xml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12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slide" Target="slide4.xml"/><Relationship Id="rId9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slide" Target="slide4.xml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4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6.pn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microsoft.com/office/2007/relationships/hdphoto" Target="../media/hdphoto24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slide" Target="slide4.xml"/><Relationship Id="rId4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5.wdp"/><Relationship Id="rId7" Type="http://schemas.openxmlformats.org/officeDocument/2006/relationships/image" Target="../media/image156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8.gif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slide" Target="slide4.xm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4.png"/><Relationship Id="rId4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9.jpeg"/><Relationship Id="rId4" Type="http://schemas.openxmlformats.org/officeDocument/2006/relationships/image" Target="../media/image8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76.png"/><Relationship Id="rId3" Type="http://schemas.openxmlformats.org/officeDocument/2006/relationships/image" Target="../media/image168.gif"/><Relationship Id="rId7" Type="http://schemas.openxmlformats.org/officeDocument/2006/relationships/image" Target="../media/image172.png"/><Relationship Id="rId12" Type="http://schemas.openxmlformats.org/officeDocument/2006/relationships/image" Target="../media/image4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5.png"/><Relationship Id="rId5" Type="http://schemas.openxmlformats.org/officeDocument/2006/relationships/image" Target="../media/image170.png"/><Relationship Id="rId10" Type="http://schemas.openxmlformats.org/officeDocument/2006/relationships/image" Target="../media/image174.png"/><Relationship Id="rId4" Type="http://schemas.openxmlformats.org/officeDocument/2006/relationships/image" Target="../media/image169.png"/><Relationship Id="rId9" Type="http://schemas.openxmlformats.org/officeDocument/2006/relationships/image" Target="../media/image173.png"/><Relationship Id="rId1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8.gif"/><Relationship Id="rId7" Type="http://schemas.openxmlformats.org/officeDocument/2006/relationships/image" Target="../media/image1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8.gif"/><Relationship Id="rId7" Type="http://schemas.openxmlformats.org/officeDocument/2006/relationships/image" Target="../media/image18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microsoft.com/office/2007/relationships/hdphoto" Target="../media/hdphoto28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microsoft.com/office/2007/relationships/hdphoto" Target="../media/hdphoto29.wdp"/><Relationship Id="rId7" Type="http://schemas.openxmlformats.org/officeDocument/2006/relationships/image" Target="../media/image8.gi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68.gif"/><Relationship Id="rId10" Type="http://schemas.openxmlformats.org/officeDocument/2006/relationships/slide" Target="slide4.xml"/><Relationship Id="rId4" Type="http://schemas.openxmlformats.org/officeDocument/2006/relationships/image" Target="../media/image170.png"/><Relationship Id="rId9" Type="http://schemas.openxmlformats.org/officeDocument/2006/relationships/image" Target="../media/image191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slide" Target="slide4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46.png"/><Relationship Id="rId7" Type="http://schemas.openxmlformats.org/officeDocument/2006/relationships/image" Target="../media/image19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eg"/><Relationship Id="rId9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8.gif"/><Relationship Id="rId7" Type="http://schemas.openxmlformats.org/officeDocument/2006/relationships/image" Target="../media/image20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microsoft.com/office/2007/relationships/hdphoto" Target="../media/hdphoto30.wdp"/><Relationship Id="rId4" Type="http://schemas.openxmlformats.org/officeDocument/2006/relationships/image" Target="../media/image201.png"/><Relationship Id="rId9" Type="http://schemas.openxmlformats.org/officeDocument/2006/relationships/image" Target="../media/image20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20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microsoft.com/office/2007/relationships/hdphoto" Target="../media/hdphoto32.wdp"/><Relationship Id="rId4" Type="http://schemas.openxmlformats.org/officeDocument/2006/relationships/image" Target="../media/image2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214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microsoft.com/office/2007/relationships/hdphoto" Target="../media/hdphoto35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22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37.wdp"/><Relationship Id="rId7" Type="http://schemas.openxmlformats.org/officeDocument/2006/relationships/slide" Target="slide4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8.gif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slide" Target="slide4.xml"/><Relationship Id="rId5" Type="http://schemas.openxmlformats.org/officeDocument/2006/relationships/image" Target="../media/image228.png"/><Relationship Id="rId10" Type="http://schemas.openxmlformats.org/officeDocument/2006/relationships/image" Target="../media/image233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472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4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Спирты. </a:t>
            </a:r>
            <a:r>
              <a:rPr lang="ru-RU" sz="44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5596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332656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русский язык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слово пришло через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нем. </a:t>
            </a:r>
            <a:r>
              <a:rPr lang="de-DE" sz="2700" b="1" i="1" dirty="0" smtClean="0">
                <a:latin typeface="Arial" pitchFamily="34" charset="0"/>
                <a:cs typeface="Arial" pitchFamily="34" charset="0"/>
              </a:rPr>
              <a:t>Alkohol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нидерл. </a:t>
            </a:r>
            <a:r>
              <a:rPr lang="nl-NL" sz="2700" b="1" i="1" dirty="0" smtClean="0">
                <a:latin typeface="Arial" pitchFamily="34" charset="0"/>
                <a:cs typeface="Arial" pitchFamily="34" charset="0"/>
              </a:rPr>
              <a:t>alkohol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или порт., исп. </a:t>
            </a:r>
            <a:r>
              <a:rPr lang="es-ES" sz="2700" b="1" i="1" dirty="0" smtClean="0">
                <a:latin typeface="Arial" pitchFamily="34" charset="0"/>
                <a:cs typeface="Arial" pitchFamily="34" charset="0"/>
              </a:rPr>
              <a:t>alcohol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Однако в русском языке сохранился в виде архаизма, по всей видимости, и омоним слова «алкоголь» в значении «мелкий порошок».</a:t>
            </a:r>
          </a:p>
          <a:p>
            <a:pPr indent="449263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Слово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появилось в русском языке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во времена Петра I через английское слово 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spirit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которое, в свою очередь, произошло от латинского 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spīritus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 – «дыхание, дух, душа»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ikuzmina\Desktop\2017-2018\Химия-2017-18\Органическая химия\16-Спирты Фенол\спирт-11.12.17\polit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1" y="3606771"/>
            <a:ext cx="5040559" cy="3134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72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диск D\29.06.17-домашние документы\Виртуальные лекции-14.01.20\Органическая химия\Спирты\многоатомные спирты\Гликоли\этиленгликоль\etilenogl1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5" y="2046038"/>
            <a:ext cx="8731651" cy="383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575395"/>
            <a:ext cx="772284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моно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  <a:p>
            <a:pPr>
              <a:lnSpc>
                <a:spcPct val="85000"/>
              </a:lnSpc>
            </a:pP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натрия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877272"/>
            <a:ext cx="777686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моно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натрия                          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натрия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074" name="Picture 2" descr="https://himija-online.ru/wp-content/uploads/2017/03/%D1%81-%D0%B0%D0%BA%D1%82%D0%B8%D0%B2%D0%BD-%D0%BC%D0%B5%D1%82%D0%B0%D0%B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2" y="188640"/>
            <a:ext cx="8536103" cy="14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8" y="620310"/>
            <a:ext cx="8253815" cy="4324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этилен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натрия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613612"/>
            <a:ext cx="8253815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натрия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58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9786"/>
            <a:ext cx="6697690" cy="146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2072207"/>
            <a:ext cx="8253815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гликолят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магния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092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614" y="302642"/>
            <a:ext cx="8823542" cy="384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Взаимодействие 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глицерина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 </a:t>
            </a:r>
            <a:r>
              <a:rPr lang="ru-RU" sz="28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гидрокси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-дом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меди (II)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CuSO</a:t>
            </a:r>
            <a:r>
              <a:rPr lang="en-US" sz="28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гидроксид  сульфат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гидроксид                               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натрия      меди (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    натрия      меди (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выпадение синего осадка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выпадение осадка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добавление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растворителя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обмена; без изменения степени окисления; необратимая.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149080"/>
            <a:ext cx="5786478" cy="4770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CuSO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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500" b="1" dirty="0" smtClean="0">
                <a:ln w="11430">
                  <a:solidFill>
                    <a:srgbClr val="0000CC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500" b="1" baseline="-30000" dirty="0" smtClean="0">
                <a:ln w="11430">
                  <a:solidFill>
                    <a:srgbClr val="0000CC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rgbClr val="0000CC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7485" r="52274" b="49155"/>
          <a:stretch/>
        </p:blipFill>
        <p:spPr bwMode="auto">
          <a:xfrm>
            <a:off x="23404" y="5648336"/>
            <a:ext cx="2324515" cy="117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7419" t="12201" r="34150" b="21650"/>
          <a:stretch>
            <a:fillRect/>
          </a:stretch>
        </p:blipFill>
        <p:spPr bwMode="auto">
          <a:xfrm>
            <a:off x="2483768" y="4769768"/>
            <a:ext cx="27180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44588" t="39900" r="37694" b="23351"/>
          <a:stretch>
            <a:fillRect/>
          </a:stretch>
        </p:blipFill>
        <p:spPr bwMode="auto">
          <a:xfrm>
            <a:off x="6444208" y="4365104"/>
            <a:ext cx="16047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>
          <a:xfrm>
            <a:off x="4932040" y="4581128"/>
            <a:ext cx="1861285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382345" y="3861048"/>
            <a:ext cx="276165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Водный раствор глицерина</a:t>
            </a:r>
            <a:endParaRPr lang="ru-RU" sz="2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812360" y="4509120"/>
            <a:ext cx="400997" cy="93610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8078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0246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76" y="6237312"/>
            <a:ext cx="14734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600" b="1" baseline="-30000" dirty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2612B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0046" y="6318274"/>
            <a:ext cx="3160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Глицерат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меди 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2612B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5378" y="4532542"/>
            <a:ext cx="796342" cy="214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53263" y="5272638"/>
            <a:ext cx="641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5400" b="1" dirty="0">
              <a:ln w="11430">
                <a:solidFill>
                  <a:sysClr val="windowText" lastClr="000000"/>
                </a:solidFill>
              </a:ln>
              <a:solidFill>
                <a:srgbClr val="2612B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995936" y="5455872"/>
            <a:ext cx="936104" cy="565416"/>
          </a:xfrm>
          <a:prstGeom prst="rightArrow">
            <a:avLst/>
          </a:prstGeom>
          <a:solidFill>
            <a:srgbClr val="2612B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43250" t="12600" r="32282" b="23351"/>
          <a:stretch>
            <a:fillRect/>
          </a:stretch>
        </p:blipFill>
        <p:spPr bwMode="auto">
          <a:xfrm>
            <a:off x="2555776" y="4653136"/>
            <a:ext cx="13693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40453" t="12201" r="45372" b="25850"/>
          <a:stretch>
            <a:fillRect/>
          </a:stretch>
        </p:blipFill>
        <p:spPr bwMode="auto">
          <a:xfrm flipH="1">
            <a:off x="5004048" y="4149080"/>
            <a:ext cx="7213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0615" y="1916832"/>
            <a:ext cx="8823542" cy="269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растворение осадка, раствор стал ярко-синим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растворение осадка, изменение цвета раствора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добавление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растворителя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обмена; без изменения степени окисления; необратимая.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 l="27459" t="14301" r="44191" b="33200"/>
          <a:stretch>
            <a:fillRect/>
          </a:stretch>
        </p:blipFill>
        <p:spPr bwMode="auto">
          <a:xfrm>
            <a:off x="6372200" y="4293096"/>
            <a:ext cx="18664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05043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диск D\29.06.17-домашние документы\Виртуальные лекции 2015\Органическая химия\глицерин\i_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408546" cy="235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29.06.17-домашние документы\Виртуальные лекции-14.01.20\Органическая химия\Спирты\многоатомные спирты\Гликоли\этиленгликоль\47643_html_63b65c5e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492896"/>
            <a:ext cx="8604282" cy="19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5" y="4324468"/>
            <a:ext cx="2615664" cy="249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9539" y="143580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97161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иск D\01.03.16-домашние документы\Виртуальные лекции 2015\Органическая химия\глицерин\mb4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20888"/>
            <a:ext cx="8207164" cy="353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51" y="1988840"/>
            <a:ext cx="1449349" cy="4095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7021233" y="2552385"/>
            <a:ext cx="1185931" cy="8930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0" y="5864844"/>
            <a:ext cx="9144000" cy="73250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Примечание: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разные авторы приводят свои версии написания комплексных соединений. </a:t>
            </a:r>
            <a:endParaRPr lang="ru-RU" sz="2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07479" y="2151433"/>
            <a:ext cx="3160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1A0C7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Глицерат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C7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меди 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C7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C7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1A0C7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884368" y="2200783"/>
            <a:ext cx="322796" cy="11562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780911" y="5301208"/>
            <a:ext cx="14734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600" b="1" baseline="-30000" dirty="0">
                <a:ln w="11430"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2612B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504" y="260648"/>
            <a:ext cx="885698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u="sng" dirty="0">
                <a:latin typeface="Arial" pitchFamily="34" charset="0"/>
                <a:cs typeface="Arial" pitchFamily="34" charset="0"/>
              </a:rPr>
              <a:t>Образование солей с </a:t>
            </a:r>
            <a:r>
              <a:rPr lang="ru-RU" sz="3000" b="1" u="sng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ионами меди(</a:t>
            </a:r>
            <a:r>
              <a:rPr lang="en-US" sz="3000" b="1" u="sng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000" b="1" u="sng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служит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качественной реакцией на многоатомные спирты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так как образующееся комп­лексное соединение имеет интенсивную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васильковую окраску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679946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4711" y="1268760"/>
            <a:ext cx="874944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взаимодействии этиленгликоля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галогеноводородами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НСl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HBr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одна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гидроксильная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группа замещается на галоген:   </a:t>
            </a:r>
          </a:p>
        </p:txBody>
      </p:sp>
      <p:pic>
        <p:nvPicPr>
          <p:cNvPr id="1026" name="Picture 2" descr="https://himija-online.ru/wp-content/uploads/2017/03/%D1%8D%D1%82%D0%B8%D0%BB%D0%B5%D0%BD%D1%85%D0%BB%D0%BE%D1%80%D0%B3%D0%B8%D0%B4%D1%80%D0%B8%D0%B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03" y="2675879"/>
            <a:ext cx="5447462" cy="1617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476367"/>
            <a:ext cx="892899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Вторая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гидроксогруппа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замещается труднее, под действием РСl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58" y="172495"/>
            <a:ext cx="908604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Взаимодействие с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галогенводородными кислотами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3644646"/>
            <a:ext cx="2868181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</a:p>
          <a:p>
            <a:pPr algn="ctr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1,2-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563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диск D\29.06.17-домашние документы\Виртуальные лекции-14.01.20\Органическая химия\Спирты\многоатомные спирты\Гликоли\этиленгликоль\2744888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1" y="3573016"/>
            <a:ext cx="7300440" cy="1772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0" y="1844824"/>
            <a:ext cx="8389937" cy="132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62906" y="476672"/>
            <a:ext cx="9028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1508473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9" y="2346830"/>
            <a:ext cx="7456241" cy="11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07333" y="3388980"/>
            <a:ext cx="2339752" cy="107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1,2-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ди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-гликоль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7788" y="3442327"/>
            <a:ext cx="2339752" cy="107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1,2-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ди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-гликоль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24736" y="3442327"/>
            <a:ext cx="2339752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1,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диоксан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диоксан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60648"/>
            <a:ext cx="871185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Нагрев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разбавленной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серной кислотой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приводит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межмолекулярному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отщеплению двух молекул воды и образованию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диоксана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338" name="Picture 2" descr="https://studref.com/htm/img/33/8962/113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08429"/>
            <a:ext cx="5928599" cy="20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7754" y="4676583"/>
            <a:ext cx="9028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6292424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7564" y="1484784"/>
            <a:ext cx="8673885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Многоатомные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спирты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взаимодействуют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органическими и неорганическими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сложных эфиров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475" y="260648"/>
            <a:ext cx="868428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Реакция этерификации </a:t>
            </a:r>
            <a:endParaRPr lang="ru-RU" sz="32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с органическими и неорганическими кислотами)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1" y="2675880"/>
            <a:ext cx="8898250" cy="3375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82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739817" y="3643282"/>
            <a:ext cx="3048207" cy="7201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уксусная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кислота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15881" y="5445224"/>
            <a:ext cx="3048207" cy="7201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уксусная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кислота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7887" y="3933056"/>
            <a:ext cx="1739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3861048"/>
            <a:ext cx="256098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этилен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гликоля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0112" y="5842080"/>
            <a:ext cx="256098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1,2-ди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этилен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гликоля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785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9340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История открытия спиртов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008" y="980728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Хмельной растительный напиток, содержащий этанол, был известен человечеству с глубокой древности. Считается, что не менее чем за 8000 лет до нашей эры люди были знакомы с действием перебродивших фруктов, а позже – с помощью брожения получали хмельные напитки, содержащие этанол, из фруктов и мёда. 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http://ok-t.ru/studopediaru/baza13/488107118679.files/image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60640"/>
            <a:ext cx="62484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58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-108520" y="2852936"/>
            <a:ext cx="3184205" cy="7201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1,2,3-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27755" y="5661131"/>
            <a:ext cx="2352183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глицерина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91680" y="2276755"/>
            <a:ext cx="3048207" cy="7201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уксусная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кислота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99593" y="5661131"/>
            <a:ext cx="2352183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1,2-ди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глицерина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99992" y="2806711"/>
            <a:ext cx="3462388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глицерина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902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4" descr="https://konspekta.net/infopediasu/baza8/24140585126.files/image0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6407" y="260648"/>
            <a:ext cx="867388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карбоновыми 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сложные эфиры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масла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7" name="Picture 7" descr="https://uilltobe.ru/wp-content/uploads/2019/08/40152671a866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8936293" cy="29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4243112"/>
            <a:ext cx="3184205" cy="7201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1,2,3-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32601" y="4221088"/>
            <a:ext cx="2703495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карбоновые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кислоты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4192871"/>
            <a:ext cx="3372975" cy="4062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сложный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эфир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(жир)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280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cf.ppt-online.org/files1/slide/k/KPrOC7RB4aW85AtvDde9oQ3sU6icpqX2FhIEYk1uf/slide-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60416" r="4651" b="12223"/>
          <a:stretch/>
        </p:blipFill>
        <p:spPr bwMode="auto">
          <a:xfrm>
            <a:off x="111727" y="1772816"/>
            <a:ext cx="8996777" cy="19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9512" y="293689"/>
            <a:ext cx="871185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Нитрование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азотной кислотой в присутствии каталитических количеств серной кислоты. При этом образуется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сложный эфир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80528" y="3633524"/>
            <a:ext cx="188699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1,2,3-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3661400"/>
            <a:ext cx="143054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азотная кислота 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5455" y="3797152"/>
            <a:ext cx="2753049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нитрат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глицерина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(нитро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2780928"/>
            <a:ext cx="143054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конц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. 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685581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922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Тринитрат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 глицерина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(тривиальное название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нитроглицерин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тяжелая маслянистая жидкость, известное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взрывчатое вещество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(взрывается от легкого сотрясения и нагревания). И одновременно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лекарственный препарат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(спиртовые растворы его не взрываются): 1% спиртовой раствор нитроглицерина применяется в медицине в качестве средства расширяющего сосуды сердца.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" y="4149080"/>
            <a:ext cx="901858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0962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320" y="665654"/>
            <a:ext cx="8745257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Взаимодействие глицерина с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кристалличес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-ким перманганатом калия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растертому в тонкий порошок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перманганату калия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прильем немного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Через некоторое время над смесью появляется дымок, а затем происходит загорание глицерина. Под действием сильных окислителей глицерин сгорает с образованием углекислого газа и воды.</a:t>
            </a:r>
          </a:p>
          <a:p>
            <a:pPr algn="ctr" fontAlgn="base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=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6СО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+ 8Н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A0C7E"/>
                </a:solidFill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огнезащитная прокладка, фильтровальная бумага, шпатель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6" t="11547" r="27719" b="10999"/>
          <a:stretch/>
        </p:blipFill>
        <p:spPr bwMode="auto">
          <a:xfrm>
            <a:off x="5187763" y="4758660"/>
            <a:ext cx="1616485" cy="208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0943" y="116632"/>
            <a:ext cx="2778325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85000"/>
              </a:lnSpc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Окисление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11137" r="20176" b="15808"/>
          <a:stretch/>
        </p:blipFill>
        <p:spPr bwMode="auto">
          <a:xfrm>
            <a:off x="1220587" y="4770238"/>
            <a:ext cx="3331361" cy="20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154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1910" r="11386" b="9697"/>
          <a:stretch/>
        </p:blipFill>
        <p:spPr bwMode="auto">
          <a:xfrm>
            <a:off x="87966" y="1052737"/>
            <a:ext cx="3456383" cy="200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t="39650" r="21083" b="8502"/>
          <a:stretch/>
        </p:blipFill>
        <p:spPr bwMode="auto">
          <a:xfrm>
            <a:off x="3707904" y="1240835"/>
            <a:ext cx="2553193" cy="16423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87862"/>
            <a:ext cx="862263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Взаимодействие глицерина с кристаллическим перманганатом калия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419872" y="1935706"/>
            <a:ext cx="1152128" cy="1263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34659" r="39916" b="10770"/>
          <a:stretch/>
        </p:blipFill>
        <p:spPr bwMode="auto">
          <a:xfrm>
            <a:off x="6276988" y="1034377"/>
            <a:ext cx="2770714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29011" y="3389352"/>
            <a:ext cx="412350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Кристаллический перманганат калия растирают в порошок</a:t>
            </a:r>
            <a:endParaRPr lang="ru-RU" sz="26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6" t="11754" r="30339" b="2562"/>
          <a:stretch/>
        </p:blipFill>
        <p:spPr bwMode="auto">
          <a:xfrm>
            <a:off x="395536" y="3273068"/>
            <a:ext cx="2139698" cy="29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395536" y="2420888"/>
            <a:ext cx="936104" cy="9684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875412" y="3068752"/>
            <a:ext cx="3664984" cy="10525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Фильтровальная бумага с порошком</a:t>
            </a:r>
            <a:endParaRPr lang="ru-RU" sz="2600" b="1" dirty="0"/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перманганат калия</a:t>
            </a:r>
            <a:endParaRPr lang="ru-RU" sz="2600" b="1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2051720" y="4055038"/>
            <a:ext cx="1008112" cy="11741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593359" y="4961994"/>
            <a:ext cx="2633892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Реакция идет с выделением тепла –бумага загорается</a:t>
            </a:r>
            <a:endParaRPr lang="ru-RU" sz="26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6" t="11547" r="27719" b="10999"/>
          <a:stretch/>
        </p:blipFill>
        <p:spPr bwMode="auto">
          <a:xfrm>
            <a:off x="3275856" y="4192710"/>
            <a:ext cx="2001364" cy="258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0962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img.wikireading.ru/313325_18_i_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16271"/>
            <a:ext cx="5602957" cy="236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9" y="1700808"/>
            <a:ext cx="9018361" cy="1657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517" y="476672"/>
            <a:ext cx="5067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44748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" y="135659"/>
            <a:ext cx="8819355" cy="6017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39552" y="476672"/>
            <a:ext cx="129614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87624" y="836712"/>
            <a:ext cx="1296144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24670" y="2996952"/>
            <a:ext cx="129614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776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8828087" cy="5754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99792" y="2238661"/>
            <a:ext cx="5925360" cy="3262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50" b="1" dirty="0" smtClean="0">
                <a:latin typeface="Arial" pitchFamily="34" charset="0"/>
                <a:cs typeface="Arial" pitchFamily="34" charset="0"/>
              </a:rPr>
              <a:t>играют важную роль в обмене веществ в клетке.</a:t>
            </a:r>
            <a:endParaRPr lang="ru-RU" sz="1850" dirty="0"/>
          </a:p>
        </p:txBody>
      </p:sp>
    </p:spTree>
    <p:extLst>
      <p:ext uri="{BB962C8B-B14F-4D97-AF65-F5344CB8AC3E}">
        <p14:creationId xmlns:p14="http://schemas.microsoft.com/office/powerpoint/2010/main" val="27108458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745257" cy="278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разница между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третичным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трехатомным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спиртом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indent="450850" algn="just" fontAlgn="base">
              <a:lnSpc>
                <a:spcPct val="85000"/>
              </a:lnSpc>
            </a:pPr>
            <a:endParaRPr lang="ru-RU" sz="1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Третичным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спирт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котором функциональная группа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-ОН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связана с третичным атомом углерода.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Трехатомным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называют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спирт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котором имеется три функциональных группы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https://himija-online.ru/wp-content/uploads/2017/03/%D0%BA%D0%B0%D0%BA%D0%B0%D1%8F-%D1%80%D0%B0%D0%B7%D0%BD%D0%B8%D1%86%D0%B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90" y="3105141"/>
            <a:ext cx="7064842" cy="2988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50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334626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Археологические находки свидетельствуют, что в Западной Азии виноделие существовало ещё в 5400 – 5000 годах до н. э., а на территории современного Китая, провинция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Хэнань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найдены свидетельства производства ферментированных смесей из риса, мёда, винограда и, возможно, других фруктов, в эпоху раннего неолита: от 6500 до 7000 гг. до н. э.</a:t>
            </a:r>
          </a:p>
        </p:txBody>
      </p:sp>
      <p:pic>
        <p:nvPicPr>
          <p:cNvPr id="8194" name="Picture 2" descr="https://econet.ru/media/1077/kindeditor/image/201405/20140513104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2" y="3479824"/>
            <a:ext cx="5715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40587"/>
            <a:ext cx="6672724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Фреска «Виноделие» (2 тыс. лет до н. э.)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6" descr="https://ds02.infourok.ru/uploads/ex/0a35/00064bc4-5805a66b/im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492" y="3356992"/>
            <a:ext cx="2892996" cy="216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диск D\29.06.17-домашние документы\Виртуальные лекции-14.01.20\Органическая химия\Спирты\многоатомные спирты\глицерин\1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" y="116632"/>
            <a:ext cx="898849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419872" y="3225170"/>
            <a:ext cx="386836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Применение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81" y="188640"/>
            <a:ext cx="159067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8458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6" descr="https://upload.wikimedia.org/wikipedia/commons/thumb/a/ab/Aldehyd_-_Aldehyde.svg/83px-Aldehyd_-_Aldehyde.svg.png"/>
          <p:cNvSpPr>
            <a:spLocks noChangeAspect="1" noChangeArrowheads="1"/>
          </p:cNvSpPr>
          <p:nvPr/>
        </p:nvSpPr>
        <p:spPr bwMode="auto">
          <a:xfrm>
            <a:off x="63500" y="-136525"/>
            <a:ext cx="790575" cy="733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3" cstate="print"/>
          <a:srcRect l="5343" r="27099"/>
          <a:stretch>
            <a:fillRect/>
          </a:stretch>
        </p:blipFill>
        <p:spPr bwMode="auto">
          <a:xfrm>
            <a:off x="3707905" y="3563268"/>
            <a:ext cx="2905660" cy="315188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224136" cy="18673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D:\диск D\29.06.17-домашние документы\Виртуальные лекции 2015\Органическая химия\фенол\0_b1b3f_36e53deb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90402"/>
            <a:ext cx="6121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59832" y="2341329"/>
            <a:ext cx="305243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B9076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</a:t>
            </a:r>
            <a:endParaRPr lang="ru-RU" sz="6000" b="1" spc="50" dirty="0">
              <a:ln w="11430"/>
              <a:solidFill>
                <a:srgbClr val="B907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09120"/>
            <a:ext cx="2592288" cy="216456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ikuzmina\Desktop\2017-2018\Химия-2017-18\Органическая химия\16-Спирты Фенол\фенол\фенол- 07.12.17\266px-Phenol_2_gram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2708920"/>
            <a:ext cx="1656184" cy="16561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2636912"/>
            <a:ext cx="1453076" cy="14401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7281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7475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Фено́лы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органические соединения ароматического ряда, в молекулах которых гидроксильные группы OH− связаны с атомами углерода ароматического кольца.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6852" y="1844824"/>
            <a:ext cx="490230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Классификация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90336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 числу ароматических ядер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различают собственно фенолы, нафтолы (2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конденси-рованных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ядра),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антролы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(3 ядра),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фенантролы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(4 ядра),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бензотетролы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(5 ядер)</a:t>
            </a: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Колледж Строитель\2017-2018-24.11.17-507\Химия-2017-18\Органическая химия\16-Спирты Фенол\фенол\фенол 09.12.17\1012357_image004-1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8" b="52337"/>
          <a:stretch/>
        </p:blipFill>
        <p:spPr bwMode="auto">
          <a:xfrm>
            <a:off x="35496" y="4293096"/>
            <a:ext cx="3568588" cy="24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диск D\29.06.17-домашние документы\Колледж Строитель\2017-2018-24.11.17-507\Химия-2017-18\Органическая химия\16-Спирты Фенол\фенол\фенол 09.12.17\1012357_image004-1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886923" y="3933056"/>
            <a:ext cx="4861541" cy="23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434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0056" y="309770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По числу ОН-групп различают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одноатомные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фенолы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его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гомологи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диск D\29.06.17-домашние документы\Колледж Строитель\2017-2018-24.11.17-507\Химия-2017-18\Органическая химия\16-Спирты Фенол\фенол\фенол 09.12.17\Image84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39" y="1772816"/>
            <a:ext cx="734806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иск D\29.06.17-домашние документы\Колледж Строитель\2017-2018-24.11.17-507\Химия-2017-18\Органическая химия\16-Спирты Фенол\фенол\фенол 09.12.17\1012357_image004-1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634" b="52337"/>
          <a:stretch/>
        </p:blipFill>
        <p:spPr bwMode="auto">
          <a:xfrm>
            <a:off x="170170" y="1770249"/>
            <a:ext cx="1357875" cy="24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диск D\29.06.17-домашние документы\Колледж Строитель\2017-2018-24.11.17-507\Химия-2017-18\Органическая химия\16-Спирты Фенол\фенол\фенол 09.12.17\Image85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4" y="4437112"/>
            <a:ext cx="760905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56" y="309770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двухатомные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арендиолы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пирокатехин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резорцин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гидрохинон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(соответственно 1,2-, 1,3- и 1,4-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ikuzmina\Desktop\2017-2018\Химия-2017-18\Органическая химия\16-Спирты Фенол\фенол\фенол 09.12.17\Image85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67" y="2204864"/>
            <a:ext cx="9247553" cy="2795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8454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0056" y="309770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трёхатомные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арентриолы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пирогаллол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гидроксигидрохинон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флороглюцин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(соответственно 1,2,3-, 1,2,4- и 1,3,5-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диск D\29.06.17-домашние документы\Колледж Строитель\2017-2018-24.11.17-507\Химия-2017-18\Органическая химия\16-Спирты Фенол\фенол\фенол 09.12.17\Image85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1" y="2132856"/>
            <a:ext cx="889980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225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0056" y="309770"/>
            <a:ext cx="885698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многоатомные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" r="13026" b="16279"/>
          <a:stretch>
            <a:fillRect/>
          </a:stretch>
        </p:blipFill>
        <p:spPr bwMode="auto">
          <a:xfrm>
            <a:off x="2987824" y="1880829"/>
            <a:ext cx="2520280" cy="226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83768" y="4149080"/>
            <a:ext cx="3960440" cy="432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u="sng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600" b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010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99792" y="116632"/>
            <a:ext cx="368562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Изомерия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Возможны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типа изомерии: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изомерия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положения заместителей 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бензольном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кольце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ikuzmina\Desktop\2017-2018\Химия-2017-18\Органическая химия\16-Спирты Фенол\фенол\фенол 09.12.17\Image84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918848" cy="2793652"/>
          </a:xfrm>
          <a:prstGeom prst="rect">
            <a:avLst/>
          </a:prstGeom>
          <a:noFill/>
        </p:spPr>
      </p:pic>
      <p:pic>
        <p:nvPicPr>
          <p:cNvPr id="5123" name="Picture 3" descr="C:\Users\ikuzmina\Desktop\2017-2018\Химия-2017-18\Органическая химия\16-Спирты Фенол\фенол\фенол 09.12.17\Image850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7" y="4725144"/>
            <a:ext cx="6679241" cy="1959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изомерия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боковой цепи</a:t>
            </a:r>
            <a:r>
              <a:rPr lang="ru-RU" sz="28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(строения алкильного радикала и числа радикалов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42666" cy="26642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Arial Black" pitchFamily="34" charset="0"/>
                <a:cs typeface="Arial" pitchFamily="34" charset="0"/>
              </a:rPr>
              <a:t>межклассовая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изомерия: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816" y="764704"/>
            <a:ext cx="84806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504" y="2564904"/>
            <a:ext cx="2472408" cy="7201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2-метил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о-крезол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5857" y="2564904"/>
            <a:ext cx="244827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u="sng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метан</a:t>
            </a:r>
            <a:r>
              <a:rPr lang="ru-RU" sz="2400" b="1" dirty="0" err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бензиловый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84168" y="2492779"/>
            <a:ext cx="3024336" cy="13480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анизол,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метилфениловый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эфир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простой эфир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5" b="32209"/>
          <a:stretch/>
        </p:blipFill>
        <p:spPr bwMode="auto">
          <a:xfrm>
            <a:off x="3347864" y="3717032"/>
            <a:ext cx="2664296" cy="1297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9" r="35355" b="33265"/>
          <a:stretch/>
        </p:blipFill>
        <p:spPr bwMode="auto">
          <a:xfrm>
            <a:off x="6588224" y="3861048"/>
            <a:ext cx="2307771" cy="127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437" b="34224"/>
          <a:stretch/>
        </p:blipFill>
        <p:spPr bwMode="auto">
          <a:xfrm>
            <a:off x="318810" y="3501008"/>
            <a:ext cx="2625392" cy="125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95302" y="4777958"/>
            <a:ext cx="2472408" cy="7201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4-метил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п-крезол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2.rozetka.ua/tips/126/126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6517"/>
            <a:ext cx="2814375" cy="29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4lifemd.ru/wp-content/uploads/2012/09/vinogr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36" y="4101258"/>
            <a:ext cx="4506268" cy="275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2008" y="260648"/>
            <a:ext cx="89644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Впервые спирт из вина получили в VI–VII веках арабские химики: способ получения спирта содержится в записях персидского алхимика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Ар-Рази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Европе этиловый спирт был получен из продуктов брожения в XI–XII веке, в Италии.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Россию спирт впервые попал в 1386 году, когда генуэзское посольство привезло его с собой под названием «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аква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вита» и презентовало великокняжескому двору.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User\Desktop\razi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22194"/>
          <a:stretch/>
        </p:blipFill>
        <p:spPr bwMode="auto">
          <a:xfrm>
            <a:off x="2847372" y="4122400"/>
            <a:ext cx="170688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75906" y="6381328"/>
            <a:ext cx="15856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Ар-Рази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51720" y="77723"/>
            <a:ext cx="54409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Номенклатура</a:t>
            </a:r>
            <a:endParaRPr lang="ru-RU" sz="4800" b="1" dirty="0">
              <a:ln w="11430">
                <a:solidFill>
                  <a:schemeClr val="tx1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052736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широко используют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тривиальные названия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сложившиеся исторически. 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названиях замещенных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моноядерных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фенолов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используются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также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приставки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мета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-,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употребляемые в номенклатуре ароматических соединений. 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более сложных соединений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нумеруют атомы, входящие в состав ароматических циклов и с помощью цифровых индексов указывают положение заместителей.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://www.krugosvet.ru/images/1012357_image006.gif">
            <a:hlinkClick r:id="rId4" tooltip="&quot;&quot;"/>
          </p:cNvPr>
          <p:cNvPicPr/>
          <p:nvPr/>
        </p:nvPicPr>
        <p:blipFill>
          <a:blip r:embed="rId5" cstate="print"/>
          <a:srcRect t="75604" r="36417"/>
          <a:stretch>
            <a:fillRect/>
          </a:stretch>
        </p:blipFill>
        <p:spPr bwMode="auto">
          <a:xfrm>
            <a:off x="4283968" y="5013176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ww.krugosvet.ru/images/1012357_image006.gif">
            <a:hlinkClick r:id="rId4" tooltip="&quot;&quot;"/>
          </p:cNvPr>
          <p:cNvPicPr/>
          <p:nvPr/>
        </p:nvPicPr>
        <p:blipFill>
          <a:blip r:embed="rId5" cstate="print"/>
          <a:srcRect t="22998" r="25862" b="52606"/>
          <a:stretch>
            <a:fillRect/>
          </a:stretch>
        </p:blipFill>
        <p:spPr bwMode="auto">
          <a:xfrm>
            <a:off x="611560" y="5085184"/>
            <a:ext cx="331236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krugosvet.ru/images/1012357_image006.gif">
            <a:hlinkClick r:id="rId4" tooltip="&quot;&quot;"/>
          </p:cNvPr>
          <p:cNvPicPr/>
          <p:nvPr/>
        </p:nvPicPr>
        <p:blipFill>
          <a:blip r:embed="rId5" cstate="print"/>
          <a:srcRect b="52606"/>
          <a:stretch>
            <a:fillRect/>
          </a:stretch>
        </p:blipFill>
        <p:spPr bwMode="auto">
          <a:xfrm>
            <a:off x="251520" y="1772816"/>
            <a:ext cx="46805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krugosvet.ru/images/1012357_image006.gif">
            <a:hlinkClick r:id="rId4" tooltip="&quot;&quot;"/>
          </p:cNvPr>
          <p:cNvPicPr/>
          <p:nvPr/>
        </p:nvPicPr>
        <p:blipFill>
          <a:blip r:embed="rId5" cstate="print"/>
          <a:srcRect t="48522" r="27586"/>
          <a:stretch>
            <a:fillRect/>
          </a:stretch>
        </p:blipFill>
        <p:spPr bwMode="auto">
          <a:xfrm>
            <a:off x="5148064" y="1628800"/>
            <a:ext cx="381642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Заместители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называют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начиная с простейшего, указывая номера атома углерода, при котором они находятся.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22438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8703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34626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Фено́л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 устаревшее название –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  <a:cs typeface="Arial" pitchFamily="34" charset="0"/>
              </a:rPr>
              <a:t>карболовая кислота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простейший представитель класса фенолов. Мировое производство фенола на 2006 год составляло 8,3 млн. тонн/год. По объёму производства фенол занимает 33-е место среди всех выпускаемых химической промышленностью веществ и 17-е место среди органических веществ.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2592288" cy="216456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4" cstate="print"/>
          <a:srcRect l="5343" r="27099"/>
          <a:stretch>
            <a:fillRect/>
          </a:stretch>
        </p:blipFill>
        <p:spPr bwMode="auto">
          <a:xfrm>
            <a:off x="5508104" y="3573016"/>
            <a:ext cx="2266003" cy="24580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1224136" cy="18673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327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18467" y="176100"/>
            <a:ext cx="629385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2557" y="188640"/>
            <a:ext cx="971600" cy="162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Users\ikuzmina\Desktop\2017-2018\Химия-2017-18\Органическая химия\16-Спирты Фенол\фенол\фенол- 07.12.17\800px-Phenol-3D-ball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7903" y="4841776"/>
            <a:ext cx="1726958" cy="2016224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 descr="D:\диск D\29.06.17-домашние документы\Колледж Строитель\2017-2018-24.11.17-507\Химия-2017-18\Органическая химия\16-Спирты Фенол\фенол\фенол 09.12.17\1012357_image004-1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4" b="65152"/>
          <a:stretch/>
        </p:blipFill>
        <p:spPr bwMode="auto">
          <a:xfrm>
            <a:off x="107504" y="188640"/>
            <a:ext cx="1357875" cy="18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5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35" y="2552365"/>
            <a:ext cx="6522193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72559" y="116632"/>
            <a:ext cx="841127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Электронное </a:t>
            </a: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строение </a:t>
            </a:r>
            <a:r>
              <a:rPr lang="ru-RU" sz="3600" b="1" dirty="0" err="1" smtClean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финола</a:t>
            </a:r>
            <a:endParaRPr lang="ru-RU" sz="3600" b="1" dirty="0">
              <a:ln w="11430">
                <a:solidFill>
                  <a:schemeClr val="tx1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42" y="5129737"/>
            <a:ext cx="8440371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молекуле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подобно бензолу имеется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единая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-электронная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  <a:sym typeface="Symbol"/>
              </a:rPr>
              <a:t>система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, включающая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р-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орбиталь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кислорода</a:t>
            </a:r>
            <a:endParaRPr lang="ru-RU" sz="2800" dirty="0"/>
          </a:p>
        </p:txBody>
      </p:sp>
      <p:pic>
        <p:nvPicPr>
          <p:cNvPr id="2050" name="Picture 2" descr="http://userdocs.ru/pars_docs/refs/41/40519/40519_html_m41ca0346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35" y="934719"/>
            <a:ext cx="4464496" cy="161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uildi.ru/image/117776_105_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72" y="1142775"/>
            <a:ext cx="2835234" cy="11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348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1506" y="347054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Фенолы представляют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собой полярные соединения (диполи).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кольцо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отрицательным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концом диполя,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группа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положительным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Дипольный момент направлен в сторону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кольца.</a:t>
            </a:r>
          </a:p>
        </p:txBody>
      </p:sp>
      <p:pic>
        <p:nvPicPr>
          <p:cNvPr id="14338" name="Picture 2" descr="D:\диск D\29.06.17-домашние документы\Виртуальные лекции 2015\Органическая химия\Спирты\фенол\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9950"/>
            <a:ext cx="2487561" cy="25273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44" y="3634399"/>
            <a:ext cx="1828602" cy="27324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3779"/>
            <a:ext cx="3343275" cy="18289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789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известно, гидроксильная группа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–OH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заместителем I 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она способствует повышению электронной плотности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кольце (особенно в </a:t>
            </a:r>
            <a:r>
              <a:rPr lang="ru-RU" sz="28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положениях). Это обусловлено тем, что одна из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неподелённых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пар электронов атома кислорода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группы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вступает в сопряжение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системой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кольца. Смещение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неподелённой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пары электронов атома кислорода в сторону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кольца приводит к увеличению полярности связи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O–H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" name="Picture 2" descr="C:\Users\ikuzmina\Desktop\2017-2018\Химия-2017-18\Органическая химия\16-Спирты Фенол\фенол\фенол 09.12.17\Image84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1722"/>
          <a:stretch/>
        </p:blipFill>
        <p:spPr bwMode="auto">
          <a:xfrm>
            <a:off x="1202059" y="4208364"/>
            <a:ext cx="2145805" cy="2677020"/>
          </a:xfrm>
          <a:prstGeom prst="rect">
            <a:avLst/>
          </a:prstGeom>
          <a:noFill/>
        </p:spPr>
      </p:pic>
      <p:pic>
        <p:nvPicPr>
          <p:cNvPr id="9" name="Picture 2" descr="C:\Users\ikuzmina\Desktop\2017-2018\Химия-2017-18\Органическая химия\16-Спирты Фенол\фенол\фенол 09.12.17\Image84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811"/>
          <a:stretch/>
        </p:blipFill>
        <p:spPr bwMode="auto">
          <a:xfrm>
            <a:off x="3891008" y="4226396"/>
            <a:ext cx="2193160" cy="2658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9773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образом, имеет место взаимное влияние атомов и атомных групп в молекуле фенола. Это взаимное влияние отражается в свойствах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фенола.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Во-первых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повышается способность 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атомов водорода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пара-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положениях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ядра, и в результате реакций замещения обычно образуются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-замещённые производные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диск D\29.06.17-домашние документы\Виртуальные лекции 2015\Органическая химия\Спирты\фенол\фенол 09.12.17\1012357_image00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52" y="3552056"/>
            <a:ext cx="2376264" cy="13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иск D\29.06.17-домашние документы\Виртуальные лекции 2015\Органическая химия\Спирты\фенол\фенол 08.12.17\fenoly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8" y="4329049"/>
            <a:ext cx="6000794" cy="24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287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диск D\29.06.17-домашние документы\Виртуальные лекции 2015\Органическая химия\Спирты\фенол\фенол 09.12.17\1012357_image00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06" y="2607790"/>
            <a:ext cx="1774329" cy="10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464" y="5157192"/>
            <a:ext cx="854481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слабой кислотой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этом состоит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главное отличие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фенолов от спиртов, которые являются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неэлектролитами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835" y="260648"/>
            <a:ext cx="8766653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Во-вторых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увеличение полярности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под действием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ядра и появление достаточно большого положительного заряда на атоме водорода приводит к тому, что молекулы фенола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диссоциируют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водных растворах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 кислотному типу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90" y="2983949"/>
            <a:ext cx="4217165" cy="2037064"/>
          </a:xfrm>
          <a:prstGeom prst="rect">
            <a:avLst/>
          </a:prstGeom>
          <a:noFill/>
          <a:ln w="38100">
            <a:solidFill>
              <a:srgbClr val="B90764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712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1661 году английский химик Роберт Бойль впервые получил метанол перегонкой древесины.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Абсолютированный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этанол из его водного раствора был впервые получен в 1796 году русским химиком Т. Е. 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Ловицем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 перегонке над поташом.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meddu.ru/uploads/posts/2012-08/1345555323_044e9d84386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3842"/>
            <a:ext cx="2070287" cy="27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onnasamogona.ru/wp-content/uploads/2016/01/9514735_24e273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33" y="2276872"/>
            <a:ext cx="2162690" cy="24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77723"/>
            <a:ext cx="866134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История открытия фенола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13" y="980728"/>
            <a:ext cx="883735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был открыт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1771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году. Сразу после открытия его стали использовать в качестве красителя. Текстильщики красили им свои ткани.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1834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году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немецкий химик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Фридлиб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Рунге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обнаружил в продуктах перегонки каменноугольной смолы белое кристаллическое вещество с характерным запахом, но ему не удалось определить его состав.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4454549"/>
            <a:ext cx="2457450" cy="2133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0685" y="5472715"/>
            <a:ext cx="2398814" cy="11154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Фридлиб</a:t>
            </a:r>
            <a:r>
              <a:rPr lang="ru-RU" sz="2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 Фердинанд</a:t>
            </a:r>
            <a:r>
              <a:rPr lang="ru-RU" sz="2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 Рунге</a:t>
            </a:r>
          </a:p>
        </p:txBody>
      </p:sp>
    </p:spTree>
    <p:extLst>
      <p:ext uri="{BB962C8B-B14F-4D97-AF65-F5344CB8AC3E}">
        <p14:creationId xmlns:p14="http://schemas.microsoft.com/office/powerpoint/2010/main" val="1992114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12" y="5645549"/>
            <a:ext cx="3600400" cy="1112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Огюст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Лоран – французский химик-органик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 descr="D:\диск D\29.06.17-домашние документы\Виртуальные лекции 2015\Органическая химия\Спирты\фенол\фенол-10.1217\Огюст Лоран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4" y="2912604"/>
            <a:ext cx="2036314" cy="25870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1Righ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5688837"/>
            <a:ext cx="3344368" cy="11245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6000"/>
              </a:lnSpc>
            </a:pPr>
            <a:r>
              <a:rPr lang="ru-RU" sz="2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Шарль Фредерик 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Жерар</a:t>
            </a:r>
            <a:r>
              <a:rPr lang="ru-RU" sz="2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 –  эльзасский </a:t>
            </a: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химик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4" y="2912604"/>
            <a:ext cx="3467414" cy="27486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7512" y="268832"/>
            <a:ext cx="8837359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только в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1841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году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Огюст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Лоран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его формулу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 выяснил, что открытое Ф.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Рюнге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вещество обладает выраженными кислотными свойствами и является производным бензола.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Годом позже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его друг и коллега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Шарль Фредерик Жерар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назвал это вещество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1227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964056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представляет собой бесцветные игольчатые кристаллы, розовеющие на воздухе из-за окисления, приводящего к образованию окрашенных веществ (это связано с промежуточным образованием хинонов).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88640"/>
            <a:ext cx="902683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Физические свойства фенола</a:t>
            </a:r>
          </a:p>
        </p:txBody>
      </p:sp>
      <p:pic>
        <p:nvPicPr>
          <p:cNvPr id="10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2195736" cy="183343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56176" y="3441998"/>
            <a:ext cx="1584176" cy="341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725144"/>
            <a:ext cx="2016224" cy="14518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 t="16856" r="4097"/>
          <a:stretch>
            <a:fillRect/>
          </a:stretch>
        </p:blipFill>
        <p:spPr bwMode="auto">
          <a:xfrm>
            <a:off x="2771800" y="3212976"/>
            <a:ext cx="2136656" cy="12241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3558" name="Picture 6" descr="C:\Users\ikuzmina\Desktop\2017-2018\Химия-2017-18\Органическая химия\16-Спирты Фенол\фенол\фенол- 07.12.17\reah5454wht4e4-1024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869160"/>
            <a:ext cx="2376264" cy="178219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8438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268832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специфическим запахом</a:t>
            </a:r>
            <a:r>
              <a:rPr lang="ru-RU" sz="2800" b="1" dirty="0" smtClean="0">
                <a:solidFill>
                  <a:srgbClr val="B9076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(таким, как запах гуаши, так как в состав гуаши входит фенол).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умеренно растворим в воде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(6 г на 100 г воды), в растворах щелочей, в спирте, в бензоле, в ацетоне. 5 % раствор в воде — антисептик, широко применяемый в медицине.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65683" y="2852936"/>
            <a:ext cx="2078317" cy="190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31594" t="12200" r="32969" b="14301"/>
          <a:stretch>
            <a:fillRect/>
          </a:stretch>
        </p:blipFill>
        <p:spPr bwMode="auto">
          <a:xfrm>
            <a:off x="0" y="2996952"/>
            <a:ext cx="14195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1650" t="39500" r="27557" b="18500"/>
          <a:stretch>
            <a:fillRect/>
          </a:stretch>
        </p:blipFill>
        <p:spPr bwMode="auto">
          <a:xfrm>
            <a:off x="1403648" y="3717032"/>
            <a:ext cx="2376264" cy="11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39960" t="12201" r="40550" b="31100"/>
          <a:stretch>
            <a:fillRect/>
          </a:stretch>
        </p:blipFill>
        <p:spPr bwMode="auto">
          <a:xfrm>
            <a:off x="3851920" y="3789040"/>
            <a:ext cx="140815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 l="26966" t="11151" r="50590" b="36350"/>
          <a:stretch>
            <a:fillRect/>
          </a:stretch>
        </p:blipFill>
        <p:spPr bwMode="auto">
          <a:xfrm>
            <a:off x="5292080" y="4581128"/>
            <a:ext cx="15870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5085184"/>
            <a:ext cx="12218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Вода </a:t>
            </a:r>
            <a:endParaRPr lang="ru-RU" sz="2600" dirty="0">
              <a:solidFill>
                <a:srgbClr val="0000CC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131840" y="4581128"/>
            <a:ext cx="1008112" cy="648072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834063" y="6176917"/>
            <a:ext cx="43140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Растворение фенола </a:t>
            </a:r>
            <a:endParaRPr lang="ru-RU" sz="2600" dirty="0">
              <a:solidFill>
                <a:srgbClr val="0000CC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004048" y="5877272"/>
            <a:ext cx="1008112" cy="648072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888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188640"/>
            <a:ext cx="583204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Получение фенола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1092800"/>
            <a:ext cx="896448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настоящее время производство фенола в промышленном масштабе осуществляется тремя способами: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55600" lvl="0" indent="-3556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Кумольный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 метод</a:t>
            </a:r>
            <a:r>
              <a:rPr lang="ru-RU" sz="2700" b="1" dirty="0" smtClean="0">
                <a:latin typeface="Arial Black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Этим способом получают более 95 % всего производимого в мире фенола. Данный способ был изобретен советскими учеными Сергеевым П.Г.,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Горнасталевой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Н.М.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Удрисом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Р.Ю.,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Кружаловым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Б.Д. </a:t>
            </a:r>
            <a:endParaRPr lang="ru-RU" sz="27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69" y="3803995"/>
            <a:ext cx="4574695" cy="29373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830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008" y="101414"/>
            <a:ext cx="896448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 каскаде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барботажных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колонн кумол подвергают некаталитическому окислению воздухом с образованием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гидропероксида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кумола (ГПК). Полученный ГПК, при катализе серной кислотой, разлагают с образованием фенола и ацетона. Кроме того, ценным побочным продуктом этого процесса является </a:t>
            </a:r>
            <a:r>
              <a:rPr lang="ru-RU" sz="27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α-метилстирол</a:t>
            </a:r>
            <a:r>
              <a:rPr lang="ru-RU" sz="27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Рисунок 4" descr="http://www.krugosvet.ru/images/1012357_image010.gif">
            <a:hlinkClick r:id="rId2" tooltip="&quot;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08"/>
          <a:stretch>
            <a:fillRect/>
          </a:stretch>
        </p:blipFill>
        <p:spPr bwMode="auto">
          <a:xfrm>
            <a:off x="2539876" y="2636912"/>
            <a:ext cx="534449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3891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008" y="332656"/>
            <a:ext cx="896448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Около 3 % всего фенола получают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окислением толуола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с промежуточным образованием бензойной кислоты.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11" descr="http://works.doklad.ru/images/7csIl62D8bI/509c04ef.g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9"/>
          <a:stretch/>
        </p:blipFill>
        <p:spPr bwMode="auto">
          <a:xfrm>
            <a:off x="771117" y="1772816"/>
            <a:ext cx="7566269" cy="149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orks.doklad.ru/images/7csIl62D8bI/7e23b3ad.g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4"/>
          <a:stretch/>
        </p:blipFill>
        <p:spPr bwMode="auto">
          <a:xfrm>
            <a:off x="1656525" y="3429000"/>
            <a:ext cx="5795452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04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299582"/>
            <a:ext cx="896448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Кроме того фенол выделяют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из каменноугольной смолы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этого вещества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фракций каменноугольной смолы основано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способности образовывать с водными растворами щелочей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солей: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http://tepka.ru/himiya_10/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27" y="3716634"/>
            <a:ext cx="440055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иск D\29.06.17-домашние документы\Виртуальные лекции 2015\Органическая химия\Спирты\фенол\16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0194"/>
            <a:ext cx="4657628" cy="11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839" y="2549515"/>
            <a:ext cx="3679097" cy="123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1019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kuzmina\Desktop\2017-2018\Химия-2017-18\Органическая химия\16-Спирты Фенол\фенол\фенол- 07.12.17\Phenol_reaction_with_n2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412776"/>
            <a:ext cx="6256988" cy="18722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4016" y="332656"/>
            <a:ext cx="889248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Ведутся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пилотные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испытания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установок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получения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прямым окислением бензола закисью азота: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3481844"/>
            <a:ext cx="480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  <a:sym typeface="Symbol"/>
              </a:rPr>
              <a:t>N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  <a:sym typeface="Symbol"/>
              </a:rPr>
              <a:t>O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+ 3H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7110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180" y="116632"/>
            <a:ext cx="90010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кислотным разложением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гидропероксида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втор-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бутилбензола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22291" r="12855" b="57917"/>
          <a:stretch/>
        </p:blipFill>
        <p:spPr bwMode="auto">
          <a:xfrm>
            <a:off x="38512" y="1052736"/>
            <a:ext cx="9069992" cy="13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5727" y="2103238"/>
            <a:ext cx="2014453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метилэтил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-кетон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624" y="2204805"/>
            <a:ext cx="248346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втор-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бутилбензол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5594" y="2229285"/>
            <a:ext cx="310054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гидропероксид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втор-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бутилбензола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53472" y="2348880"/>
            <a:ext cx="1182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ea typeface="Calibri" pitchFamily="34" charset="0"/>
                <a:cs typeface="Arial" pitchFamily="34" charset="0"/>
              </a:rPr>
              <a:t>фенол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17087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1842 году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немецкий химик Я. Г.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Шиль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открыл, что спирты образуют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гомологический ряд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отличаясь на некоторую постоянную величину. Однако, он ошибся, описав её как 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Спустя два года, другой химик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Шарль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Жерар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установил верную гомологическую разницу 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предсказал формулу и свойства неизвестного в те годы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пропилового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спирта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3" y="287475"/>
            <a:ext cx="869464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Окисление 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помощью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проводят в присутствии солей и комплексов переходных металлов, в том числе инкапсулированных в матрице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цеолита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24" y="1988840"/>
            <a:ext cx="6921768" cy="14978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24.08.11\Химия цеолитов 04.09.11\Цеолиты-строение\СТРУКТУРА ЦЕОЛИТОВ с большими и малыми порами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17" y="4581128"/>
            <a:ext cx="5736169" cy="2195041"/>
          </a:xfrm>
          <a:prstGeom prst="rect">
            <a:avLst/>
          </a:prstGeom>
          <a:noFill/>
        </p:spPr>
      </p:pic>
      <p:pic>
        <p:nvPicPr>
          <p:cNvPr id="15" name="Picture 4" descr="Цеолит NaX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51575" y="3687582"/>
            <a:ext cx="2052707" cy="1613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059101" y="5301208"/>
            <a:ext cx="283337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Синтетические кристаллы цеолита А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4891894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71883" y="137244"/>
            <a:ext cx="8964613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000" algn="just" eaLnBrk="0" hangingPunct="0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Цеолиты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большая группа близких по составу и свойствам минералов,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водные алюмосиликаты кальция и натрия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подкласса каркасных силикатов, со стеклянным или перламутровым блеском. </a:t>
            </a:r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32813" y="628650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961313" y="628650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389813" y="628650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24.08.11\Химия цеолитов 04.09.11\Цеолиты-общие сведения\Crystal structure FER (a) and LTA (b) type zeolite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56012"/>
            <a:ext cx="1492763" cy="1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24.08.11\Химия цеолитов 04.09.11\Цеолиты-общие сведения\stellerit-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23" y="2103705"/>
            <a:ext cx="1643373" cy="123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24.08.11\Химия цеолитов 04.09.11\Цеолиты-общие сведения\ceoli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13900"/>
            <a:ext cx="163079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24.08.11\Химия цеолитов 04.09.11\Цеолиты-общие сведения\levyn-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23" y="2113900"/>
            <a:ext cx="163218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24.08.11\Химия цеолитов 04.09.11\Цеолиты-общие сведения\stellerit-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33" y="2103705"/>
            <a:ext cx="1605071" cy="120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24.08.11\Химия цеолитов 04.09.11\Отдельные представители\Сколецит\Сколецит. Длина кристаллов до 8-9 см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5" y="2098759"/>
            <a:ext cx="1880317" cy="11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1883" y="3429000"/>
            <a:ext cx="900068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Практически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 всех представителей этой группы минералов есть общее свойство – они хорошие сорбенты, обладают ионообменными свойствами, способны изменять подвижность отдельных ионов и работать молекулярными ситами.</a:t>
            </a: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446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14440" cy="20119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http://www.krugosvet.ru/images/1012357_image010.gif">
            <a:hlinkClick r:id="rId3" tooltip="&quot;&quot;"/>
          </p:cNvPr>
          <p:cNvPicPr/>
          <p:nvPr/>
        </p:nvPicPr>
        <p:blipFill>
          <a:blip r:embed="rId4" cstate="print"/>
          <a:srcRect l="6040" t="77854" r="24495"/>
          <a:stretch>
            <a:fillRect/>
          </a:stretch>
        </p:blipFill>
        <p:spPr bwMode="auto">
          <a:xfrm>
            <a:off x="2483768" y="5157192"/>
            <a:ext cx="43204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Рисунок 12" descr="http://works.doklad.ru/images/7csIl62D8bI/m6956532e.gif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79"/>
          <a:stretch/>
        </p:blipFill>
        <p:spPr bwMode="auto">
          <a:xfrm>
            <a:off x="899593" y="3429000"/>
            <a:ext cx="7164940" cy="142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08520" y="260648"/>
            <a:ext cx="8855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Фенол можно получить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гидролизом ароматических галогенпроизводных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426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newchemistry.ru/images/img/letters2/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42" y="345940"/>
            <a:ext cx="6418918" cy="55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089" y="44624"/>
            <a:ext cx="8987911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Взаимосвязь различных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методов производства фенола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089" y="5805264"/>
            <a:ext cx="83386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аменно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гольная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мола (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это смесь веществ, в состав которой вхо­дят сотни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149657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5241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8550629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Технико-экономические показатели производства фенола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74315"/>
              </p:ext>
            </p:extLst>
          </p:nvPr>
        </p:nvGraphicFramePr>
        <p:xfrm>
          <a:off x="251521" y="1124744"/>
          <a:ext cx="8622637" cy="228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97185"/>
                <a:gridCol w="952674"/>
                <a:gridCol w="794815"/>
                <a:gridCol w="794815"/>
                <a:gridCol w="794815"/>
                <a:gridCol w="794815"/>
                <a:gridCol w="993518"/>
              </a:tblGrid>
              <a:tr h="0">
                <a:tc gridSpan="6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Методы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Капитальные затраты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202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202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Стоимость сырья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Себестоимость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>
                          <a:effectLst/>
                        </a:rPr>
                        <a:t>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496" y="3645024"/>
            <a:ext cx="8928991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предыдущем рисунке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 показана взаимосвязь различных методов производства фенола, а в таблице  под теми же номерами приведены их технико-экономические показатели (в % относительно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сульфонатного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метода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Наиболее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целесообразным с экономической точки зрения является наиболее востребованный в настоящее время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кумольный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процесс. </a:t>
            </a:r>
          </a:p>
        </p:txBody>
      </p:sp>
    </p:spTree>
    <p:extLst>
      <p:ext uri="{BB962C8B-B14F-4D97-AF65-F5344CB8AC3E}">
        <p14:creationId xmlns:p14="http://schemas.microsoft.com/office/powerpoint/2010/main" val="40313730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6056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Сульфонатный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способ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был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первым способом получения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реализованным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 промышленном масштабе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фирмой «BASF»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1899 г.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Этот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метод основан 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сульфировании бензола серной кислотой с последующим щелочным плавлением сульфокислоты. Несмотря на применение агрессивных реагентов и образование большого количества отходов сульфита натрия, данный метод использовался в течение почти 80 лет. В США это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производство было закрыто лишь в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1978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году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292" name="Picture 4" descr="D:\диск D\29.06.17-домашние документы\Виртуальные лекции 2015\Органическая химия\Спирты\фенол\сульфонатный способ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" y="4462319"/>
            <a:ext cx="7527394" cy="121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диск D\29.06.17-домашние документы\Виртуальные лекции 2015\Органическая химия\Спирты\фенол\сульфонатный способ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517232"/>
            <a:ext cx="7494777" cy="11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056" y="6453336"/>
            <a:ext cx="3582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сульфобензойная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кислота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57108" y="6275986"/>
            <a:ext cx="171123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100" b="1" dirty="0" smtClean="0">
                <a:latin typeface="Arial" pitchFamily="34" charset="0"/>
                <a:cs typeface="Arial" pitchFamily="34" charset="0"/>
              </a:rPr>
              <a:t>сульфит </a:t>
            </a:r>
            <a:r>
              <a:rPr lang="ru-RU" sz="2100" b="1" dirty="0">
                <a:latin typeface="Arial" pitchFamily="34" charset="0"/>
                <a:cs typeface="Arial" pitchFamily="34" charset="0"/>
              </a:rPr>
              <a:t>натрия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448391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www.nts-lib.ru/Online/opt/ap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28" y="4428934"/>
            <a:ext cx="4716522" cy="1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0" y="260648"/>
            <a:ext cx="8856985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Фенол образуется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результате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декарбоксилирования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из салициловой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кислоты.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Для этого ее нужно поместить в колбу, снабженную обратным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холодильником.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Колбу можно нагревать на газовой плите, горелка которой прикрыта рассекателем пламени, продающимся в хозяйственных магазинах.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Сначала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кислота плавится и частично возгоняется - на поверхности холодной пробирки вырастает множество мелких кристаллов, напоминающих паутину. Расплав затем доводят до кипения (230-250° С); примерно через полчаса реакция заканчивается.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141873"/>
            <a:ext cx="623030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Arial Black" pitchFamily="34" charset="0"/>
                <a:cs typeface="Arial" pitchFamily="34" charset="0"/>
              </a:rPr>
              <a:t>салициловая кислота      </a:t>
            </a:r>
            <a:r>
              <a:rPr lang="ru-RU" sz="2300" dirty="0">
                <a:latin typeface="Arial Black" pitchFamily="34" charset="0"/>
                <a:cs typeface="Arial" pitchFamily="34" charset="0"/>
              </a:rPr>
              <a:t>фенол</a:t>
            </a:r>
          </a:p>
        </p:txBody>
      </p:sp>
    </p:spTree>
    <p:extLst>
      <p:ext uri="{BB962C8B-B14F-4D97-AF65-F5344CB8AC3E}">
        <p14:creationId xmlns:p14="http://schemas.microsoft.com/office/powerpoint/2010/main" val="12820300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Схема прибора для декарбоксилирования салициловой кислоты и конструкция  простейшего  холодильник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28" y="109875"/>
            <a:ext cx="3970584" cy="504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052788"/>
            <a:ext cx="8171185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Схема прибора для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декарбоксилирования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салициловой кислоты и конструкция простейшего холодильника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6343542"/>
            <a:ext cx="457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http://www.nts-lib.ru/Online/opt/apt.html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423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04287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96100" y="44624"/>
            <a:ext cx="901240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фенола</a:t>
            </a:r>
          </a:p>
        </p:txBody>
      </p:sp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" descr="{\displaystyle {\mathsf {C_{6}H_{5}ONa+H_{2}CO_{3}\rightarrow C_{6}H_{5}OH+NaHCO_{3}}}}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0927" y="4254129"/>
            <a:ext cx="865968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Более интенсивно феноляты разлагаются под действием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сильных кислот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например,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соляной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534" y="2028095"/>
            <a:ext cx="877195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Фенол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очень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слабая кислота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; даже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угольная кислота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вытесняет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его из фенолятов: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2534" y="740207"/>
            <a:ext cx="524356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Кислотные свойства фенола</a:t>
            </a:r>
          </a:p>
        </p:txBody>
      </p:sp>
      <p:pic>
        <p:nvPicPr>
          <p:cNvPr id="14" name="Picture 4" descr="D:\диск D\29.06.17-домашние документы\Виртуальные лекции 2015\Органическая химия\Спирты\фенол\1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30940"/>
            <a:ext cx="5797433" cy="13901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lass.rambler.ru/qa-service/production/uploads/images/image/000/010/674/3d601143ea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31" y="5198317"/>
            <a:ext cx="4810125" cy="15430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48849" y="-27384"/>
            <a:ext cx="676659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Реакции по ОН-группе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46" y="692696"/>
            <a:ext cx="2691620" cy="1300163"/>
          </a:xfrm>
          <a:prstGeom prst="rect">
            <a:avLst/>
          </a:prstGeom>
          <a:noFill/>
          <a:ln w="38100">
            <a:solidFill>
              <a:srgbClr val="B90764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536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1850 году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английский химик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Александр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Вильямсон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исследуя реакцию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алкоголятов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этилиодидом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установил, что этиловый спирт является производным воды с одним замещённым атомом водорода, экспериментально подтвердив формулу 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large_thumbnail_1979_0804_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44752"/>
            <a:ext cx="2259857" cy="31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57024" y="6093296"/>
            <a:ext cx="4136069" cy="4088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Александр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Вильямсон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97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8973" y="28942"/>
            <a:ext cx="8835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обладает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слабыми кислотными свойствами (более сильными, чем у спиртов), при действии щелочей образует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соли – феноляты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(например,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фенолят натрия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ONa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91" y="2420888"/>
            <a:ext cx="4824536" cy="227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6" y="4926696"/>
            <a:ext cx="5282599" cy="193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842527" cy="93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39952" y="4581128"/>
            <a:ext cx="4352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фенол                  фенолят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натрия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974" y="2982724"/>
            <a:ext cx="3910618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 +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OH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Symbol"/>
              </a:rPr>
              <a:t>реакция 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не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  <a:sym typeface="Symbol"/>
              </a:rPr>
              <a:t> идёт</a:t>
            </a:r>
            <a:r>
              <a:rPr lang="en-US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u="sng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924944"/>
            <a:ext cx="3528392" cy="950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274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63611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21650" t="39500" r="27557" b="18500"/>
          <a:stretch>
            <a:fillRect/>
          </a:stretch>
        </p:blipFill>
        <p:spPr bwMode="auto">
          <a:xfrm>
            <a:off x="1979712" y="476672"/>
            <a:ext cx="2376264" cy="11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39960" t="12201" r="40550" b="31100"/>
          <a:stretch>
            <a:fillRect/>
          </a:stretch>
        </p:blipFill>
        <p:spPr bwMode="auto">
          <a:xfrm>
            <a:off x="4427984" y="260648"/>
            <a:ext cx="140815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/>
          <a:srcRect l="27460" t="11151" r="23519" b="14300"/>
          <a:stretch>
            <a:fillRect/>
          </a:stretch>
        </p:blipFill>
        <p:spPr bwMode="auto">
          <a:xfrm>
            <a:off x="0" y="188640"/>
            <a:ext cx="2232248" cy="190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/>
          <a:srcRect l="36416" t="11151" r="48819" b="29000"/>
          <a:stretch>
            <a:fillRect/>
          </a:stretch>
        </p:blipFill>
        <p:spPr bwMode="auto">
          <a:xfrm>
            <a:off x="6012160" y="332656"/>
            <a:ext cx="88430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9" cstate="print"/>
          <a:srcRect l="30510" t="12201" r="45275" b="21650"/>
          <a:stretch>
            <a:fillRect/>
          </a:stretch>
        </p:blipFill>
        <p:spPr bwMode="auto">
          <a:xfrm>
            <a:off x="7092280" y="188640"/>
            <a:ext cx="18276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0" cstate="print"/>
          <a:srcRect l="43503" t="11151" r="37007" b="20600"/>
          <a:stretch>
            <a:fillRect/>
          </a:stretch>
        </p:blipFill>
        <p:spPr bwMode="auto">
          <a:xfrm>
            <a:off x="179512" y="2204864"/>
            <a:ext cx="102362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1" cstate="print"/>
          <a:srcRect l="44684" t="12201" r="39369" b="29000"/>
          <a:stretch>
            <a:fillRect/>
          </a:stretch>
        </p:blipFill>
        <p:spPr bwMode="auto">
          <a:xfrm>
            <a:off x="3419872" y="2060848"/>
            <a:ext cx="100682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2" cstate="print"/>
          <a:srcRect l="21650" t="11151" r="21651" b="14300"/>
          <a:stretch>
            <a:fillRect/>
          </a:stretch>
        </p:blipFill>
        <p:spPr bwMode="auto">
          <a:xfrm>
            <a:off x="1259632" y="2492896"/>
            <a:ext cx="21419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25807" y="3768515"/>
            <a:ext cx="4680520" cy="153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Прямоугольник 2"/>
          <p:cNvSpPr/>
          <p:nvPr/>
        </p:nvSpPr>
        <p:spPr>
          <a:xfrm>
            <a:off x="246145" y="281260"/>
            <a:ext cx="8639844" cy="329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Замещение водорода в гидроксиле металлами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образованием алкоголятов. При действии металлического натрия на спирт происходит выделение газообразного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образование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алкоголята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натрия: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2ROH + 2Na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2RONa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baseline="-25000" dirty="0" smtClean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+ 2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ONa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  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этил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ат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этиловый спирт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натрия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8272" y="5410032"/>
            <a:ext cx="446798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фен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фенол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ят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733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30413" t="12201" r="22929" b="17450"/>
          <a:stretch>
            <a:fillRect/>
          </a:stretch>
        </p:blipFill>
        <p:spPr bwMode="auto">
          <a:xfrm>
            <a:off x="1547664" y="188640"/>
            <a:ext cx="254714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1594" t="12200" r="32969" b="14301"/>
          <a:stretch>
            <a:fillRect/>
          </a:stretch>
        </p:blipFill>
        <p:spPr bwMode="auto">
          <a:xfrm>
            <a:off x="0" y="188640"/>
            <a:ext cx="14195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21650" t="39500" r="27557" b="18500"/>
          <a:stretch>
            <a:fillRect/>
          </a:stretch>
        </p:blipFill>
        <p:spPr bwMode="auto">
          <a:xfrm>
            <a:off x="4211960" y="404664"/>
            <a:ext cx="278671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 l="56991" t="12201" r="25000" b="24800"/>
          <a:stretch>
            <a:fillRect/>
          </a:stretch>
        </p:blipFill>
        <p:spPr bwMode="auto">
          <a:xfrm>
            <a:off x="7092280" y="332656"/>
            <a:ext cx="1835696" cy="361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/>
          <a:srcRect l="51181" t="15350" r="32282" b="46850"/>
          <a:stretch>
            <a:fillRect/>
          </a:stretch>
        </p:blipFill>
        <p:spPr bwMode="auto">
          <a:xfrm>
            <a:off x="1259632" y="2564904"/>
            <a:ext cx="20162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print"/>
          <a:srcRect l="39960" t="19550" r="35825" b="34250"/>
          <a:stretch>
            <a:fillRect/>
          </a:stretch>
        </p:blipFill>
        <p:spPr bwMode="auto">
          <a:xfrm>
            <a:off x="0" y="2132856"/>
            <a:ext cx="12077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/>
          <a:srcRect l="53544" t="33200" r="34053" b="37400"/>
          <a:stretch>
            <a:fillRect/>
          </a:stretch>
        </p:blipFill>
        <p:spPr bwMode="auto">
          <a:xfrm>
            <a:off x="3275856" y="3068960"/>
            <a:ext cx="124213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 cstate="print"/>
          <a:srcRect l="47047" t="15350" r="41731" b="26900"/>
          <a:stretch>
            <a:fillRect/>
          </a:stretch>
        </p:blipFill>
        <p:spPr bwMode="auto">
          <a:xfrm>
            <a:off x="4499992" y="1844824"/>
            <a:ext cx="136815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1" cstate="print"/>
          <a:srcRect l="45275" t="13251" r="38778" b="21650"/>
          <a:stretch>
            <a:fillRect/>
          </a:stretch>
        </p:blipFill>
        <p:spPr bwMode="auto">
          <a:xfrm>
            <a:off x="6012160" y="2393504"/>
            <a:ext cx="19442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5183005"/>
            <a:ext cx="4680520" cy="153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80728"/>
            <a:ext cx="8890181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вступает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 ароматическому кольцу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-группа, являясь одной из самых сильных донорных групп (вследствие уменьшении электронной плотности на функциональной группе), увеличивает реакционную способность кольца к этим реакциям и направляет замещение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пара-положения. Фенол с лёгкостью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алкилируется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ацилируется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галогенируется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нитруется и сульфируется.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Кольбе-Шмитта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служит для синтеза салициловой кислоты и её производных (ацетилсалициловой кислоты и других).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109" y="107921"/>
            <a:ext cx="883607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Реакции по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ароматическому кольцу</a:t>
            </a:r>
          </a:p>
        </p:txBody>
      </p:sp>
    </p:spTree>
    <p:extLst>
      <p:ext uri="{BB962C8B-B14F-4D97-AF65-F5344CB8AC3E}">
        <p14:creationId xmlns:p14="http://schemas.microsoft.com/office/powerpoint/2010/main" val="30254745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kuzmina\Desktop\2017-2018\Химия-2017-18\Органическая химия\16-Спирты Фенол\фенол\фенол 08.12.17\fenoly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7158" y="2915990"/>
            <a:ext cx="7187249" cy="2889274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" descr="\mathsf{C_6H_5OH + 3Br_2 \rightarrow C_6H_2Br_3OH + 3HBr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799" y="1151571"/>
            <a:ext cx="8569357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Фенол взаимодействует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бромной водой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качественная реакция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фенол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) при этом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образуется 2,4,6-трибромфенол – твёрдое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вещество белого цвета.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4731" y="271195"/>
            <a:ext cx="8851765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Взаимодействие с бромной водой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31003" t="11151" r="27654" b="14300"/>
          <a:stretch>
            <a:fillRect/>
          </a:stretch>
        </p:blipFill>
        <p:spPr bwMode="auto">
          <a:xfrm>
            <a:off x="0" y="188640"/>
            <a:ext cx="241378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 l="23916" t="11151" r="42419" b="14300"/>
          <a:stretch>
            <a:fillRect/>
          </a:stretch>
        </p:blipFill>
        <p:spPr bwMode="auto">
          <a:xfrm>
            <a:off x="323528" y="2852936"/>
            <a:ext cx="1656184" cy="206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1650" t="39500" r="27557" b="18500"/>
          <a:stretch>
            <a:fillRect/>
          </a:stretch>
        </p:blipFill>
        <p:spPr bwMode="auto">
          <a:xfrm>
            <a:off x="2339752" y="332656"/>
            <a:ext cx="2376264" cy="11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39960" t="12201" r="40550" b="31100"/>
          <a:stretch>
            <a:fillRect/>
          </a:stretch>
        </p:blipFill>
        <p:spPr bwMode="auto">
          <a:xfrm>
            <a:off x="4499992" y="404664"/>
            <a:ext cx="140815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 l="45178" t="11151" r="33560" b="31181"/>
          <a:stretch>
            <a:fillRect/>
          </a:stretch>
        </p:blipFill>
        <p:spPr bwMode="auto">
          <a:xfrm>
            <a:off x="6084168" y="620688"/>
            <a:ext cx="160475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 l="38091" t="12201" r="40647" b="50000"/>
          <a:stretch>
            <a:fillRect/>
          </a:stretch>
        </p:blipFill>
        <p:spPr bwMode="auto">
          <a:xfrm>
            <a:off x="7452320" y="1988840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 cstate="print"/>
          <a:srcRect l="53447" t="12201" r="30606" b="21650"/>
          <a:stretch>
            <a:fillRect/>
          </a:stretch>
        </p:blipFill>
        <p:spPr bwMode="auto">
          <a:xfrm>
            <a:off x="2843808" y="2420888"/>
            <a:ext cx="92581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ikuzmina\Desktop\2017-2018\Химия-2017-18\Органическая химия\16-Спирты Фенол\фенол\фенол 08.12.17\fenoly1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3" y="4581129"/>
            <a:ext cx="5663861" cy="2276872"/>
          </a:xfrm>
          <a:prstGeom prst="rect">
            <a:avLst/>
          </a:prstGeom>
          <a:noFill/>
        </p:spPr>
      </p:pic>
      <p:cxnSp>
        <p:nvCxnSpPr>
          <p:cNvPr id="3" name="Прямая со стрелкой 2"/>
          <p:cNvCxnSpPr/>
          <p:nvPr/>
        </p:nvCxnSpPr>
        <p:spPr>
          <a:xfrm>
            <a:off x="3527884" y="4005064"/>
            <a:ext cx="1676186" cy="995572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89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4731" y="44624"/>
            <a:ext cx="8851765" cy="56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1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Взаимодействие с </a:t>
            </a:r>
            <a:r>
              <a:rPr lang="ru-RU" sz="31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азотной кислотой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944430"/>
            <a:ext cx="6192687" cy="188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9594"/>
            <a:ext cx="8662072" cy="25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4642566"/>
            <a:ext cx="336612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2,4,6-тринитрофенол (пикриновая кислота)</a:t>
            </a:r>
            <a:endParaRPr lang="ru-RU" sz="2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620688"/>
            <a:ext cx="885176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нитровании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фенола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концентрированной азотной кислотой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три атома водорода замещаются на нитрогруппу, и образуется 2,4,6-тринитрофенол (пикриновая кислота):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97" y="3687442"/>
            <a:ext cx="1483159" cy="95892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09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12672" y="56818"/>
            <a:ext cx="732123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Сульфирование фенола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72" y="980728"/>
            <a:ext cx="900182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Моносульфирование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фенола серной кислотой приводит к образованию смеси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-изомеров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гидроксибензолсульфоксилоты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20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в реакционной смеси содержится 49%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-изомера и 51%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-изомера, тогда как при 120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доля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-изомера возрастает до 96%.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http://www.chem.msu.su/rus/teaching/phenol/Image929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8" y="3134520"/>
            <a:ext cx="7154405" cy="346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91407" y="4581128"/>
            <a:ext cx="15166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п-изомер</a:t>
            </a:r>
            <a:endParaRPr lang="ru-RU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68144" y="4191471"/>
            <a:ext cx="1465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о-изомер</a:t>
            </a:r>
            <a:endParaRPr lang="ru-RU" sz="2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7672" y="5157192"/>
            <a:ext cx="113999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фенол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922464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9" y="2924944"/>
            <a:ext cx="7317339" cy="39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07504" y="84688"/>
            <a:ext cx="8964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Изменение в соотношении продуктов сульфирования обусловлено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обратимостью реакций сульфирования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когда в равновесии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преобладает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термодинамически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более стабильный 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-изомер.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Сульфирование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орто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-положение протекает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большей скоростью, но 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орто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-гидроксибензолсульфокислота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легко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гидролизуется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исходные реагенты в отличие от 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-изомера, для которого скорость гидролиза мала.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4869160"/>
            <a:ext cx="113999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>
                <a:latin typeface="Arial" pitchFamily="34" charset="0"/>
                <a:cs typeface="Arial" pitchFamily="34" charset="0"/>
              </a:rPr>
              <a:t>фенол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6867707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93689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Впервые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синтез этанола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действием серной кислоты на этилен осуществил в 1854 году французский химик Марселен Бертло.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Marcellin_Berthel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92" y="1700808"/>
            <a:ext cx="3435623" cy="4403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ре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8356"/>
            <a:ext cx="2710954" cy="3868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31840" y="6178411"/>
            <a:ext cx="35365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Марселен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Бертло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65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365" y="152400"/>
            <a:ext cx="9004166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Реакция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Кольбе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Шмитта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или процесс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Кольбе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(названы в честь Адольфа Вильгельма Германа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Кольбе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и Рудольфа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Шмитта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– химическая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карбоксилирования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фенолята натрия действием диоксида углерода в жестких условиях (давление 100 атм., температура 125 °C) с последующей обработкой продукта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кислотой.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 промышленности эта реакции используется для синтеза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салициловой кислоты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которая является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прекурсором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аспирина, а также β-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гидроксинафтойной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 других кислот. Реакции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Кольбе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Шмитта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её применению была посвящена обзорная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статья.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8552" y="5569698"/>
            <a:ext cx="4572000" cy="955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err="1">
                <a:latin typeface="Arial" pitchFamily="34" charset="0"/>
                <a:cs typeface="Arial" pitchFamily="34" charset="0"/>
              </a:rPr>
              <a:t>Салици́ловая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 кислота 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(2-гидроксибензойная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или фенольная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28" name="Picture 4" descr="http://missbagira.ru/images/bagira/2017/05/salicilovaja-kislota-primenenie-dlja-lica-cena-503x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569697"/>
            <a:ext cx="1598528" cy="13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Реакция Кольбе — Шмит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0" y="4092433"/>
            <a:ext cx="7759732" cy="156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834760" y="5805264"/>
            <a:ext cx="4745352" cy="78288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9574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50818" cy="582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40" y="2348880"/>
            <a:ext cx="1298560" cy="111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531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фенола с формальдегидом в присутствии кислотных или основных катализаторов происходит реакция поли­конденсации, и образуется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фенолформаль-дегидная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смола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высокомолекулярное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соединение с разветвленной структурой типа: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5323" y="188640"/>
            <a:ext cx="817403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Реакция поликонденсации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52060" y="6165304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referatnatemu.com/dopb249158.zi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3" y="3140968"/>
            <a:ext cx="6657461" cy="32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367223"/>
            <a:ext cx="2034214" cy="184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220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imagesait.ru/photos/aHR0cDovL2QzZHhhZG1waTBoeGN1LmNsb3VkZnJvbnQubmV0L2dvb2RzL3ltay9jaGVtaXN0cnkvd29yazIvdGhlb3J5LzIvY2hfMl8xMi5naWY=/obshchaya-formula-fen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3" y="1899238"/>
            <a:ext cx="8672454" cy="14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:\диск D\29.06.17-домашние документы\Виртуальные лекции 2015\Органическая химия\Спирты\фенол\image30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803098" cy="15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08725" y="3350022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sino-thc.ru/uploads/141203/1-1412030U132918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44" y="4182307"/>
            <a:ext cx="2697788" cy="2103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32" y="3971031"/>
            <a:ext cx="2762250" cy="244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0415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18" y="2310056"/>
            <a:ext cx="55340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211"/>
            <a:ext cx="8748465" cy="65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03160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" descr="{\displaystyle {\mathsf {C_{6}H_{5}OH+2H_{2}O_{2}{\xrightarrow[{-H_{2}O}]{kat:Fe}}C_{6}H_{4}(OH)_{2}}}}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052736"/>
            <a:ext cx="888409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Вследствие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наличия гидроксильной группы в молекуле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фенола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устойчивость к окислению намного ниже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чем 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В зависимости от природы окислителя и условия проведения реакции получаются различные продукты.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Под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действием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пероксида водорода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 в присутствии железного катализатора образуется 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небольшое количество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двух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атомного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фенола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54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пирокатехина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0800" y="134034"/>
            <a:ext cx="587051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Окисление фенола</a:t>
            </a:r>
          </a:p>
        </p:txBody>
      </p:sp>
      <p:pic>
        <p:nvPicPr>
          <p:cNvPr id="5125" name="Picture 5" descr="https://studfiles.net/html/2706/72/html_p8BEbqrzIY.c9ME/img-w3C3R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3" b="20916"/>
          <a:stretch/>
        </p:blipFill>
        <p:spPr bwMode="auto">
          <a:xfrm>
            <a:off x="683568" y="4663226"/>
            <a:ext cx="4771111" cy="14733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8644" y="6183054"/>
            <a:ext cx="50454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фенол</a:t>
            </a:r>
            <a:r>
              <a:rPr lang="ru-RU" sz="2600" b="1" dirty="0">
                <a:latin typeface="Arial" pitchFamily="34" charset="0"/>
                <a:ea typeface="Calibri" pitchFamily="34" charset="0"/>
                <a:cs typeface="Arial" pitchFamily="34" charset="0"/>
              </a:rPr>
              <a:t>  </a:t>
            </a:r>
            <a:r>
              <a:rPr lang="ru-RU" sz="2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пирокатехин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hpk-penza.com/word/wp-content/uploads/2014/09/%D0%9F%D0%B8%D1%80%D0%BE%D0%BA%D0%B0%D1%82%D0%B5%D1%85%D0%B8%D0%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21111"/>
            <a:ext cx="2279871" cy="2176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526687" y="6136571"/>
            <a:ext cx="557481" cy="2927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287475"/>
            <a:ext cx="8805689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Даже такие слабые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окислители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окисляют фенолы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этом образуются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феноксирадикалы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(редкий случай окисления –ОН):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37" y="1700808"/>
            <a:ext cx="5863407" cy="11476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1" y="2780928"/>
            <a:ext cx="8784977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Из-за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делокализации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свободной валентности по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бензольному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ядру эти радикалы стабильнее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фенолами образует комплексные соединения различной окраски: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+3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(С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хлорид       фенол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трифенокси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железа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(III)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железа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(III)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желтый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фиолетовый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с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еС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качественная реакция на фенолы и нафтолы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4071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32775" t="11151" r="33560" b="22700"/>
          <a:stretch>
            <a:fillRect/>
          </a:stretch>
        </p:blipFill>
        <p:spPr bwMode="auto">
          <a:xfrm>
            <a:off x="5148064" y="1052736"/>
            <a:ext cx="254085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1594" t="12200" r="32969" b="14301"/>
          <a:stretch>
            <a:fillRect/>
          </a:stretch>
        </p:blipFill>
        <p:spPr bwMode="auto">
          <a:xfrm>
            <a:off x="0" y="188640"/>
            <a:ext cx="14195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1650" t="39500" r="27557" b="18500"/>
          <a:stretch>
            <a:fillRect/>
          </a:stretch>
        </p:blipFill>
        <p:spPr bwMode="auto">
          <a:xfrm>
            <a:off x="1475656" y="332656"/>
            <a:ext cx="2376264" cy="11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39960" t="12201" r="40550" b="31100"/>
          <a:stretch>
            <a:fillRect/>
          </a:stretch>
        </p:blipFill>
        <p:spPr bwMode="auto">
          <a:xfrm>
            <a:off x="3923928" y="692696"/>
            <a:ext cx="140815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/>
          <a:srcRect l="38091" t="12201" r="40647" b="50000"/>
          <a:stretch>
            <a:fillRect/>
          </a:stretch>
        </p:blipFill>
        <p:spPr bwMode="auto">
          <a:xfrm>
            <a:off x="7578323" y="224086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 cstate="print"/>
          <a:srcRect l="32281" t="12201" r="41141" b="20600"/>
          <a:stretch>
            <a:fillRect/>
          </a:stretch>
        </p:blipFill>
        <p:spPr bwMode="auto">
          <a:xfrm>
            <a:off x="251520" y="2060848"/>
            <a:ext cx="151891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 cstate="print"/>
          <a:srcRect l="34644" t="11151" r="39959" b="22700"/>
          <a:stretch>
            <a:fillRect/>
          </a:stretch>
        </p:blipFill>
        <p:spPr bwMode="auto">
          <a:xfrm>
            <a:off x="1835696" y="2060848"/>
            <a:ext cx="1728192" cy="253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592850"/>
            <a:ext cx="5458925" cy="213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2" cstate="print"/>
          <a:srcRect l="32281" t="11151" r="44094" b="30050"/>
          <a:stretch>
            <a:fillRect/>
          </a:stretch>
        </p:blipFill>
        <p:spPr bwMode="auto">
          <a:xfrm>
            <a:off x="3707904" y="3094520"/>
            <a:ext cx="113155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3" cstate="print"/>
          <a:srcRect l="37006" t="11151" r="45275" b="37400"/>
          <a:stretch>
            <a:fillRect/>
          </a:stretch>
        </p:blipFill>
        <p:spPr bwMode="auto">
          <a:xfrm>
            <a:off x="5332085" y="3992152"/>
            <a:ext cx="101399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3923928" y="5000636"/>
            <a:ext cx="1408157" cy="647700"/>
          </a:xfrm>
          <a:prstGeom prst="straightConnector1">
            <a:avLst/>
          </a:prstGeom>
          <a:ln w="76200">
            <a:solidFill>
              <a:srgbClr val="660066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830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" descr="{\displaystyle {\mathsf {C_{6}H_{5}OH+2H_{2}O_{2}{\xrightarrow[{-H_{2}O}]{kat:Fe}}C_{6}H_{4}(OH)_{2}}}}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332656"/>
            <a:ext cx="8721757" cy="15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взаимодействии </a:t>
            </a:r>
            <a:r>
              <a:rPr lang="ru-RU" sz="2800" b="1" u="sng" dirty="0">
                <a:latin typeface="Arial" pitchFamily="34" charset="0"/>
                <a:ea typeface="Calibri" pitchFamily="34" charset="0"/>
                <a:cs typeface="Arial" pitchFamily="34" charset="0"/>
              </a:rPr>
              <a:t>более сильных окислителей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 (хромовая смесь, </a:t>
            </a:r>
            <a:r>
              <a:rPr lang="ru-RU" sz="28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триоксид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хрома, диоксид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марганца в кислой среде) образуется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54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пара-хинон</a:t>
            </a: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http://kk.docdat.com/pars_docs/refs/430/429300/429300_html_m83d354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" y="1700808"/>
            <a:ext cx="739787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48064" y="3861048"/>
            <a:ext cx="37167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пара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-бензохинонхинон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47517" y="5847655"/>
            <a:ext cx="383290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орто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-бензохинонхинон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696" y="3875100"/>
            <a:ext cx="3456384" cy="634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200" b="1" i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пара</a:t>
            </a:r>
            <a:r>
              <a:rPr lang="ru-RU" sz="22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-дигидрокси-бензол</a:t>
            </a:r>
            <a:endParaRPr lang="ru-RU" sz="2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5834647"/>
            <a:ext cx="3456384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i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орто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-дигидрокси-бензол</a:t>
            </a:r>
            <a:endParaRPr lang="ru-RU" sz="2400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54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Arial" pitchFamily="34" charset="0"/>
              </a:rPr>
              <a:t>пирокатехин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938" y="2427235"/>
            <a:ext cx="2120378" cy="1224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90343" y="3435387"/>
            <a:ext cx="2266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п-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бензохинон</a:t>
            </a:r>
            <a:endParaRPr lang="ru-RU" sz="24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62944"/>
            <a:ext cx="1690936" cy="1417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426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35361" y="116632"/>
            <a:ext cx="766908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Образование сложных эфиров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37" y="2852936"/>
            <a:ext cx="7045741" cy="394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2366" y="692696"/>
            <a:ext cx="894413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отличие от спиртов, фенолы не образуют сложных эфиров при действии на них карбоновых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непосредственно не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этерифицируется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эфиры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взаимодействии фенолятов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ангидридами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галогенангидридами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97277" y="580526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355976" y="3332311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–CH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COOH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68749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8653" y="260648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Первое исследование метилового спирта было сделано в 1834 году французскими химиками Жаном-Батистом Дюма 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Эженом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Пелиго (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англ.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Они назвали его «метиловым или древесным спиртом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», так как он был обнаружен в продуктах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древесным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сухой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перегонки древесины. Синтез метанола из метилхлорида осуществил французский химик Марселен Бертло в 1857 году. Им же в 1855 году был открыт изопропиловый спирт, полученный действием серной кислоты на пропилен.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мар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45" y="4352058"/>
            <a:ext cx="1451615" cy="20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7232" y="6477921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Марселен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Бертло</a:t>
            </a:r>
            <a:endParaRPr lang="ru-RU" dirty="0"/>
          </a:p>
        </p:txBody>
      </p:sp>
      <p:pic>
        <p:nvPicPr>
          <p:cNvPr id="2051" name="Picture 3" descr="C:\Users\User\Desktop\Jean_Baptiste_André_Dum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0781"/>
            <a:ext cx="1617566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653" y="649139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Жан-</a:t>
            </a: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Батис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Дюма</a:t>
            </a:r>
            <a:endParaRPr lang="ru-RU" dirty="0"/>
          </a:p>
        </p:txBody>
      </p:sp>
      <p:pic>
        <p:nvPicPr>
          <p:cNvPr id="2052" name="Picture 4" descr="C:\Users\User\Desktop\Pelig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0780"/>
            <a:ext cx="169316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0273" y="6477921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Эжен</a:t>
            </a:r>
            <a:r>
              <a:rPr lang="ru-RU" b="1" dirty="0"/>
              <a:t> </a:t>
            </a:r>
            <a:r>
              <a:rPr lang="ru-RU" b="1" dirty="0" err="1"/>
              <a:t>Мелькьор</a:t>
            </a:r>
            <a:r>
              <a:rPr lang="ru-RU" b="1" dirty="0"/>
              <a:t> </a:t>
            </a:r>
            <a:r>
              <a:rPr lang="ru-RU" b="1" dirty="0" err="1" smtClean="0"/>
              <a:t>Пелиго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5623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5282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9574" y="1073348"/>
            <a:ext cx="885176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получения простых эфиров фенола действуют галогеналканами или галогенпроизводными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на феноляты. 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первом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случае получают смешанные жирно-ароматические простые эфиры: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291" y="152400"/>
            <a:ext cx="833433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-ExtB" pitchFamily="49" charset="-122"/>
                <a:cs typeface="Times New Roman" pitchFamily="18" charset="0"/>
              </a:rPr>
              <a:t>Образование простых эфиров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SimSun-ExtB" pitchFamily="49" charset="-122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2" y="4752750"/>
            <a:ext cx="8261780" cy="12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08" y="3014086"/>
            <a:ext cx="4903451" cy="149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99992" y="5279004"/>
            <a:ext cx="84350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–H</a:t>
            </a:r>
            <a:r>
              <a:rPr lang="en-US" sz="19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O </a:t>
            </a:r>
            <a:endParaRPr lang="ru-RU" sz="19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496" y="5975063"/>
            <a:ext cx="9001001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фенол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метилфениловый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эфир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62579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2401" y="207656"/>
            <a:ext cx="888409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втором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случае получают чисто-ароматические простые эфиры: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" y="1196752"/>
            <a:ext cx="8826124" cy="11521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496" y="2420888"/>
            <a:ext cx="9001001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фенолят натрия    бромбензол           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дифениловый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эфир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2401" y="3068960"/>
            <a:ext cx="888409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проводится в присутствии порошкообразной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которая служит катализатором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579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401" y="260648"/>
            <a:ext cx="888409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перегонке фенола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цинковой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пылью происходит замещение гидроксильной группы водородом: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51856"/>
            <a:ext cx="4536504" cy="9743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59" y="1628800"/>
            <a:ext cx="3629025" cy="8858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579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" descr="{\displaystyle {\mathsf {2C_{6}H_{5}OH+5H_{2}{\xrightarrow {t,p,kat:Pt/Pd,Pd/Ni,Pd/Al_{2}O_{3},Ni/Cr/Al_{2}O_{3}}}C_{6}H_{11}OH+C_{6}H_{10}O}}}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2365" y="1052736"/>
            <a:ext cx="887212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Гидрированием 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фенола в присутствии металлических катализаторов получают циклогексанол и </a:t>
            </a:r>
            <a:r>
              <a:rPr lang="ru-RU" sz="2800" b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циклогексанон</a:t>
            </a:r>
            <a:r>
              <a:rPr lang="ru-RU" sz="2800" b="1" dirty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0" name="Picture 10" descr="http://de.academic.ru/pictures/dewiki/67/Cyclohexanon_Synth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" y="4742803"/>
            <a:ext cx="6346471" cy="18110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www.vevivi.ru/best/images/servus/40/05/275054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177"/>
          <a:stretch/>
        </p:blipFill>
        <p:spPr bwMode="auto">
          <a:xfrm>
            <a:off x="251520" y="2060848"/>
            <a:ext cx="80337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0116" y="152400"/>
            <a:ext cx="743665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Реакция присоединения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3903439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фенол           </a:t>
            </a:r>
            <a:r>
              <a:rPr lang="ru-RU" sz="24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циклогексанол</a:t>
            </a:r>
            <a:r>
              <a:rPr lang="ru-RU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циклогексанон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29" y="2320379"/>
            <a:ext cx="891171" cy="15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:\диск D\29.06.17-домашние документы\Виртуальные лекции 2015\Органическая химия\Спирты\фенол\циклогексанол-1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41934"/>
            <a:ext cx="1436784" cy="1077588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280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://be.convdocs.org/pars_docs/refs/113/112180/112180_html_m59e4861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0" y="3102147"/>
            <a:ext cx="8056192" cy="1898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466" y="1037635"/>
            <a:ext cx="8822029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действии на фенол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аммиаком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-группа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замещается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аминогруппу. Эта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требует достаточно жестких условий: при пропускании паров фенола и аммиака над катализатором при 425 °С выход анилина составляет 88 %.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5386" y="152400"/>
            <a:ext cx="661751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Аммонолиз</a:t>
            </a: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фенола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78" y="4673640"/>
            <a:ext cx="926034" cy="2283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235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05273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Протеиногенная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аминокислота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тирозин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структурным производным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фенола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может быть рассмотрена как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пара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-замещённый фенол или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-замещённый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пара-крезол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1755" y="96183"/>
            <a:ext cx="678102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Биологическая роль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085928"/>
            <a:ext cx="676875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L-тирозин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является протеиногенной аминокислотой и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входит в состав белков всех известных живых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организмов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 descr="https://biotus.com.ua/media/catalog/product/cache/1/thumbnail/8381acb2ff46f8bb3c84997bb41ba0de/h/u/hujhxldnad_now_foods_oralbiotic_r-60_lozenges_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57" y="2715776"/>
            <a:ext cx="1454961" cy="26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08" y="2610085"/>
            <a:ext cx="4180044" cy="23663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789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323166"/>
            <a:ext cx="88840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Тирозин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подавляет аппетит, способствует уменьшению отложения жиров, способствует выработке меланина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(темно-окрашенные пигменты)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улучшает функции надпочечников, щитовидной железы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гипофиза.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https://scontent.cdninstagram.com/t51.2885-15/s640x640/sh0.08/e35/23668217_1544895942270714_9076323115532812288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0" r="12766" b="14954"/>
          <a:stretch/>
        </p:blipFill>
        <p:spPr bwMode="auto">
          <a:xfrm>
            <a:off x="5803547" y="4149080"/>
            <a:ext cx="2800735" cy="26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kozhatela.ru/wp-content/uploads/2016/11/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0" y="221933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http://sovetymedikov.ru/images/prichiny-i-lechenie/pigmentacija-prichiny-lechenie-foto_6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" y="5276849"/>
            <a:ext cx="47625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L-tyrosine-skele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92" y="1844824"/>
            <a:ext cx="3244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235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природе распространены и другие фенольные соединения, в том числе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полифенолы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свободном виде фенол встречается у некоторых микроорганизмов и находится в равновесии с тирозином.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Равновесие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поддерживает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фермент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тирозин-фенол-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лиаза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16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3323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Биологическое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значение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фенола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обычно рассматривается в рамках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его воздействия на окружающую среду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Фенол – один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промышленных загрязнителей.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Например, в 1990 г. из-за утечки фенола на объединении «Уфахимпром», в дни весеннего паводка химические отходы через речную воду попали в городской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водопровод.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(Источник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: POSREDI.RU - </a:t>
            </a:r>
            <a:r>
              <a:rPr lang="ru-RU" sz="2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hlinkClick r:id="rId4"/>
              </a:rPr>
              <a:t>http://</a:t>
            </a: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hlinkClick r:id="rId4"/>
              </a:rPr>
              <a:t>posredi.ru/enc_f_fenol_katastrofa.html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03-2501_2 Фенольная катастрофа - Уфа от А до Я Башкирия История и краеведение Уфа от А до Я 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25353"/>
            <a:ext cx="3960440" cy="311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036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 descr="{\displaystyle {\mathsf {C_{6}H_{5}ONa+CH_{3}I\rightarrow C_{6}H_{5}OCH_{3}+NaI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s://arhivurokov.ru/videouroki/b/e/1/be1af21ec8333f82531b8063096b5b9d96e6535f/img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9028" r="2370" b="8865"/>
          <a:stretch/>
        </p:blipFill>
        <p:spPr bwMode="auto">
          <a:xfrm>
            <a:off x="0" y="0"/>
            <a:ext cx="9116216" cy="685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235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Впервые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третичный спирт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(2-метилпропанол-2) синтезировал в 1863 году известный русский химик А. М. Бутлеров, положив начало целой серии экспериментов в этом направлении.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Двухатомный спирт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этиленгликоль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 синтезирован французским химиком А.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Вюрцем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1856 году.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Глицерин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был обнаружен в природных жирах ещё в 1783 году шведским химиком Карлом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Шееле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однако его состав был открыт только в 1836 году, а синтез осуществлен из ацетона в 1873 году Шарлем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Фриделем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07" y="5000637"/>
            <a:ext cx="1449461" cy="14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48" y="6455253"/>
            <a:ext cx="451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Александр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Михайлович Бутлеров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User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5144"/>
            <a:ext cx="1296144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549699" y="6453336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Шарль Адольф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Вюрц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204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Фенол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довольно токсичен для животных и человека. Фенол губителен для многих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микроорганизмов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поэтому промышленные сточные воды с высоким содержанием фенола плохо поддаются биологической очистке.</a:t>
            </a:r>
          </a:p>
        </p:txBody>
      </p:sp>
    </p:spTree>
    <p:extLst>
      <p:ext uri="{BB962C8B-B14F-4D97-AF65-F5344CB8AC3E}">
        <p14:creationId xmlns:p14="http://schemas.microsoft.com/office/powerpoint/2010/main" val="32656344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5420" y="332656"/>
            <a:ext cx="88510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имеет класс опасности II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высоко опасное вещество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Оно может попадать в организм через слизистые, органы дыхания и кожу,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выделяется – через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почки и лёгкие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 фенола, так же, как его пыль и пары, вызывают раздражение и химический ожог кожи, глаз, слизистых дыхательных путей. Отравление парами фенола может нарушать функции нервной системы вплоть до паралича дыхательного центра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симптомы отравления фенолом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" y="464504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989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medsest.ru/img/articles/ozhog-dezinficiruyuschim-rastvorom-soderzhaschim-feno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/>
          <a:stretch/>
        </p:blipFill>
        <p:spPr bwMode="auto">
          <a:xfrm>
            <a:off x="179512" y="218289"/>
            <a:ext cx="5724128" cy="63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844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72032" y="407284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  <a:hlinkClick r:id="rId4"/>
              </a:rPr>
              <a:t>http://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4"/>
              </a:rPr>
              <a:t>www.radio.pl.ua/news/7229-prevyshenie-fenola-v-atmosfere-na-30-norma-zhizni-kremenchuzhan.html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719" y="1192684"/>
            <a:ext cx="8694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Если в атмосферном воздухе содержится до 30 % фенола – возможно появление ожогов на коже.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7172" name="Picture 4" descr="Превышение фенола в атмосфере на 30% - норма жизни кременчужан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87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868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8550629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Смертельная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доза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фенола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при внутреннем приёме для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взрослого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колеблется от 1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до 10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 для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детей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0,05–0,5 г.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051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181" y="224098"/>
            <a:ext cx="878497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наружном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воздействии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яда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удалить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его с поверхности кожи путём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промывания водой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 большом количестве. Если раствор фенола попал на кожу через одежду, то снимать её нужно под душем. Нельзя обрабатывать места ожогов жиром, мазью. Можно принять обезболивающие препараты.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брызги вещества попадали в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глаза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промывать их водой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не меньше 15 минут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www.agroxxi.ru/images/photos/small/article34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1" y="4640224"/>
            <a:ext cx="201622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24098"/>
            <a:ext cx="8784976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попадании вещества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внутрь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надо немедленно дать пострадавшему воду или молоко и заставить хорошо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прополоскать рот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 этом воду и молоко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нельзя проглатывать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чтобы не увеличивать количество яда в желудке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www.agroxxi.ru/images/photos/small/article34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8" y="4797152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729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24098"/>
            <a:ext cx="878497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sz="32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следует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вызывать рвоту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так как токсическое вещество в рвотных массах повторно будет воздействовать, усугубляя повреждение слизистых (пищевода, полости рта) и даже может попасть в дыхательные пути с развитием удушья, потому что обожжённый надгортанник может не выполнять свою функцию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www.agroxxi.ru/images/photos/small/article34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8" y="4797152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24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181" y="224098"/>
            <a:ext cx="878497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Пострадавшему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дают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выпить стакан воды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– чтобы уменьшить концентрацию вещества в желудке, активированный уголь (10–15 таблеток) или другой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сорбент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 «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Полифепан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», «Карболен», «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Энтеросгель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».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вдыхании паров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пострадавшего надо вывести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 свежий воздух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 Можно провести щелочную ингаляцию.</a:t>
            </a:r>
          </a:p>
        </p:txBody>
      </p:sp>
      <p:pic>
        <p:nvPicPr>
          <p:cNvPr id="16386" name="Picture 2" descr="https://www.agroxxi.ru/images/photos/small/article34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8216"/>
            <a:ext cx="216024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798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-2999"/>
            <a:ext cx="7145781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Основные направления использования фенола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67"/>
            <a:ext cx="1564010" cy="17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3132090" cy="185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6" y="5668411"/>
            <a:ext cx="184774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56" y="937429"/>
            <a:ext cx="4097076" cy="436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50" y="1027392"/>
            <a:ext cx="15906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750" y="2492896"/>
            <a:ext cx="1590675" cy="4455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ПАВ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" y="3123712"/>
            <a:ext cx="1638300" cy="1304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98" y="4333456"/>
            <a:ext cx="3126892" cy="6904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Синтетические смолы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4" y="3123712"/>
            <a:ext cx="1256159" cy="11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" y="1027392"/>
            <a:ext cx="2843808" cy="20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54" y="5224550"/>
            <a:ext cx="1827710" cy="16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 descr="D:\диск D\29.06.17-домашние документы\Виртуальные лекции-14.01.20\Органическая химия\Спирты\фенол\salitsilovaya-kislot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33" y="5309141"/>
            <a:ext cx="1832197" cy="10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1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50" y="3080264"/>
            <a:ext cx="2312001" cy="245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7998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5974" y="577828"/>
            <a:ext cx="885831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Классифицируют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по трем признакам: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типу углеводородного радикала 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предельные, непредельные, ароматические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числу гидроксильных групп в молекуле 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многоатомные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266700" indent="-2667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типу связанного с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группой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–ОН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атома углерода 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первичные, вторичные, третичные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1275"/>
            <a:ext cx="8637330" cy="390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8002" y="-5318"/>
            <a:ext cx="5715026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спиртов</a:t>
            </a:r>
            <a:endParaRPr lang="ru-RU" sz="3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2"/>
            <a:ext cx="7794854" cy="683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0452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otravleno.ru/wp-content/uploads/2017/04/otravlenie-fenolom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7607" r="1305"/>
          <a:stretch/>
        </p:blipFill>
        <p:spPr bwMode="auto">
          <a:xfrm>
            <a:off x="178692" y="836711"/>
            <a:ext cx="8965308" cy="58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392" y="86321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73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6004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9715" y="1044032"/>
            <a:ext cx="885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5"/>
            </a:pP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/Кислородсодержащие соединения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/Кислородсодержащие соединения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8750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Органическая химия полный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курс органической химии + все опыты органики – МО Сергиев Посад: ООО 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Руссобит-Паблишинг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», 2004,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www.russobit-m.ru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https://ru.wikipedia.org/wiki/%D0%90%D0%BB%D1%8C%D0%B4%D0%B5%D0%B3%D0%B8%D0%B4%D1%8B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http://www.silvery.com.ua/silver_mirror_reaction.html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https://ru.wikipedia.org/wiki/%D0%A3%D0%B3%D0%BB%D0%B5%D0%B2%D0%BE%D0%B4%D1%8B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https://ru.wikipedia.org/wiki/Спирты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www.medsite.com.ua/lekarsvennoe-rastenie-camphor-laurel-cinnamomum-camphora-517.html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Цитронеллол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Гликоли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873143"/>
            <a:ext cx="0" cy="3873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551A8B"/>
              </a:solidFill>
              <a:effectLst/>
              <a:latin typeface="var(--font-regular)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" y="1330343"/>
            <a:ext cx="0" cy="3873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551A8B"/>
              </a:solidFill>
              <a:effectLst/>
              <a:latin typeface="var(--font-regular)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2400" y="1430371"/>
            <a:ext cx="0" cy="187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52400" y="1887570"/>
            <a:ext cx="0" cy="187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52400" y="1787543"/>
            <a:ext cx="0" cy="3873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551A8B"/>
              </a:solidFill>
              <a:effectLst/>
              <a:latin typeface="var(--font-regular)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52400" y="2344771"/>
            <a:ext cx="0" cy="187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6654" tIns="-8887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1061039"/>
            <a:ext cx="9143999" cy="6436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0" indent="-4508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Многоатомные_спирты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0850" indent="-4508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Многоатомные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спирты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0850" lvl="0" indent="-4508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Этиленгликоль</a:t>
            </a:r>
          </a:p>
          <a:p>
            <a:pPr marL="450850" indent="-4508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images›Этиленгликоль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Пропиленгликоль</a:t>
            </a:r>
          </a:p>
          <a:p>
            <a:pPr lvl="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http://www.neboleem.net/propilenglikol.php</a:t>
            </a:r>
          </a:p>
          <a:p>
            <a:pPr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images›Пропиленгликоль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Маннит</a:t>
            </a:r>
          </a:p>
          <a:p>
            <a:pPr marL="51435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images›Маннит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Сорбит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images›Сорбит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Фенол</a:t>
            </a:r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Фенол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Глицерин</a:t>
            </a:r>
          </a:p>
          <a:p>
            <a:pPr marL="51435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images›Глицерин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endParaRPr lang="ru-RU" sz="2700" dirty="0"/>
          </a:p>
          <a:p>
            <a:pPr marL="514350" lvl="0" indent="-514350" algn="just" eaLnBrk="0" fontAlgn="t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908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8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64698" y="63093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604282" y="63093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29406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indent="-2746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типу углеводородного радикала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предельные, непредельные, ароматические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1174304"/>
            <a:ext cx="1664238" cy="458908"/>
          </a:xfrm>
          <a:prstGeom prst="rect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</a:t>
            </a:r>
            <a:endParaRPr lang="ru-RU" sz="28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339752" y="1619650"/>
            <a:ext cx="1163961" cy="6572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35086" y="1633212"/>
            <a:ext cx="1765106" cy="6436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7504" y="2322341"/>
            <a:ext cx="2485186" cy="458587"/>
          </a:xfrm>
          <a:prstGeom prst="rect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предельные</a:t>
            </a:r>
            <a:endParaRPr lang="ru-RU" sz="28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995936" y="1617360"/>
            <a:ext cx="0" cy="6595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39687" y="2859133"/>
            <a:ext cx="253211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–ОН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2852936"/>
            <a:ext cx="253211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=СН–ОН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pic>
        <p:nvPicPr>
          <p:cNvPr id="18" name="Picture 2" descr="D:\диск D\29.06.17-домашние документы\Колледж Строитель\2017-2018-24.11.17-507\Химия-2017-18\Органическая химия\16-Спирты Фенол\фенол\фенол 09.12.17\1012357_image004-1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74634" b="65674"/>
          <a:stretch/>
        </p:blipFill>
        <p:spPr bwMode="auto">
          <a:xfrm>
            <a:off x="6598501" y="2793980"/>
            <a:ext cx="1357875" cy="17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68144" y="4509120"/>
            <a:ext cx="293567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фено́л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 Black" pitchFamily="34" charset="0"/>
                <a:cs typeface="Arial" pitchFamily="34" charset="0"/>
              </a:rPr>
              <a:t>,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гидрокси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или устаревшее название – карболовая кислота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59967" y="2278916"/>
            <a:ext cx="2964161" cy="458587"/>
          </a:xfrm>
          <a:prstGeom prst="rect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непредельные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2278916"/>
            <a:ext cx="3005879" cy="458587"/>
          </a:xfrm>
          <a:prstGeom prst="rect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ароматические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838973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2" y="44624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числу гидроксильных групп в молекуле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многоатомные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9" name="Picture 6" descr="D:\диск D\29.06.17-домашние документы\Виртуальные лекции 2015\Органическая химия\Спирты\многоатомные спирты\Гликоли\noro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36" y="2836241"/>
            <a:ext cx="1194528" cy="11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506"/>
          <a:stretch/>
        </p:blipFill>
        <p:spPr bwMode="auto">
          <a:xfrm>
            <a:off x="4268844" y="2708920"/>
            <a:ext cx="155421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3/34/Mann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75" y="2132392"/>
            <a:ext cx="20758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0812" y="5372752"/>
            <a:ext cx="4995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Шести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атомные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манни́т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(1,2,3,4,5,6-гексан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52" y="4029514"/>
            <a:ext cx="2603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Двух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атомные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4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глико́ль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(гликоль; 1,2-диоксиэтан; этан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ди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-1,2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1516" y="4221088"/>
            <a:ext cx="3232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Трех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атомные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глицерин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(1,2,3-пропан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6224" y="1719972"/>
            <a:ext cx="17790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6228" y="1196752"/>
            <a:ext cx="847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одноатомные                многоатомные</a:t>
            </a:r>
            <a:endParaRPr lang="ru-RU" sz="28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663056" y="1690276"/>
            <a:ext cx="1661247" cy="556900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882564" y="1719972"/>
            <a:ext cx="2718916" cy="1116269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220072" y="1719972"/>
            <a:ext cx="381408" cy="988948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882564" y="673532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</a:t>
            </a:r>
            <a:endParaRPr lang="ru-RU" sz="2800" dirty="0"/>
          </a:p>
        </p:txBody>
      </p:sp>
      <p:cxnSp>
        <p:nvCxnSpPr>
          <p:cNvPr id="1024" name="Прямая со стрелкой 1023"/>
          <p:cNvCxnSpPr/>
          <p:nvPr/>
        </p:nvCxnSpPr>
        <p:spPr>
          <a:xfrm>
            <a:off x="3851920" y="1141984"/>
            <a:ext cx="683166" cy="31805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882565" y="1141984"/>
            <a:ext cx="609315" cy="3163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8973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диск D\01.03.16-домашние документы\Виртуальные лекции 2015\Органическая химия\Спирты\o211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" y="1412774"/>
            <a:ext cx="9162236" cy="29658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35696" y="3212976"/>
            <a:ext cx="576064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3212976"/>
            <a:ext cx="576064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42051" y="3212976"/>
            <a:ext cx="576064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83568" y="2780928"/>
            <a:ext cx="1584176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79912" y="2780928"/>
            <a:ext cx="1584176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76256" y="2780928"/>
            <a:ext cx="1584176" cy="0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79512" y="260648"/>
            <a:ext cx="882047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типу связанного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группой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–ОН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атома углерода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первичные, вторичные, третичные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 </a:t>
            </a:r>
          </a:p>
        </p:txBody>
      </p:sp>
    </p:spTree>
    <p:extLst>
      <p:ext uri="{BB962C8B-B14F-4D97-AF65-F5344CB8AC3E}">
        <p14:creationId xmlns:p14="http://schemas.microsoft.com/office/powerpoint/2010/main" val="31838973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716035"/>
            <a:ext cx="885698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Clr>
                <a:srgbClr val="C00000"/>
              </a:buClr>
              <a:buAutoNum type="arabicPeriod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Выбирают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родительский углеводород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 самой длинной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непрерывной углеводородной цепи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содержащей гидроксильную группу. Он формирует базовое название (по числу атомов углерода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514350" indent="-514350" algn="just">
              <a:lnSpc>
                <a:spcPct val="80000"/>
              </a:lnSpc>
              <a:buClr>
                <a:srgbClr val="C00000"/>
              </a:buClr>
              <a:buFontTx/>
              <a:buAutoNum type="arabicPeriod"/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Родительский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углеводород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нумеруют в таком направлении, чтобы гидроксильная группа получила наименьший номер в названии. (Если в соединении имеются функциональные группы старше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-ной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это правило применяется к старшей функциональной группе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4624"/>
            <a:ext cx="8856984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905">
                  <a:solidFill>
                    <a:srgbClr val="FF0000"/>
                  </a:solidFill>
                </a:ln>
                <a:solidFill>
                  <a:srgbClr val="2612B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Номенклатура спиртов</a:t>
            </a:r>
            <a:endParaRPr lang="ru-RU" sz="3600" b="1" dirty="0">
              <a:ln w="1905">
                <a:solidFill>
                  <a:srgbClr val="FF0000"/>
                </a:solidFill>
              </a:ln>
              <a:solidFill>
                <a:srgbClr val="2612B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1" name="Рисунок 10" descr="Principal chain in alcohols.png">
            <a:hlinkClick r:id="rId4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" y="4725144"/>
            <a:ext cx="8505399" cy="1804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7630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" y="1052736"/>
            <a:ext cx="903649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9809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15984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Старшая функциональная группа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обозна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-чается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виде суффикса (для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гидроксильной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dirty="0" err="1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а остальные заместители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виде приставок в алфавитном порядке. Их положение в углеводородной цепи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обозна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-чается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помощи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цифр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локантов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помещаемых после суффиксов и перед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приставками.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многоатомных спиртов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перед суффиксом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указывается число гидроксильных групп (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диол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триол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тетраол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т. д.).</a:t>
            </a:r>
          </a:p>
        </p:txBody>
      </p:sp>
      <p:pic>
        <p:nvPicPr>
          <p:cNvPr id="7" name="Рисунок 6" descr="Alcohols nomenclature.png">
            <a:hlinkClick r:id="rId4"/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6"/>
          <a:stretch/>
        </p:blipFill>
        <p:spPr bwMode="auto">
          <a:xfrm>
            <a:off x="1979712" y="4903304"/>
            <a:ext cx="4569296" cy="168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Alcohols nomenclature.png">
            <a:hlinkClick r:id="rId4"/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40"/>
          <a:stretch/>
        </p:blipFill>
        <p:spPr bwMode="auto">
          <a:xfrm>
            <a:off x="1835696" y="4704043"/>
            <a:ext cx="4569296" cy="381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9809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-24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называют органические вещества, в молекуле которых содержится одна или несколько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гидроксильных групп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Гидроксильная группа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–ОН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функциональной группой двух важных классов соединений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фенолах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она связана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-гибридизованным атомом углерода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кольца, и это придает ей особые химические свойства.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содержат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группу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связанную с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-гибридизованным атомом углерода.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Гидроксильные группы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такого типа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достаточно устойчивы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 descr="D:\23.05.13-домашние документы\Виртуальные лекции 2015\Органическая химия\Спирты\С2Н5ОН\0009-009-Spirty.jpg"/>
          <p:cNvPicPr>
            <a:picLocks noChangeAspect="1" noChangeArrowheads="1"/>
          </p:cNvPicPr>
          <p:nvPr/>
        </p:nvPicPr>
        <p:blipFill>
          <a:blip r:embed="rId3" cstate="print"/>
          <a:srcRect l="18243" t="2527" r="16891" b="5414"/>
          <a:stretch>
            <a:fillRect/>
          </a:stretch>
        </p:blipFill>
        <p:spPr bwMode="auto">
          <a:xfrm>
            <a:off x="2500298" y="4857736"/>
            <a:ext cx="1815388" cy="19288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338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4" cstate="print"/>
          <a:srcRect l="5343" r="27099"/>
          <a:stretch>
            <a:fillRect/>
          </a:stretch>
        </p:blipFill>
        <p:spPr bwMode="auto">
          <a:xfrm>
            <a:off x="4857752" y="4810552"/>
            <a:ext cx="1755812" cy="19045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339" name="Picture 3" descr="D:\23.05.13-домашние документы\Виртуальные лекции 2015\Органическая химия\Спирты\С2Н5ОН\800px-Ethanol_flat_struc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286388"/>
            <a:ext cx="1643074" cy="1018363"/>
          </a:xfrm>
          <a:prstGeom prst="rect">
            <a:avLst/>
          </a:prstGeom>
          <a:noFill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929198"/>
            <a:ext cx="847727" cy="129314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785786" y="6286520"/>
            <a:ext cx="150073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Этанол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8546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32" cy="6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900" b="1" dirty="0" smtClean="0">
                <a:ln w="1905">
                  <a:solidFill>
                    <a:srgbClr val="FF0000"/>
                  </a:solidFill>
                </a:ln>
                <a:solidFill>
                  <a:srgbClr val="2612B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Электронное строение спиртов</a:t>
            </a:r>
            <a:endParaRPr lang="ru-RU" sz="3900" b="1" dirty="0">
              <a:ln w="1905">
                <a:solidFill>
                  <a:srgbClr val="FF0000"/>
                </a:solidFill>
              </a:ln>
              <a:solidFill>
                <a:srgbClr val="2612B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92696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Строение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самого простого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спирта – метилового (метанола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представить формулами: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   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581275" cy="1847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10" y="2027705"/>
            <a:ext cx="1998068" cy="18809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92" y="3903245"/>
            <a:ext cx="1728265" cy="13563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D:\диск D\29.06.17-домашние документы\Виртуальные лекции 2015\Органическая химия\Спирты\одноатомные\метанол\Methanol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83689"/>
            <a:ext cx="2921476" cy="194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2" y="4432779"/>
            <a:ext cx="6889250" cy="16536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5295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632" y="332656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электронной формулы видно, что кислород в молекуле спирта имеет две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неподеленные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электронные пары. 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46" y="2041568"/>
            <a:ext cx="2043113" cy="16034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himija-online.ru/wp-content/uploads/2016/10/%D1%8D%D0%BB%D0%B5%D0%BA%D1%82%D1%80.%D1%84%D0%BE%D1%80%D0%BC%D1%83%D0%BB%D0%B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5895771" cy="24762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serdocs.ru/pars_docs/refs/41/40519/40519_html_536bf8c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25144"/>
            <a:ext cx="2465671" cy="10355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828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спиртов определяются строением гидроксильной группы, характером ее химических связей, строением углеводородных радикалов и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взаимным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влиянием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https://studfiles.net/html/2706/177/html_eOwGIauoje.Q0Ui/img-nFHgh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98569"/>
            <a:ext cx="1872208" cy="18573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96" y="2564904"/>
            <a:ext cx="2925291" cy="13049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диск D\29.06.17-домашние документы\Виртуальные лекции 2015\Органическая химия\Спирты\1280px-Alcohol_genera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70" y="2095035"/>
            <a:ext cx="2476226" cy="14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2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09770"/>
            <a:ext cx="8856984" cy="3022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О–Н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полярные ковалентные.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Водородная связь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20 раз меньше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чем ковалентная связь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Это следует из различий 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электроотрицательности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кислорода (3,5), водорода (2,1) и углерода (2,4). Электронная плотность обеих связей смещена к более электроотрицательному атому кислорода: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R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→О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ᵟ-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←Н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ᵟ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97" y="3332457"/>
            <a:ext cx="2088232" cy="9315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диск D\29.06.17-домашние документы\Виртуальные лекции 2015\Органическая химия\Спирты\1280px-Alcohol_general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2" y="2988103"/>
            <a:ext cx="1597806" cy="94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иск D\29.06.17-домашние документы\Виртуальные лекции 2015\Органическая химия\Спирты\Hbondalcoh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65646"/>
            <a:ext cx="4986139" cy="19653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168" y="4232701"/>
            <a:ext cx="3239926" cy="492443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водородная связь</a:t>
            </a:r>
          </a:p>
        </p:txBody>
      </p:sp>
      <p:pic>
        <p:nvPicPr>
          <p:cNvPr id="34818" name="Picture 2" descr="D:\диск D\29.06.17-домашние документы\Виртуальные лекции 2015\Органическая химия\Спирты\фенол\фенол-10.1217\фенолы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13176"/>
            <a:ext cx="3679748" cy="1152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диск D\29.06.17-домашние документы\Виртуальные лекции 2015\Органическая химия\Спирты\фенол\фенол-10.1217\фенолы3 (1)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04" y="3706499"/>
            <a:ext cx="3799700" cy="11149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1763688" y="4642945"/>
            <a:ext cx="550421" cy="87428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314109" y="4642945"/>
            <a:ext cx="530165" cy="109921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4645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Атому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спиртах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свойственна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sp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-гибридизация. В образовании его связей с атомами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участвуют две 2sp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-атомные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валентный угол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–О–H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близок к тетраэдрическому (около 108°). Каждая из двух других 2 sp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-орбиталей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занята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неподеленной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парой электронов. Подвижность атома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гидроксильной группе спирта несколько меньше, чем в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кислее спиртов.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«кислым»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ряду одноатомных предельных спиртов будет метиловый (метанол). </a:t>
            </a:r>
          </a:p>
        </p:txBody>
      </p:sp>
      <p:pic>
        <p:nvPicPr>
          <p:cNvPr id="8" name="Picture 5" descr="D:\диск D\29.06.17-домашние документы\Виртуальные лекции 2015\Органическая химия\Спирты\1280px-Alcohol_genera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69072"/>
            <a:ext cx="1954520" cy="11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95987"/>
            <a:ext cx="1696591" cy="20867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9079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63628"/>
            <a:ext cx="4968552" cy="46728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512" y="44624"/>
            <a:ext cx="885698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Радикалы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молекуле спирта также играют определенную роль в проявлении кислотных свойств. В связи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увеличением количества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электродонорных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заместителей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понижаются кислотные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свойства (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подвижность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водородного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атома в группе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–ОН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уменьшается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 ростом числа радикалов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46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0529" y="44624"/>
            <a:ext cx="833914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Физические свойства </a:t>
            </a: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</a:t>
            </a:r>
            <a:endParaRPr lang="ru-RU" sz="36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200" y="692696"/>
            <a:ext cx="897230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Многие необычные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физические свойства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спиртов, особенно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низкомолекулярных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обусловлены наличием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гидроксильной 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молекуле. Например, простейшие члены таких рядов соединений, как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алкилгалогениды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простые эфиры, имеют очень низкие температуры кипения по сравнению с простейшим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спиртом – метан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18106"/>
              </p:ext>
            </p:extLst>
          </p:nvPr>
        </p:nvGraphicFramePr>
        <p:xfrm>
          <a:off x="136200" y="3739852"/>
          <a:ext cx="8784976" cy="280035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44216"/>
                <a:gridCol w="1152128"/>
                <a:gridCol w="1368152"/>
                <a:gridCol w="1224136"/>
                <a:gridCol w="1435637"/>
                <a:gridCol w="166070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u="non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Метан</a:t>
                      </a:r>
                      <a:r>
                        <a:rPr lang="ru-RU" sz="2500" u="non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ru-RU" sz="2500" u="non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</a:t>
                      </a:r>
                      <a:r>
                        <a:rPr lang="ru-RU" sz="2500" u="none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25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u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Мета-</a:t>
                      </a:r>
                      <a:r>
                        <a:rPr lang="ru-RU" sz="2500" u="none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нол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250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</a:t>
                      </a:r>
                      <a:r>
                        <a:rPr lang="ru-RU" sz="2500" u="none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ru-RU" sz="2500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OH</a:t>
                      </a:r>
                      <a:endParaRPr lang="ru-RU" sz="25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u="non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Хлор-метан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</a:t>
                      </a:r>
                      <a:r>
                        <a:rPr lang="ru-RU" sz="2500" u="none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</a:t>
                      </a:r>
                      <a:endParaRPr lang="ru-RU" sz="25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u="non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Нитро-метан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</a:t>
                      </a:r>
                      <a:r>
                        <a:rPr lang="ru-RU" sz="2500" u="none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500" u="none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5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u="non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Бром-метан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</a:t>
                      </a:r>
                      <a:r>
                        <a:rPr lang="ru-RU" sz="2500" u="none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ru-RU" sz="25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</a:t>
                      </a:r>
                      <a:endParaRPr lang="ru-RU" sz="25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Молярная масса, г/моль</a:t>
                      </a:r>
                      <a:endParaRPr lang="ru-RU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16,04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32,04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50,48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61,04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94,94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Температу-ра</a:t>
                      </a:r>
                      <a:r>
                        <a:rPr lang="ru-RU" sz="25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кипения, °С</a:t>
                      </a:r>
                      <a:endParaRPr lang="ru-RU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−161,5</a:t>
                      </a:r>
                      <a:endParaRPr lang="ru-RU" sz="2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64,5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−24,2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101,2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</a:t>
                      </a: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0480" marR="30480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72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1042" r="12152" b="19167"/>
          <a:stretch/>
        </p:blipFill>
        <p:spPr bwMode="auto">
          <a:xfrm>
            <a:off x="-32" y="404664"/>
            <a:ext cx="9144032" cy="497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9284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13541" r="10299" b="18959"/>
          <a:stretch/>
        </p:blipFill>
        <p:spPr bwMode="auto">
          <a:xfrm>
            <a:off x="91944" y="476672"/>
            <a:ext cx="9036496" cy="471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3450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3224" y="260648"/>
            <a:ext cx="8923271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Этанол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второй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член гомологического ряда спиртов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имеет гораздо более высокую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температуру кипения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(78,4 °С), чем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диметиловый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эфир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23,7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°С), хотя брутто-формула обоих соединений одинакова: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О. Метанол и этанол смешиваются с водой в любых соотношениях. </a:t>
            </a:r>
          </a:p>
        </p:txBody>
      </p:sp>
      <p:pic>
        <p:nvPicPr>
          <p:cNvPr id="8194" name="Picture 2" descr="D:\диск D\29.06.17-домашние документы\Виртуальные лекции 2015\Органическая химия\Спирты\2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3" y="2995115"/>
            <a:ext cx="7215644" cy="31591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127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75062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Высокие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температуры кипения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объясняются наличием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межмолекулярных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водородной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связи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значительно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ниже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энергия ковалентной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химической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Так, например, для метанола энергия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водородной связи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составляет 16,7 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кДж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, тогда как связи C-H, C-O и O-H имеют энергию 391,7, 383,5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428,8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кДж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моль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соответственно.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Тем не менее,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влияние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физические свойства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весьма значительное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Рисунок 7" descr="https://upload.wikimedia.org/wikipedia/commons/thumb/7/71/Hbondalcohol.png/300px-Hbondalcohol.png">
            <a:hlinkClick r:id="rId4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89887"/>
            <a:ext cx="5976664" cy="21367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9340094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мере удлинения углеводородной цепи спиртов относительное влияние водородных связей уменьшается. Этим обстоятельством и объясняется то,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одноатомные спирты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(содержащие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одну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гидроксильную группу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длинной углеводородной цепью приближаются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своим физическим свойствам к соответствующим углеводородам.</a:t>
            </a:r>
          </a:p>
        </p:txBody>
      </p:sp>
    </p:spTree>
    <p:extLst>
      <p:ext uri="{BB962C8B-B14F-4D97-AF65-F5344CB8AC3E}">
        <p14:creationId xmlns:p14="http://schemas.microsoft.com/office/powerpoint/2010/main" val="26998129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908720"/>
            <a:ext cx="871543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Основные классы органических соединений, содержащих кислород.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Спирты.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Этимология.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История открытия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спиртов.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Классификация спиртов.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Номенклатура спиртов.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Электронное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строение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спиртов.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Физические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спиртов.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Нахождение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природе.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Способы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получения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спиртов.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Химические свойства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спиртов.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Многоатомные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спирты.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7" action="ppaction://hlinksldjump"/>
              </a:rPr>
              <a:t>Физические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и некоторые другие свойства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7" action="ppaction://hlinksldjump"/>
              </a:rPr>
              <a:t>многоатомных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спиртов.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Способы получения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8" action="ppaction://hlinksldjump"/>
              </a:rPr>
              <a:t>многоатомных спиртов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9" action="ppaction://hlinksldjump"/>
              </a:rPr>
              <a:t>Химические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9" action="ppaction://hlinksldjump"/>
              </a:rPr>
              <a:t>свойства многоатомных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9" action="ppaction://hlinksldjump"/>
              </a:rPr>
              <a:t>спиртов.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Фенол.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  <a:hlinkClick r:id="rId21" action="ppaction://hlinksldjump"/>
              </a:rPr>
              <a:t>Использованные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21" action="ppaction://hlinksldjump"/>
              </a:rPr>
              <a:t>источники.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07704" y="75982"/>
            <a:ext cx="52453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Нахождение в природе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4735"/>
          <a:stretch/>
        </p:blipFill>
        <p:spPr bwMode="auto">
          <a:xfrm>
            <a:off x="2835894" y="2943187"/>
            <a:ext cx="3472209" cy="38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629980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Спирты широко распространены в природе как в свободном виде, так и в составе сложных эфиров.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 Black" pitchFamily="34" charset="0"/>
                <a:cs typeface="Arial" pitchFamily="34" charset="0"/>
              </a:rPr>
              <a:t>Метиловый спирт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 небольшом количестве содержится в некоторых растениях,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например: борщевике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Heracleum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130436"/>
            <a:ext cx="21611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Борщевик</a:t>
            </a:r>
            <a:endParaRPr lang="ru-RU" sz="2700" dirty="0">
              <a:ln>
                <a:solidFill>
                  <a:schemeClr val="tx1"/>
                </a:solidFill>
              </a:ln>
              <a:solidFill>
                <a:srgbClr val="1A6035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809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317046"/>
            <a:ext cx="892899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 Black" pitchFamily="34" charset="0"/>
                <a:cs typeface="Arial" pitchFamily="34" charset="0"/>
              </a:rPr>
              <a:t>Этиловый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 Black" pitchFamily="34" charset="0"/>
                <a:cs typeface="Arial" pitchFamily="34" charset="0"/>
              </a:rPr>
              <a:t>спирт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является естественным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продуктом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анаэробного брожения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 органических продуктов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содержащих углеводы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под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действием дрожжей рода 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Saccharomyces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бактерий 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Zimomonas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 часто образуется в прокисших ягодах и фруктах. При этом углеводы через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последовательность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ферментативных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реакций,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именуемую гликолизом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превращаются в пируват,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который далее под действием пируватдекарбоксилазы переходит в ацетальдегид. …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ходе брожения могут образовываться также и другие спирты, например,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изопропанол,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бутанол-1, бутандиол-2,3.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Картинки по запросу брожение органических продукт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00636"/>
            <a:ext cx="3162164" cy="19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 брожение органических продук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000636"/>
            <a:ext cx="1250582" cy="184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ртинки по запросу  брожение фрукт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90001"/>
            <a:ext cx="2205801" cy="16543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9104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3211"/>
            <a:ext cx="7813012" cy="529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5097" y="275636"/>
            <a:ext cx="5434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Ферментативный гидролиз</a:t>
            </a:r>
            <a:endParaRPr lang="ru-RU" sz="3000" dirty="0">
              <a:ln>
                <a:solidFill>
                  <a:sysClr val="windowText" lastClr="000000"/>
                </a:solidFill>
              </a:ln>
              <a:solidFill>
                <a:srgbClr val="2612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1548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мфора в медицине и космети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6" y="4391555"/>
            <a:ext cx="1989756" cy="190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274457"/>
            <a:ext cx="19399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Камфара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0" name="Picture 4" descr="Камфорное дерево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57882"/>
            <a:ext cx="2593084" cy="17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edsite.com.ua/img/rastenie/517/517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5416"/>
            <a:ext cx="3273845" cy="26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88873" y="190996"/>
            <a:ext cx="8856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 эфирных маслах зелёных частей многих растений содержится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)-гексен-3-ол-1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(«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спирт листьев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»), придающий им характерный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запах.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Также в растительном мире очень широко представлены терпеновые спирты, многие из которых являются душистыми веществами, например: борнеол (компонент древесины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борнеокамфорного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дерева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08004" y="6339326"/>
            <a:ext cx="38282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Камфорное дерево</a:t>
            </a:r>
          </a:p>
        </p:txBody>
      </p:sp>
    </p:spTree>
    <p:extLst>
      <p:ext uri="{BB962C8B-B14F-4D97-AF65-F5344CB8AC3E}">
        <p14:creationId xmlns:p14="http://schemas.microsoft.com/office/powerpoint/2010/main" val="11964479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8873" y="190996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ментол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(в мяте, герани),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5765" y="2806389"/>
            <a:ext cx="1596912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spc="50" dirty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ментол</a:t>
            </a:r>
            <a:endParaRPr lang="ru-RU" sz="2600" b="1" spc="50" dirty="0">
              <a:ln w="11430">
                <a:solidFill>
                  <a:schemeClr val="tx1"/>
                </a:solidFill>
              </a:ln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(-)-Menthol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16383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менто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" r="2410" b="4796"/>
          <a:stretch/>
        </p:blipFill>
        <p:spPr bwMode="auto">
          <a:xfrm>
            <a:off x="4992865" y="836712"/>
            <a:ext cx="4052992" cy="2846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ментол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18475"/>
          <a:stretch/>
        </p:blipFill>
        <p:spPr bwMode="auto">
          <a:xfrm>
            <a:off x="7288975" y="3683145"/>
            <a:ext cx="1487605" cy="212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Менто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4628" r="9916" b="-4628"/>
          <a:stretch/>
        </p:blipFill>
        <p:spPr bwMode="auto">
          <a:xfrm>
            <a:off x="2033514" y="836712"/>
            <a:ext cx="2583851" cy="237533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95406" y="4077072"/>
            <a:ext cx="109356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spc="50" dirty="0" smtClean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мята</a:t>
            </a:r>
            <a:endParaRPr lang="ru-RU" sz="2600" b="1" spc="50" dirty="0">
              <a:ln w="11430">
                <a:solidFill>
                  <a:schemeClr val="tx1"/>
                </a:solidFill>
              </a:ln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30" name="Picture 10" descr="Картинки по запросу геран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46" y="3314992"/>
            <a:ext cx="4294421" cy="30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13586" y="6309320"/>
            <a:ext cx="1505540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spc="50" dirty="0" smtClean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герань</a:t>
            </a:r>
            <a:endParaRPr lang="ru-RU" sz="2600" b="1" spc="50" dirty="0">
              <a:ln w="11430">
                <a:solidFill>
                  <a:schemeClr val="tx1"/>
                </a:solidFill>
              </a:ln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628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8873" y="190996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гераниол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цитронеллол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(компоненты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цветочных эфирных масел),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Картинки по запросу гераниол и цитронелло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r="55792"/>
          <a:stretch/>
        </p:blipFill>
        <p:spPr bwMode="auto">
          <a:xfrm>
            <a:off x="188873" y="1145103"/>
            <a:ext cx="106582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гераниол и цитронелло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t="29786" r="14380" b="12482"/>
          <a:stretch/>
        </p:blipFill>
        <p:spPr bwMode="auto">
          <a:xfrm>
            <a:off x="1141194" y="1084668"/>
            <a:ext cx="4394580" cy="2634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4925" y="3212976"/>
            <a:ext cx="200888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spc="50" dirty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гераниол</a:t>
            </a:r>
            <a:endParaRPr lang="ru-RU" sz="2600" b="1" spc="50" dirty="0">
              <a:ln w="11430">
                <a:solidFill>
                  <a:schemeClr val="tx1"/>
                </a:solidFill>
              </a:ln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50" name="Picture 6" descr="Картинки по запросу гераниол и цитронелло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32" y="1048839"/>
            <a:ext cx="3563450" cy="26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цитронеллол э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49325"/>
            <a:ext cx="5847354" cy="20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эфирные масла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5" r="7040"/>
          <a:stretch/>
        </p:blipFill>
        <p:spPr bwMode="auto">
          <a:xfrm>
            <a:off x="35496" y="3705419"/>
            <a:ext cx="2580173" cy="2122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496" y="5661248"/>
            <a:ext cx="885698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Цитронеллол</a:t>
            </a:r>
            <a:r>
              <a:rPr lang="ru-RU" sz="2600" b="1" spc="50" dirty="0" smtClean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3,7-диметил-6-октен-1-ол</a:t>
            </a:r>
            <a:r>
              <a:rPr lang="ru-RU" sz="2600" b="1" spc="50" dirty="0" smtClean="0">
                <a:ln w="11430">
                  <a:solidFill>
                    <a:schemeClr val="tx1"/>
                  </a:solidFill>
                </a:ln>
                <a:solidFill>
                  <a:srgbClr val="1A60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цитронелловом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гераниевом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(до 40 %), розовом (до 50 %) и некоторых других эфирных маслах</a:t>
            </a:r>
            <a:endParaRPr lang="ru-RU" sz="2600" b="1" spc="50" dirty="0">
              <a:ln w="11430">
                <a:solidFill>
                  <a:schemeClr val="tx1"/>
                </a:solidFill>
              </a:ln>
              <a:solidFill>
                <a:srgbClr val="1A60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318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8873" y="190996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фенхол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(в смоле хвойных деревьев и плодах фенхеля) и др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 Black" pitchFamily="34" charset="0"/>
                <a:cs typeface="Arial" pitchFamily="34" charset="0"/>
              </a:rPr>
              <a:t>Фенхель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обыкновенный,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сладкий укроп, аптечный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укроп….</a:t>
            </a:r>
            <a:r>
              <a:rPr lang="ru-RU" sz="2800" dirty="0"/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Картинки по запросу плоды фенхел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57" y="1487041"/>
            <a:ext cx="2095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плоды фенхе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3" y="274602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смола хвойных деревье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5535"/>
            <a:ext cx="4061154" cy="28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эфирные масл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5971"/>
            <a:ext cx="42862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677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6762" r="13393" b="3430"/>
          <a:stretch/>
        </p:blipFill>
        <p:spPr bwMode="auto">
          <a:xfrm>
            <a:off x="107504" y="432048"/>
            <a:ext cx="897086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4649" y="-56420"/>
            <a:ext cx="809228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Способы получения </a:t>
            </a:r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</a:t>
            </a:r>
            <a:endParaRPr lang="ru-RU" sz="3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8" y="4326210"/>
            <a:ext cx="2133600" cy="23431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8190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35350" r="25112" b="31936"/>
          <a:stretch/>
        </p:blipFill>
        <p:spPr bwMode="auto">
          <a:xfrm>
            <a:off x="2761522" y="352803"/>
            <a:ext cx="4330758" cy="329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2" t="28837" r="11958" b="32160"/>
          <a:stretch/>
        </p:blipFill>
        <p:spPr bwMode="auto">
          <a:xfrm>
            <a:off x="323528" y="357807"/>
            <a:ext cx="2088232" cy="3287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69568" r="13687" b="19906"/>
          <a:stretch/>
        </p:blipFill>
        <p:spPr bwMode="auto">
          <a:xfrm>
            <a:off x="342054" y="3994046"/>
            <a:ext cx="6331973" cy="11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7932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" y="114228"/>
            <a:ext cx="9014917" cy="403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496" y="1340768"/>
            <a:ext cx="1368152" cy="432048"/>
          </a:xfrm>
          <a:prstGeom prst="roundRect">
            <a:avLst/>
          </a:prstGeom>
          <a:noFill/>
          <a:ln w="57150">
            <a:solidFill>
              <a:srgbClr val="B90764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53871" r="49387" b="18542"/>
          <a:stretch/>
        </p:blipFill>
        <p:spPr bwMode="auto">
          <a:xfrm>
            <a:off x="4515568" y="4301670"/>
            <a:ext cx="4088880" cy="197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26283" r="47273" b="47516"/>
          <a:stretch/>
        </p:blipFill>
        <p:spPr bwMode="auto">
          <a:xfrm>
            <a:off x="0" y="4357117"/>
            <a:ext cx="4507396" cy="1880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1939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642918"/>
            <a:ext cx="9008369" cy="48577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8" name="Picture 12" descr="http://nashaucheba.ru/docs/18/17468/conv_26/file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2921" r="1616" b="7164"/>
          <a:stretch/>
        </p:blipFill>
        <p:spPr bwMode="auto">
          <a:xfrm>
            <a:off x="200025" y="1052736"/>
            <a:ext cx="8501064" cy="499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" y="1021314"/>
            <a:ext cx="1296019" cy="234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2489" y="44624"/>
            <a:ext cx="894400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Производство этанола прямой гидратацией этилена</a:t>
            </a:r>
            <a:endParaRPr lang="ru-RU" sz="3000" dirty="0">
              <a:ln>
                <a:solidFill>
                  <a:sysClr val="windowText" lastClr="000000"/>
                </a:solidFill>
              </a:ln>
              <a:solidFill>
                <a:srgbClr val="2612B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203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90" y="116632"/>
            <a:ext cx="5707534" cy="66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09144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Повторим:</a:t>
            </a:r>
            <a:endParaRPr lang="ru-RU" sz="3200" dirty="0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2050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6152" y="231612"/>
            <a:ext cx="86292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свойства </a:t>
            </a:r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</a:t>
            </a:r>
            <a:endParaRPr lang="ru-RU" sz="38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446599"/>
            <a:ext cx="878034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Химические свойства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спиртов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определя-ются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наличием в них 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гидроксильной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группы</a:t>
            </a:r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 полярностью связи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Поэтому для спиртов характерны реакции, которые протекают с разрывом связей </a:t>
            </a:r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O–H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7154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07" y="-1794"/>
            <a:ext cx="5184973" cy="68561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244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622" y="332656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неэлектролиты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Они не обладают ярко выраженными основными или кислотными свойствами, не изменяют окраску индикаторов.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l="22486" t="28013" r="27581" b="56107"/>
          <a:stretch>
            <a:fillRect/>
          </a:stretch>
        </p:blipFill>
        <p:spPr bwMode="auto">
          <a:xfrm>
            <a:off x="-32" y="6215106"/>
            <a:ext cx="242330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15353" t="25570" r="30638" b="18241"/>
          <a:stretch>
            <a:fillRect/>
          </a:stretch>
        </p:blipFill>
        <p:spPr bwMode="auto">
          <a:xfrm>
            <a:off x="1071538" y="2571744"/>
            <a:ext cx="2963124" cy="25717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0" name="Прямая со стрелкой 19"/>
          <p:cNvCxnSpPr/>
          <p:nvPr/>
        </p:nvCxnSpPr>
        <p:spPr>
          <a:xfrm rot="5400000" flipH="1" flipV="1">
            <a:off x="2036745" y="5179231"/>
            <a:ext cx="499272" cy="7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715539" y="5214553"/>
            <a:ext cx="927900" cy="3587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print"/>
          <a:srcRect l="9961" t="8789" r="53125" b="39209"/>
          <a:stretch>
            <a:fillRect/>
          </a:stretch>
        </p:blipFill>
        <p:spPr bwMode="auto">
          <a:xfrm>
            <a:off x="6988786" y="2071678"/>
            <a:ext cx="2155214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24164" r="12579" b="35584"/>
          <a:stretch/>
        </p:blipFill>
        <p:spPr bwMode="auto">
          <a:xfrm>
            <a:off x="2699792" y="5373216"/>
            <a:ext cx="4821114" cy="145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 cstate="print"/>
          <a:srcRect l="16372" t="9690" r="32677" b="8469"/>
          <a:stretch>
            <a:fillRect/>
          </a:stretch>
        </p:blipFill>
        <p:spPr bwMode="auto">
          <a:xfrm>
            <a:off x="4431956" y="1844824"/>
            <a:ext cx="2558973" cy="342902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4143372" y="2571744"/>
            <a:ext cx="2156820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428728" y="5357826"/>
            <a:ext cx="157126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6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ОН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75582" y="5715016"/>
            <a:ext cx="291939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Фенолфталеин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43240" y="2143116"/>
            <a:ext cx="159851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Лакмус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4144166" y="2571744"/>
            <a:ext cx="498893" cy="235824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933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229200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381661"/>
            <a:ext cx="8780344" cy="520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Слабые кислотные свойства.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Реакции замещения.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Спирты реагируют с щелочными и щелочно-земельными металлами с образованием солей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алкоголятов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ONa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ил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ат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этиловый спирт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ONa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этилат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натрия – твердое белое вещество.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 реакция идет медленнее, чем реакция натрия с водой. В присутствии воды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алкоголя-ты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металлов полностью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этилат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натрия              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этанол       гидроксид                         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этиловый спирт   натрия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79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1" t="54744" r="10306" b="17916"/>
          <a:stretch/>
        </p:blipFill>
        <p:spPr bwMode="auto">
          <a:xfrm>
            <a:off x="5404286" y="4517134"/>
            <a:ext cx="3416186" cy="232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54744" r="36089" b="17916"/>
          <a:stretch/>
        </p:blipFill>
        <p:spPr bwMode="auto">
          <a:xfrm>
            <a:off x="582315" y="2158838"/>
            <a:ext cx="7450463" cy="263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0105" r="12992" b="55402"/>
          <a:stretch/>
        </p:blipFill>
        <p:spPr bwMode="auto">
          <a:xfrm>
            <a:off x="3014947" y="980728"/>
            <a:ext cx="580441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0309" y="260648"/>
            <a:ext cx="88276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Алкоголяты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продукты замещения атома водорода гидроксильной группы на атом металла.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170757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7614" y="327107"/>
            <a:ext cx="8823542" cy="231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Взаимодействие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галогеноводородоми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.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Взаимодействие этанола с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бромоводородом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Получение газообразного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бромоводорода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Н</a:t>
            </a:r>
            <a:r>
              <a:rPr lang="ru-RU" sz="29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9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2</a:t>
            </a:r>
            <a:r>
              <a:rPr lang="en-US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NaBr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Na</a:t>
            </a:r>
            <a:r>
              <a:rPr lang="ru-RU" sz="29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9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2</a:t>
            </a:r>
            <a:r>
              <a:rPr lang="en-US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HBr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серная          бромид          сульфат      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бромо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         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кислота          натрия            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водород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 l="11133" t="13184" r="58984" b="64111"/>
          <a:stretch>
            <a:fillRect/>
          </a:stretch>
        </p:blipFill>
        <p:spPr bwMode="auto">
          <a:xfrm>
            <a:off x="1" y="5338210"/>
            <a:ext cx="2500298" cy="151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2930" t="3662" r="53125" b="51660"/>
          <a:stretch>
            <a:fillRect/>
          </a:stretch>
        </p:blipFill>
        <p:spPr bwMode="auto">
          <a:xfrm>
            <a:off x="2643174" y="5000636"/>
            <a:ext cx="2108006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l="2344" t="3662" r="53125" b="52392"/>
          <a:stretch>
            <a:fillRect/>
          </a:stretch>
        </p:blipFill>
        <p:spPr bwMode="auto">
          <a:xfrm>
            <a:off x="5072066" y="5000636"/>
            <a:ext cx="217171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 l="14062" t="7325" r="61719" b="79980"/>
          <a:stretch>
            <a:fillRect/>
          </a:stretch>
        </p:blipFill>
        <p:spPr bwMode="auto">
          <a:xfrm>
            <a:off x="0" y="4643446"/>
            <a:ext cx="1714512" cy="71898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622514" y="4500570"/>
            <a:ext cx="109196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NaBr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86380" y="5500702"/>
            <a:ext cx="86914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Br</a:t>
            </a:r>
            <a:endParaRPr lang="ru-RU" sz="2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072198" y="5786454"/>
            <a:ext cx="357190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5946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7614" y="390202"/>
            <a:ext cx="8786874" cy="218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Спирты легко реагируют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галогеноводоро-дом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образованием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  +   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НBr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С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этанол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бромоводород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бромэтан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8789" t="5859" r="52539" b="56055"/>
          <a:stretch>
            <a:fillRect/>
          </a:stretch>
        </p:blipFill>
        <p:spPr bwMode="auto">
          <a:xfrm>
            <a:off x="214282" y="4643446"/>
            <a:ext cx="2571768" cy="202624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2857488" y="5286388"/>
            <a:ext cx="1473480" cy="8016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en-US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Br</a:t>
            </a:r>
            <a:endParaRPr lang="ru-RU" sz="27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(газ)</a:t>
            </a:r>
            <a:endParaRPr lang="ru-RU" sz="27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714480" y="5643578"/>
            <a:ext cx="1285884" cy="158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/>
          <a:srcRect l="20508" t="3662" r="64844" b="50195"/>
          <a:stretch>
            <a:fillRect/>
          </a:stretch>
        </p:blipFill>
        <p:spPr bwMode="auto">
          <a:xfrm>
            <a:off x="5128763" y="3857580"/>
            <a:ext cx="1162304" cy="29290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1" name="Прямая со стрелкой 20"/>
          <p:cNvCxnSpPr/>
          <p:nvPr/>
        </p:nvCxnSpPr>
        <p:spPr>
          <a:xfrm>
            <a:off x="4214810" y="4572008"/>
            <a:ext cx="1365302" cy="94522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214810" y="5643578"/>
            <a:ext cx="1357322" cy="857256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714612" y="4139631"/>
            <a:ext cx="2324675" cy="86100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7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en-US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Br</a:t>
            </a:r>
            <a:endParaRPr lang="ru-RU" sz="27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жидкость</a:t>
            </a: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27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5" cstate="print"/>
          <a:srcRect l="9375" t="5859" r="64258" b="56054"/>
          <a:stretch>
            <a:fillRect/>
          </a:stretch>
        </p:blipFill>
        <p:spPr bwMode="auto">
          <a:xfrm>
            <a:off x="6786578" y="4022729"/>
            <a:ext cx="1649943" cy="190660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3" name="Прямая со стрелкой 32"/>
          <p:cNvCxnSpPr/>
          <p:nvPr/>
        </p:nvCxnSpPr>
        <p:spPr>
          <a:xfrm flipV="1">
            <a:off x="5652120" y="5000636"/>
            <a:ext cx="2277466" cy="44458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0833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22486" t="30456" r="27581" b="54886"/>
          <a:stretch>
            <a:fillRect/>
          </a:stretch>
        </p:blipFill>
        <p:spPr bwMode="auto">
          <a:xfrm>
            <a:off x="0" y="6175701"/>
            <a:ext cx="2786050" cy="68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177614" y="44624"/>
            <a:ext cx="8823542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Реакция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этер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ификации –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реакция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образования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сложного эфира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 лат, слова </a:t>
            </a:r>
            <a:r>
              <a:rPr lang="ru-RU" sz="2700" b="1" i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aether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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эфир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). Она является обратимой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реакцией: вода разлагает сложные эфиры с образованием исходных веществ 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кислоты и спирта.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Замещение атома водорода в гидроксиле на остаток кислоты с образованием сложного эфира происходит при действии на спирт минеральной или органической кислоты: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4221088"/>
            <a:ext cx="2790572" cy="21605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этилэтаноат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(этиловый эфир уксусной кислоты, </a:t>
            </a:r>
            <a:r>
              <a:rPr lang="ru-RU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этиловый эфир 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этановой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кислоты)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5" y="3501008"/>
            <a:ext cx="8766401" cy="8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55776" y="4077072"/>
            <a:ext cx="1512585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этанол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8577" y="4221088"/>
            <a:ext cx="1769127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этановая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(уксусная) кислота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4446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19752" y="2132856"/>
            <a:ext cx="3480440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</a:t>
            </a:r>
            <a:endParaRPr lang="ru-RU" sz="6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1" descr="D:\23.05.13-домашние документы\Виртуальные лекции 2015\Органическая химия\Спирты\С2Н5ОН\0009-009-Spirty.jpg"/>
          <p:cNvPicPr>
            <a:picLocks noChangeAspect="1" noChangeArrowheads="1"/>
          </p:cNvPicPr>
          <p:nvPr/>
        </p:nvPicPr>
        <p:blipFill>
          <a:blip r:embed="rId4" cstate="print"/>
          <a:srcRect l="18243" t="2527" r="16891" b="5414"/>
          <a:stretch>
            <a:fillRect/>
          </a:stretch>
        </p:blipFill>
        <p:spPr bwMode="auto">
          <a:xfrm>
            <a:off x="4483574" y="130692"/>
            <a:ext cx="1816617" cy="193015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3" descr="D:\23.05.13-домашние документы\Виртуальные лекции 2015\Органическая химия\Спирты\С2Н5ОН\800px-Ethanol_flat_struc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16898"/>
            <a:ext cx="2207440" cy="1368152"/>
          </a:xfrm>
          <a:prstGeom prst="rect">
            <a:avLst/>
          </a:prstGeom>
          <a:noFill/>
        </p:spPr>
      </p:pic>
      <p:pic>
        <p:nvPicPr>
          <p:cNvPr id="1026" name="Picture 2" descr="D:\диск D\29.06.17-домашние документы\Лаб. раб YES\Виртуальные лабораторные YES\Анимашки и картинки\Химия-картинки\Атомы и молекулы\атомы и молекулы-анимашки\Acetic_acid-uksusnaya_kislota-1-mi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23" y="188640"/>
            <a:ext cx="1428750" cy="14287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29.06.17-домашние документы\Лаб. раб YES\Виртуальные лабораторные YES\Анимашки и картинки\Химия-картинки\Атомы и молекулы\атомы и молекулы-анимашки\etanol-2-mi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2" y="159648"/>
            <a:ext cx="1428750" cy="14287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иск D\29.06.17-домашние документы\Виртуальные лекции 2015\Органическая химия\Спирты\многоатомные спирты\Гликоли\этиленгликоль\1-ethylene-glyco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95" y="1710858"/>
            <a:ext cx="1645515" cy="18596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29.06.17-домашние документы\Виртуальные лекции 2015\Органическая химия\Спирты\многоатомные спирты\Гликоли\этиленгликоль\800px-Ethylene-glycol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95" y="3464123"/>
            <a:ext cx="1945315" cy="10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ск D\29.06.17-домашние документы\Виртуальные лекции 2015\Органическая химия\Спирты\многоатомные спирты\Гликоли\этиленгликоль\noro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92" y="4999519"/>
            <a:ext cx="1187849" cy="11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6" y="1685050"/>
            <a:ext cx="1241147" cy="21257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506"/>
          <a:stretch/>
        </p:blipFill>
        <p:spPr bwMode="auto">
          <a:xfrm>
            <a:off x="257728" y="4895915"/>
            <a:ext cx="1723341" cy="19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диск D\29.06.17-домашние документы\Виртуальные лекции 2015\Органическая химия\глицерин\e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1" y="3809942"/>
            <a:ext cx="1910063" cy="10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диск D\29.06.17-домашние документы\Виртуальные лекции 2015\Органическая химия\фенол\0_b1b3f_36e53deb_orig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2"/>
          <a:stretch/>
        </p:blipFill>
        <p:spPr bwMode="auto">
          <a:xfrm>
            <a:off x="3064025" y="4966721"/>
            <a:ext cx="2876127" cy="177464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16" cstate="print"/>
          <a:srcRect l="5343" r="27099"/>
          <a:stretch>
            <a:fillRect/>
          </a:stretch>
        </p:blipFill>
        <p:spPr bwMode="auto">
          <a:xfrm>
            <a:off x="2551900" y="3171358"/>
            <a:ext cx="1685347" cy="182816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59972" y="3175570"/>
            <a:ext cx="2028252" cy="169359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318349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2677" t="7247" r="20448" b="3583"/>
          <a:stretch>
            <a:fillRect/>
          </a:stretch>
        </p:blipFill>
        <p:spPr bwMode="auto">
          <a:xfrm>
            <a:off x="2571736" y="4071918"/>
            <a:ext cx="1710613" cy="27146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37772" t="7247" r="21467" b="2361"/>
          <a:stretch>
            <a:fillRect/>
          </a:stretch>
        </p:blipFill>
        <p:spPr bwMode="auto">
          <a:xfrm>
            <a:off x="4357686" y="4071918"/>
            <a:ext cx="1467388" cy="271466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32677" t="6026" r="22486" b="3583"/>
          <a:stretch>
            <a:fillRect/>
          </a:stretch>
        </p:blipFill>
        <p:spPr bwMode="auto">
          <a:xfrm>
            <a:off x="5929336" y="4143380"/>
            <a:ext cx="1571622" cy="264318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/>
          <a:srcRect l="4144" t="15798" r="30638" b="17019"/>
          <a:stretch>
            <a:fillRect/>
          </a:stretch>
        </p:blipFill>
        <p:spPr bwMode="auto">
          <a:xfrm>
            <a:off x="7572396" y="5072074"/>
            <a:ext cx="1246918" cy="107157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 l="22486" t="30456" r="27581" b="54886"/>
          <a:stretch>
            <a:fillRect/>
          </a:stretch>
        </p:blipFill>
        <p:spPr bwMode="auto">
          <a:xfrm>
            <a:off x="0" y="6175701"/>
            <a:ext cx="2786050" cy="68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29651" y="5753119"/>
            <a:ext cx="214315" cy="533401"/>
          </a:xfrm>
          <a:prstGeom prst="rect">
            <a:avLst/>
          </a:prstGeom>
          <a:noFill/>
        </p:spPr>
      </p:pic>
      <p:pic>
        <p:nvPicPr>
          <p:cNvPr id="24" name="Picture 4" descr="http://5terka.com/images/him10gabrielan/him10gabrielan-27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618" y="188640"/>
            <a:ext cx="8939257" cy="175735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" name="Прямоугольник 24"/>
          <p:cNvSpPr/>
          <p:nvPr/>
        </p:nvSpPr>
        <p:spPr>
          <a:xfrm>
            <a:off x="142844" y="1585892"/>
            <a:ext cx="4071966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уксусная  изоамиловый</a:t>
            </a:r>
            <a:endParaRPr lang="ru-RU" sz="2400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кислота          спирт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8075" y="1979047"/>
            <a:ext cx="2786082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изоамилацетат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4071942"/>
            <a:ext cx="257173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Изоамилацетат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(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грушевая эссенция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 сложный эфир спирта и органической кислоты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1438" y="4071942"/>
            <a:ext cx="2428860" cy="207170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8130" y="2332509"/>
            <a:ext cx="8858312" cy="90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выделение газа, появление приятного запаха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 l="38016" t="23250" r="28024" b="30485"/>
          <a:stretch>
            <a:fillRect/>
          </a:stretch>
        </p:blipFill>
        <p:spPr bwMode="auto">
          <a:xfrm>
            <a:off x="7395350" y="2938447"/>
            <a:ext cx="1748682" cy="178669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0" name="Прямоугольник 29"/>
          <p:cNvSpPr/>
          <p:nvPr/>
        </p:nvSpPr>
        <p:spPr>
          <a:xfrm>
            <a:off x="4211960" y="3443997"/>
            <a:ext cx="2786082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Изоамилацетат 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891294" y="3622877"/>
            <a:ext cx="1008112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790795" y="3546867"/>
            <a:ext cx="1944216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589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s02.infourok.ru/uploads/ex/0e16/00015a1d-a00c2000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" y="261818"/>
            <a:ext cx="8831420" cy="66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241" y="54940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412" y="-99392"/>
            <a:ext cx="917110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Примеры сложных эфиров в природе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92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20212" r="25526" b="63709"/>
          <a:stretch/>
        </p:blipFill>
        <p:spPr bwMode="auto">
          <a:xfrm>
            <a:off x="1184175" y="4797152"/>
            <a:ext cx="7189612" cy="117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835279" y="5661248"/>
            <a:ext cx="1512585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этанол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7172" y="5605229"/>
            <a:ext cx="259117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этаналь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ацетальдегид, уксусный альдегид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2888" y="14043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Окисление.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действием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различных окислителей </a:t>
            </a: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первичные</a:t>
            </a:r>
            <a:r>
              <a:rPr lang="ru-RU" sz="25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спирты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окисляются до альдегидов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 и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далее – до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карбоновых кислот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причём остановить реакцию на стадии образования альдегидов, предотвратив их дальнейшее окисление удаётся только за счёт использования специальных реагентов (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хлорхромата пиридиния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 PCC и 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дихромата пиридиния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 PDC).</a:t>
            </a:r>
          </a:p>
          <a:p>
            <a:pPr lvl="0" indent="450850" algn="just">
              <a:lnSpc>
                <a:spcPct val="80000"/>
              </a:lnSpc>
            </a:pP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Вторичные</a:t>
            </a:r>
            <a:r>
              <a:rPr lang="ru-RU" sz="25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спирты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окисляются до кетонов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. Реакцию обычно проводят под действием реагента Джонса (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CrO</a:t>
            </a:r>
            <a:r>
              <a:rPr lang="ru-RU" sz="2500" b="1" u="sng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). Дальнейшее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окисле-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ние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кетонов протекает только в жёстких условиях с разрушением углеродного скелета.</a:t>
            </a:r>
          </a:p>
          <a:p>
            <a:pPr indent="450850" algn="just">
              <a:lnSpc>
                <a:spcPct val="80000"/>
              </a:lnSpc>
            </a:pP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Третичные 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спирты</a:t>
            </a:r>
            <a:r>
              <a:rPr lang="ru-RU" sz="25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окисляются только в весьма жёстких условиях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с разрушением углеродного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скелета.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459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9131" t="25386" r="19131" b="29730"/>
          <a:stretch>
            <a:fillRect/>
          </a:stretch>
        </p:blipFill>
        <p:spPr bwMode="auto">
          <a:xfrm>
            <a:off x="0" y="5545676"/>
            <a:ext cx="2285984" cy="13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77614" y="217964"/>
            <a:ext cx="882354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Окисление этанола раствором перманганата калия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(наблюдается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обесцвечивание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раствора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4268" t="8011" r="1981" b="3668"/>
          <a:stretch>
            <a:fillRect/>
          </a:stretch>
        </p:blipFill>
        <p:spPr bwMode="auto">
          <a:xfrm>
            <a:off x="2285984" y="5643578"/>
            <a:ext cx="1440471" cy="107157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 l="41997" t="8011" r="21417" b="3668"/>
          <a:stretch>
            <a:fillRect/>
          </a:stretch>
        </p:blipFill>
        <p:spPr bwMode="auto">
          <a:xfrm>
            <a:off x="3929058" y="4714884"/>
            <a:ext cx="936891" cy="17859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/>
          <a:srcRect l="63720" t="6563" r="15701" b="28282"/>
          <a:stretch>
            <a:fillRect/>
          </a:stretch>
        </p:blipFill>
        <p:spPr bwMode="auto">
          <a:xfrm>
            <a:off x="5086363" y="4429132"/>
            <a:ext cx="914407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 cstate="print"/>
          <a:srcRect l="51143" t="8011" r="8841" b="5116"/>
          <a:stretch>
            <a:fillRect/>
          </a:stretch>
        </p:blipFill>
        <p:spPr bwMode="auto">
          <a:xfrm>
            <a:off x="6572264" y="5000636"/>
            <a:ext cx="501997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 l="3515" t="7058" r="12109" b="78027"/>
          <a:stretch>
            <a:fillRect/>
          </a:stretch>
        </p:blipFill>
        <p:spPr bwMode="auto">
          <a:xfrm>
            <a:off x="409340" y="1583883"/>
            <a:ext cx="8464817" cy="119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2576517"/>
            <a:ext cx="74932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этанол                                    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этаналь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266333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l="13477" t="15381" r="56640" b="63379"/>
          <a:stretch>
            <a:fillRect/>
          </a:stretch>
        </p:blipFill>
        <p:spPr bwMode="auto">
          <a:xfrm>
            <a:off x="0" y="5500702"/>
            <a:ext cx="238697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8789" t="6592" r="49023" b="49462"/>
          <a:stretch>
            <a:fillRect/>
          </a:stretch>
        </p:blipFill>
        <p:spPr bwMode="auto">
          <a:xfrm>
            <a:off x="2500298" y="4714884"/>
            <a:ext cx="2228866" cy="18573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l="6555" t="37451" r="15701" b="3668"/>
          <a:stretch>
            <a:fillRect/>
          </a:stretch>
        </p:blipFill>
        <p:spPr bwMode="auto">
          <a:xfrm>
            <a:off x="571472" y="4572008"/>
            <a:ext cx="1672352" cy="10001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5273" t="6753" r="13867" b="78040"/>
          <a:stretch>
            <a:fillRect/>
          </a:stretch>
        </p:blipFill>
        <p:spPr bwMode="auto">
          <a:xfrm>
            <a:off x="658155" y="2708920"/>
            <a:ext cx="765826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21417" t="22491" r="12271" b="9459"/>
          <a:stretch>
            <a:fillRect/>
          </a:stretch>
        </p:blipFill>
        <p:spPr bwMode="auto">
          <a:xfrm>
            <a:off x="4786314" y="5643578"/>
            <a:ext cx="1351242" cy="10949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/>
          <a:srcRect l="27539" t="18311" r="51367" b="61181"/>
          <a:stretch>
            <a:fillRect/>
          </a:stretch>
        </p:blipFill>
        <p:spPr bwMode="auto">
          <a:xfrm>
            <a:off x="5715008" y="5143512"/>
            <a:ext cx="1102186" cy="85725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print"/>
          <a:srcRect l="45427" t="22490" r="12271" b="34073"/>
          <a:stretch>
            <a:fillRect/>
          </a:stretch>
        </p:blipFill>
        <p:spPr bwMode="auto">
          <a:xfrm>
            <a:off x="6429388" y="4643446"/>
            <a:ext cx="1143008" cy="92676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 cstate="print"/>
          <a:srcRect l="8841" t="13803" r="6555" b="3668"/>
          <a:stretch>
            <a:fillRect/>
          </a:stretch>
        </p:blipFill>
        <p:spPr bwMode="auto">
          <a:xfrm>
            <a:off x="7345549" y="4429132"/>
            <a:ext cx="1298417" cy="10001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162930" y="116632"/>
            <a:ext cx="882354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Каталитическое окисление этанола</a:t>
            </a:r>
          </a:p>
          <a:p>
            <a:pPr>
              <a:lnSpc>
                <a:spcPct val="85000"/>
              </a:lnSpc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Если намочить ватку, спиртом, </a:t>
            </a:r>
            <a:r>
              <a:rPr lang="ru-RU" sz="2800" b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положить ее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фарфоровую чашечку, в которую предварительно насыпали немного окиси хрома, и поджечь, 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спирта продолжается и после засыпки огня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A6035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цвет которого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изменяется: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</a:p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820" y="3742815"/>
            <a:ext cx="8823542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этанол                            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этаналь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5731984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0742" t="13184" r="59375" b="67040"/>
          <a:stretch>
            <a:fillRect/>
          </a:stretch>
        </p:blipFill>
        <p:spPr bwMode="auto">
          <a:xfrm>
            <a:off x="0" y="5500726"/>
            <a:ext cx="2563785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77614" y="340840"/>
            <a:ext cx="8823542" cy="3558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Окисление этанола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тест на алкоголь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).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Получение сульфата хрома: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паста красного цвета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5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серная          оксид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кислота       хрома (</a:t>
            </a:r>
            <a:r>
              <a:rPr lang="en-US" sz="25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5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смешивании в ступке темных кристаллов оксида хрома (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с серной кислотой образуется красная паста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2930" t="3662" r="52539" b="51660"/>
          <a:stretch>
            <a:fillRect/>
          </a:stretch>
        </p:blipFill>
        <p:spPr bwMode="auto">
          <a:xfrm>
            <a:off x="5759510" y="4643446"/>
            <a:ext cx="2670142" cy="21431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37424" t="44208" r="22561" b="15251"/>
          <a:stretch>
            <a:fillRect/>
          </a:stretch>
        </p:blipFill>
        <p:spPr bwMode="auto">
          <a:xfrm>
            <a:off x="285720" y="4429132"/>
            <a:ext cx="1250165" cy="10001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 l="7563" t="28483" r="79199" b="63243"/>
          <a:stretch>
            <a:fillRect/>
          </a:stretch>
        </p:blipFill>
        <p:spPr bwMode="auto">
          <a:xfrm>
            <a:off x="5429256" y="5715016"/>
            <a:ext cx="1428760" cy="7143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l="4268" t="8011" r="20274" b="9459"/>
          <a:stretch>
            <a:fillRect/>
          </a:stretch>
        </p:blipFill>
        <p:spPr bwMode="auto">
          <a:xfrm>
            <a:off x="2214546" y="4500570"/>
            <a:ext cx="1406200" cy="12144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7" cstate="print"/>
          <a:srcRect l="4688" t="16114" r="57226" b="50927"/>
          <a:stretch>
            <a:fillRect/>
          </a:stretch>
        </p:blipFill>
        <p:spPr bwMode="auto">
          <a:xfrm>
            <a:off x="3428992" y="4929198"/>
            <a:ext cx="1651011" cy="11430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 cstate="print"/>
          <a:srcRect l="16318" t="12608" r="54563" b="65553"/>
          <a:stretch>
            <a:fillRect/>
          </a:stretch>
        </p:blipFill>
        <p:spPr bwMode="auto">
          <a:xfrm>
            <a:off x="4143372" y="5929330"/>
            <a:ext cx="1428760" cy="85725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225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5489" r="20252" b="16069"/>
          <a:stretch/>
        </p:blipFill>
        <p:spPr bwMode="auto">
          <a:xfrm>
            <a:off x="323528" y="135794"/>
            <a:ext cx="7416824" cy="548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09" y="5373216"/>
            <a:ext cx="8797947" cy="11915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Прибор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подачи воздуха, содержащего пары этанола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Воздух подается через трубку зачёт давления воды.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981" t="22490" r="1981" b="15251"/>
          <a:stretch>
            <a:fillRect/>
          </a:stretch>
        </p:blipFill>
        <p:spPr bwMode="auto">
          <a:xfrm>
            <a:off x="6762750" y="155226"/>
            <a:ext cx="2214578" cy="113365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7308304" y="722052"/>
            <a:ext cx="1008112" cy="12667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8789" t="3662" r="64843" b="53857"/>
          <a:stretch>
            <a:fillRect/>
          </a:stretch>
        </p:blipFill>
        <p:spPr bwMode="auto">
          <a:xfrm>
            <a:off x="7848139" y="2708920"/>
            <a:ext cx="127479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6218232" y="3530457"/>
            <a:ext cx="2098184" cy="8968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5652120" y="2879204"/>
            <a:ext cx="2567096" cy="4777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707904" y="2204864"/>
            <a:ext cx="2160240" cy="3241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131840" y="4775358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4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497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4688" t="16114" r="57226" b="50927"/>
          <a:stretch>
            <a:fillRect/>
          </a:stretch>
        </p:blipFill>
        <p:spPr bwMode="auto">
          <a:xfrm>
            <a:off x="4429124" y="142852"/>
            <a:ext cx="2643206" cy="18299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268" t="8011" r="20274" b="9459"/>
          <a:stretch>
            <a:fillRect/>
          </a:stretch>
        </p:blipFill>
        <p:spPr bwMode="auto">
          <a:xfrm>
            <a:off x="928662" y="142852"/>
            <a:ext cx="2150660" cy="18573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3286116" y="428604"/>
            <a:ext cx="944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1981" t="22490" r="1981" b="15251"/>
          <a:stretch>
            <a:fillRect/>
          </a:stretch>
        </p:blipFill>
        <p:spPr bwMode="auto">
          <a:xfrm>
            <a:off x="285720" y="2564904"/>
            <a:ext cx="2214578" cy="113365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1758" t="10987" r="50195" b="61914"/>
          <a:stretch>
            <a:fillRect/>
          </a:stretch>
        </p:blipFill>
        <p:spPr bwMode="auto">
          <a:xfrm>
            <a:off x="5769180" y="2393237"/>
            <a:ext cx="2357454" cy="10637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Прямоугольник 13"/>
          <p:cNvSpPr/>
          <p:nvPr/>
        </p:nvSpPr>
        <p:spPr>
          <a:xfrm>
            <a:off x="2643174" y="2564904"/>
            <a:ext cx="63350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 l="8789" t="3662" r="64843" b="53857"/>
          <a:stretch>
            <a:fillRect/>
          </a:stretch>
        </p:blipFill>
        <p:spPr bwMode="auto">
          <a:xfrm>
            <a:off x="3357554" y="2420888"/>
            <a:ext cx="127479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4809096" y="2413146"/>
            <a:ext cx="944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/>
          <a:srcRect l="3125" t="6563" r="1981" b="3668"/>
          <a:stretch>
            <a:fillRect/>
          </a:stretch>
        </p:blipFill>
        <p:spPr bwMode="auto">
          <a:xfrm>
            <a:off x="71406" y="4071942"/>
            <a:ext cx="3571900" cy="266816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4878014" y="3829397"/>
            <a:ext cx="426598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Cr</a:t>
            </a:r>
            <a:r>
              <a:rPr lang="ru-RU" sz="3200" b="1" baseline="-30000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(SO</a:t>
            </a:r>
            <a:r>
              <a:rPr lang="en-US" sz="3200" b="1" baseline="-30000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en-US" sz="3200" b="1" baseline="-30000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3200" b="1" baseline="-30000" dirty="0" smtClean="0">
                <a:ln w="11430"/>
                <a:solidFill>
                  <a:srgbClr val="154F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6757642" y="3523845"/>
            <a:ext cx="785818" cy="1588"/>
          </a:xfrm>
          <a:prstGeom prst="straightConnector1">
            <a:avLst/>
          </a:prstGeom>
          <a:ln w="38100">
            <a:solidFill>
              <a:srgbClr val="1A6035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7544" y="1844824"/>
            <a:ext cx="319029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CrO</a:t>
            </a:r>
            <a:r>
              <a:rPr lang="en-US" sz="32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Н</a:t>
            </a:r>
            <a:r>
              <a:rPr lang="ru-RU" sz="32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3200" b="1" baseline="-30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5934" y="4453278"/>
            <a:ext cx="514056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(SO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 фиолетово-красные кристаллы, водные растворы окрашены в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latin typeface="Arial" pitchFamily="34" charset="0"/>
                <a:cs typeface="Arial" pitchFamily="34" charset="0"/>
              </a:rPr>
              <a:t>фиолетовый цвет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на холоде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в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зелёный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10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39068" y="431014"/>
            <a:ext cx="8823542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Окисление этанола : 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4688" t="16114" r="57226" b="50927"/>
          <a:stretch>
            <a:fillRect/>
          </a:stretch>
        </p:blipFill>
        <p:spPr bwMode="auto">
          <a:xfrm>
            <a:off x="827584" y="4812732"/>
            <a:ext cx="1651011" cy="11430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1758" t="10987" r="50195" b="61914"/>
          <a:stretch>
            <a:fillRect/>
          </a:stretch>
        </p:blipFill>
        <p:spPr bwMode="auto">
          <a:xfrm>
            <a:off x="4942436" y="4812732"/>
            <a:ext cx="2357454" cy="10637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37533" r="12520" b="46330"/>
          <a:stretch/>
        </p:blipFill>
        <p:spPr bwMode="auto">
          <a:xfrm>
            <a:off x="323528" y="1068304"/>
            <a:ext cx="8654623" cy="106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614" y="2146481"/>
            <a:ext cx="880053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этанол                                              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этаналь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уксусный альдегид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727" y="3284984"/>
            <a:ext cx="9059273" cy="120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пропускании паров спирта через трубочку, смазанную красной пастой (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наблюдаем, как паста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становится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зеленой.</a:t>
            </a:r>
            <a:endParaRPr lang="ru-RU" sz="28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4139952" y="1556792"/>
            <a:ext cx="144016" cy="100096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6883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5341" y="667840"/>
            <a:ext cx="8317099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lang="ru-RU" sz="2400" b="1" dirty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этанол     </a:t>
            </a:r>
            <a:r>
              <a:rPr lang="ru-RU" sz="24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оксид</a:t>
            </a:r>
            <a:endParaRPr lang="ru-RU" sz="2400" b="1" dirty="0">
              <a:solidFill>
                <a:srgbClr val="3E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углерода (</a:t>
            </a:r>
            <a:r>
              <a:rPr lang="en-US" sz="24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sz="24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solidFill>
                <a:srgbClr val="3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D:\диск D\01.03.16-домашние документы\Лаб. раб YES\Виртуальные лабораторные YES\Анимашки и картинки\Огонь\ligh3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81" y="575718"/>
            <a:ext cx="2857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369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71800" y="-27384"/>
            <a:ext cx="37096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Этимология</a:t>
            </a:r>
            <a:endParaRPr lang="ru-RU" sz="4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015334"/>
            <a:ext cx="878497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Слово </a:t>
            </a:r>
            <a:r>
              <a:rPr lang="ru-RU" sz="27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алкого́ль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происходит от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араб. الكحل‎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al-kuḥl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«порошкообразная сурьма». Понятие берёт начало от алхимической методики восстановления химических веществ до «порошка», являющегося, как предполагалось, чистой эссенцией вещества. Подобным образом, 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этиловый спирт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является эссенцией вина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от чего и произошло его название.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4005064"/>
            <a:ext cx="261697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05064"/>
            <a:ext cx="21035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419872" y="6067018"/>
            <a:ext cx="208823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Сурьма для глаз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2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3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Дегидратация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(отнятие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спиртов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341" y="2748375"/>
            <a:ext cx="409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Внутри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7342" y="1040591"/>
            <a:ext cx="3588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Меж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pic>
        <p:nvPicPr>
          <p:cNvPr id="13" name="Picture 2" descr="D:\23.05.13-домашние документы\Виртуальные лекции 2015\Органическая химия\алкены\img2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63" t="35001" r="1562" b="11249"/>
          <a:stretch>
            <a:fillRect/>
          </a:stretch>
        </p:blipFill>
        <p:spPr bwMode="auto">
          <a:xfrm>
            <a:off x="179526" y="3421999"/>
            <a:ext cx="7320414" cy="321199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2799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 l="4102" t="3662" r="53125" b="55322"/>
          <a:stretch>
            <a:fillRect/>
          </a:stretch>
        </p:blipFill>
        <p:spPr bwMode="auto">
          <a:xfrm>
            <a:off x="6886301" y="3271595"/>
            <a:ext cx="2051720" cy="157392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7977157" y="3265820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8076540" y="3668089"/>
            <a:ext cx="405474" cy="556507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01389" y="1916832"/>
                <a:ext cx="7796471" cy="804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2С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Н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ОН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6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𝑺</m:t>
                        </m:r>
                        <m:sSub>
                          <m:sSubPr>
                            <m:ctrlPr>
                              <a:rPr lang="en-US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2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Arial" pitchFamily="34" charset="0"/>
                              </a:rPr>
                              <m:t>𝟒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  <a:sym typeface="Symbol"/>
                  </a:rPr>
                  <a:t> 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С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Н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r>
                  <a:rPr lang="en-US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–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О</a:t>
                </a:r>
                <a:r>
                  <a:rPr lang="en-US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–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С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Н</a:t>
                </a:r>
                <a:r>
                  <a:rPr lang="ru-RU" sz="3000" b="1" baseline="-30000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r>
                  <a:rPr lang="en-US" sz="3000" b="1" dirty="0" smtClean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 + </a:t>
                </a:r>
                <a:r>
                  <a:rPr lang="en-US" sz="3000" b="1" dirty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3000" b="1" baseline="-30000" dirty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3000" b="1" dirty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O</a:t>
                </a:r>
              </a:p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  </a:t>
                </a:r>
                <a:r>
                  <a:rPr lang="ru-RU" sz="2600" b="1" dirty="0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этан</a:t>
                </a:r>
                <a:r>
                  <a:rPr lang="ru-RU" sz="2600" b="1" dirty="0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rgbClr val="0000CC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ол</a:t>
                </a:r>
                <a:r>
                  <a:rPr lang="en-US" sz="2600" b="1" dirty="0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 </a:t>
                </a:r>
                <a:r>
                  <a:rPr lang="ru-RU" sz="26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</a:t>
                </a:r>
                <a:r>
                  <a:rPr lang="en-US" sz="26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      </a:t>
                </a:r>
                <a:r>
                  <a:rPr lang="ru-RU" sz="2600" b="1" dirty="0" err="1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диэтиловый</a:t>
                </a:r>
                <a:r>
                  <a:rPr lang="ru-RU" sz="2600" b="1" dirty="0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 </a:t>
                </a:r>
                <a:r>
                  <a:rPr lang="ru-RU" sz="2600" b="1" dirty="0" smtClean="0">
                    <a:ln w="11430">
                      <a:solidFill>
                        <a:sysClr val="windowText" lastClr="000000"/>
                      </a:solidFill>
                    </a:ln>
                    <a:solidFill>
                      <a:srgbClr val="0000CC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эфир</a:t>
                </a:r>
                <a:endParaRPr lang="ru-RU" sz="2600" b="1" dirty="0">
                  <a:ln w="11430">
                    <a:solidFill>
                      <a:sysClr val="windowText" lastClr="000000"/>
                    </a:solidFill>
                  </a:ln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89" y="1916832"/>
                <a:ext cx="7796471" cy="804836"/>
              </a:xfrm>
              <a:prstGeom prst="rect">
                <a:avLst/>
              </a:prstGeom>
              <a:blipFill rotWithShape="1">
                <a:blip r:embed="rId6"/>
                <a:stretch>
                  <a:fillRect t="-18182" b="-174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2416363" y="1568405"/>
            <a:ext cx="16914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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140 </a:t>
            </a:r>
            <a:r>
              <a:rPr lang="en-US" sz="2600" b="1" baseline="30000" dirty="0" err="1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o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C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251" y="4653136"/>
            <a:ext cx="2966581" cy="6832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ол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(этиловый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спирт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067944" y="4077072"/>
            <a:ext cx="1529521" cy="6832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(эт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илен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572000" y="5877272"/>
            <a:ext cx="1959960" cy="6832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проп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илен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51958" y="6209554"/>
            <a:ext cx="2087751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ол-1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 cstate="print"/>
          <a:srcRect l="2344" t="3662" r="50195" b="50927"/>
          <a:stretch>
            <a:fillRect/>
          </a:stretch>
        </p:blipFill>
        <p:spPr bwMode="auto">
          <a:xfrm>
            <a:off x="2339752" y="3919576"/>
            <a:ext cx="1428728" cy="1093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7061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23.05.13-домашние документы\Виртуальные лекции 2015\Органическая химия\алкены\img2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63" t="35001" r="1562" b="11249"/>
          <a:stretch>
            <a:fillRect/>
          </a:stretch>
        </p:blipFill>
        <p:spPr bwMode="auto">
          <a:xfrm>
            <a:off x="214282" y="3643314"/>
            <a:ext cx="7000924" cy="30718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71438" y="-24"/>
            <a:ext cx="900115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Спирты при нагревании в присутствии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водоотнимающих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средств (серная, фосфорная кислоты) или при пропускании их паров через оксид алюминия, хлорид цинка теряют молекулу воды с образованием олефина (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</a:t>
            </a:r>
            <a:r>
              <a:rPr lang="ru-RU" sz="27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Этот метод в силу простоты, доступности сырья не потерял своего значения и в настоящее время для получения в присутствии кислоты этилена из этилового спирта: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2344" t="3662" r="50195" b="50927"/>
          <a:stretch>
            <a:fillRect/>
          </a:stretch>
        </p:blipFill>
        <p:spPr bwMode="auto">
          <a:xfrm>
            <a:off x="2214546" y="4143381"/>
            <a:ext cx="1428728" cy="1093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 l="4102" t="3662" r="53125" b="55322"/>
          <a:stretch>
            <a:fillRect/>
          </a:stretch>
        </p:blipFill>
        <p:spPr bwMode="auto">
          <a:xfrm>
            <a:off x="6500826" y="3357562"/>
            <a:ext cx="2643174" cy="20276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01024" y="3357562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8076540" y="3782112"/>
            <a:ext cx="405474" cy="556507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3418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33191" y="2276872"/>
            <a:ext cx="8715436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627063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900" b="1" u="none" strike="noStrik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 </a:t>
            </a:r>
            <a:r>
              <a:rPr kumimoji="0" lang="ru-RU" sz="2900" b="1" u="sng" strike="noStrik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</a:t>
            </a:r>
            <a:r>
              <a:rPr kumimoji="0" lang="ru-RU" sz="2900" b="1" u="none" strike="noStrik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900" b="1" u="none" strike="noStrike" normalizeH="0" baseline="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дегидратации вторичных и третичных спиртов</a:t>
            </a:r>
            <a:r>
              <a:rPr lang="ru-RU" sz="2900" b="1" dirty="0">
                <a:solidFill>
                  <a:srgbClr val="2612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и при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де</a:t>
            </a:r>
            <a:r>
              <a:rPr lang="ru-RU" sz="2900" b="1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9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галоген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ировании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вторичных и третичных галогенидов водород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отщепляется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преимущественно от наименее гидрогенизированного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атома углерода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900" b="1" i="0" u="none" strike="noStrike" normalizeH="0" baseline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97567" y="78455"/>
            <a:ext cx="9010937" cy="212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Alexander Michailowitsch Saiz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7704" y="6080868"/>
            <a:ext cx="543007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Зайцев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(1841 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1910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г.г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0847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586" y="34337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8786874" cy="542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этанол.</a:t>
            </a: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Чувствительной реакцией на этиловый спирт является так называемая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йодоформная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проба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образование характерного желтоватого осадка йодоформа при действии на спирт йода и щелочи. Этой реакцией можно установить наличие спирта в воде даже при концентрации 0,05%.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+ 6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NaОН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4I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5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этанол     гидроксид</a:t>
            </a:r>
          </a:p>
          <a:p>
            <a:pPr>
              <a:lnSpc>
                <a:spcPct val="80000"/>
              </a:lnSpc>
            </a:pPr>
            <a:r>
              <a:rPr lang="ru-RU" sz="25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          этиловый спирт      натрия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HCOONa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5NaI 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 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800" b="1" dirty="0" err="1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иодметан</a:t>
            </a:r>
            <a:r>
              <a:rPr lang="ru-RU" sz="28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формиат       иодид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ru-RU" sz="2800" b="1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натрия         натрия</a:t>
            </a:r>
            <a:endParaRPr lang="ru-RU" sz="2800" b="1" dirty="0" smtClean="0">
              <a:solidFill>
                <a:srgbClr val="3E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 l="8203" t="12451" r="56640" b="67041"/>
          <a:stretch>
            <a:fillRect/>
          </a:stretch>
        </p:blipFill>
        <p:spPr bwMode="auto">
          <a:xfrm>
            <a:off x="0" y="5924557"/>
            <a:ext cx="2000232" cy="9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6406" t="2930" r="64258" b="64111"/>
          <a:stretch>
            <a:fillRect/>
          </a:stretch>
        </p:blipFill>
        <p:spPr bwMode="auto">
          <a:xfrm>
            <a:off x="6588224" y="5157192"/>
            <a:ext cx="714379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7215174" y="5786454"/>
            <a:ext cx="1928826" cy="2508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350558" y="5380189"/>
            <a:ext cx="1864912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Иодоформ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 cstate="print"/>
          <a:srcRect t="10254" r="5077" b="19433"/>
          <a:stretch>
            <a:fillRect/>
          </a:stretch>
        </p:blipFill>
        <p:spPr bwMode="auto">
          <a:xfrm>
            <a:off x="2051720" y="5207007"/>
            <a:ext cx="2786050" cy="165099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998374"/>
            <a:ext cx="3059832" cy="6832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Люголь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(основной компонент </a:t>
            </a: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915816" y="5583321"/>
            <a:ext cx="864096" cy="73495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45732" t="8687" r="26829" b="14575"/>
          <a:stretch>
            <a:fillRect/>
          </a:stretch>
        </p:blipFill>
        <p:spPr bwMode="auto">
          <a:xfrm>
            <a:off x="1000100" y="2357430"/>
            <a:ext cx="970478" cy="21431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937912" y="4500570"/>
            <a:ext cx="3418064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Люголь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этанол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14546" y="3000372"/>
            <a:ext cx="63350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9058" y="3000372"/>
            <a:ext cx="944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43570" y="3000372"/>
            <a:ext cx="944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l="16406" t="2930" r="64258" b="64111"/>
          <a:stretch>
            <a:fillRect/>
          </a:stretch>
        </p:blipFill>
        <p:spPr bwMode="auto">
          <a:xfrm>
            <a:off x="8215338" y="2786058"/>
            <a:ext cx="714379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 l="37500" t="15380" r="53125" b="59716"/>
          <a:stretch>
            <a:fillRect/>
          </a:stretch>
        </p:blipFill>
        <p:spPr bwMode="auto">
          <a:xfrm>
            <a:off x="2857488" y="2428868"/>
            <a:ext cx="907683" cy="19288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 l="1172" t="5859" r="51953" b="56054"/>
          <a:stretch>
            <a:fillRect/>
          </a:stretch>
        </p:blipFill>
        <p:spPr bwMode="auto">
          <a:xfrm>
            <a:off x="71406" y="78558"/>
            <a:ext cx="3286148" cy="21359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/>
          <a:srcRect l="15821" t="8057" r="69531" b="50927"/>
          <a:stretch>
            <a:fillRect/>
          </a:stretch>
        </p:blipFill>
        <p:spPr bwMode="auto">
          <a:xfrm>
            <a:off x="4857752" y="2285992"/>
            <a:ext cx="714379" cy="21431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6" name="Прямоугольник 25"/>
          <p:cNvSpPr/>
          <p:nvPr/>
        </p:nvSpPr>
        <p:spPr>
          <a:xfrm>
            <a:off x="7286644" y="3000372"/>
            <a:ext cx="944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6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/>
          <a:srcRect l="25196" t="3662" r="61328" b="72900"/>
          <a:stretch>
            <a:fillRect/>
          </a:stretch>
        </p:blipFill>
        <p:spPr bwMode="auto">
          <a:xfrm>
            <a:off x="6572265" y="2643182"/>
            <a:ext cx="642942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419872" y="1268760"/>
            <a:ext cx="5653159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  <a:spcAft>
                <a:spcPts val="0"/>
              </a:spcAft>
            </a:pPr>
            <a:r>
              <a:rPr lang="ru-RU" sz="29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Раствор обесцвечивается, появляется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светло-желтая</a:t>
            </a:r>
            <a:r>
              <a:rPr lang="ru-RU" sz="2900" b="1" dirty="0" smtClean="0">
                <a:solidFill>
                  <a:srgbClr val="3E0000"/>
                </a:solidFill>
                <a:latin typeface="Arial" pitchFamily="34" charset="0"/>
                <a:cs typeface="Arial" pitchFamily="34" charset="0"/>
              </a:rPr>
              <a:t> взвесь</a:t>
            </a:r>
            <a:r>
              <a:rPr lang="ru-RU" sz="2900" b="1" dirty="0" smtClean="0">
                <a:solidFill>
                  <a:srgbClr val="3E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900" b="1" dirty="0" smtClean="0">
                <a:solidFill>
                  <a:srgbClr val="3E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072206"/>
            <a:ext cx="7143800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Люголь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 часть йода, 2 части иодида калия, 17 частей дистиллированной воды)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86644" y="4357694"/>
            <a:ext cx="1864912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Йодоформ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5421" y="1861447"/>
            <a:ext cx="1465466" cy="4247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4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4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ОН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3" y="716096"/>
            <a:ext cx="7248401" cy="5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37893" y="0"/>
            <a:ext cx="702948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Применение этанола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836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09463" y="2924944"/>
            <a:ext cx="748634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Многоатомные спирты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06"/>
          <a:stretch/>
        </p:blipFill>
        <p:spPr bwMode="auto">
          <a:xfrm>
            <a:off x="2555776" y="4567844"/>
            <a:ext cx="155421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диск D\29.06.17-домашние документы\Виртуальные лекции 2015\Органическая химия\глицерин\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4" y="4111224"/>
            <a:ext cx="2256711" cy="1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иск D\29.06.17-домашние документы\Виртуальные лекции 2015\Органическая химия\глицерин\200px-Glycerol-3D-vd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5311799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28" y="3873524"/>
            <a:ext cx="1485900" cy="287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70134"/>
            <a:ext cx="1917948" cy="281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диск D\29.06.17-домашние документы\Виртуальные лекции 2015\Органическая химия\Спирты\многоатомные спирты\Гликоли\800px-Ethylene-glycol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" y="0"/>
            <a:ext cx="2492608" cy="1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81" y="31152"/>
            <a:ext cx="1742678" cy="2782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02" y="257330"/>
            <a:ext cx="1406348" cy="2329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диск D\29.06.17-домашние документы\Виртуальные лекции 2015\Органическая химия\Спирты\многоатомные спирты\Гликоли\noro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03" y="1124744"/>
            <a:ext cx="1194528" cy="11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Этиленгликол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422182"/>
            <a:ext cx="2241080" cy="14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5803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40840"/>
            <a:ext cx="892899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Многоатомные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спирты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полиспирты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полиолы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органические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 класса спиртов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содержащие в своём составе более одной гидроксильной группы. Особое значение многоатомные спирты имеют в двух областях: пищевой промышленности и химии полимеров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Типичные представители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1,2-пропилен-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1,3-пропилен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1,4-бутандиол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Триолы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глицерин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Гексаолы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маннит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сорбит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02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d6e/0001bb1d-c867743f/img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6" b="2319"/>
          <a:stretch/>
        </p:blipFill>
        <p:spPr bwMode="auto">
          <a:xfrm>
            <a:off x="94454" y="1187798"/>
            <a:ext cx="8844918" cy="526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9444" y="10536"/>
            <a:ext cx="9064556" cy="10345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Физические и некоторые другие свойства многоатомных спиртов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1925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838661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Этиленглико́ль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гликоль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1,2-диоксиэтан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этандиол-1,2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HO–CH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–CH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–двухатомный спирт, простейший представитель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полиолов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(многоатомных спиртов). В очищенном виде представляет собой прозрачную бесцветную жидкость слегка маслянистой консистенции. Не имеет запаха и обладает сладковатым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вкусом. Токсичен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Попадание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этиленгликоля 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его растворов в организм человека может привести к необратимым изменениям в организме и к летальному исходу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Этиленглико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14159"/>
            <a:ext cx="2244171" cy="14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thylene glycol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6" y="4797152"/>
            <a:ext cx="3004592" cy="7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иск D\29.06.17-домашние документы\Виртуальные лекции 2015\Органическая химия\Спирты\многоатомные спирты\Гликоли\noro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59289"/>
            <a:ext cx="1443786" cy="13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иск D\29.06.17-домашние документы\Виртуальные лекции 2015\Органическая химия\Спирты\многоатомные спирты\Гликоли\800px-Ethylene-glycol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359289"/>
            <a:ext cx="2736304" cy="153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" y="1628800"/>
            <a:ext cx="1062469" cy="1926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1869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1520" y="332656"/>
            <a:ext cx="856895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dirty="0" smtClean="0"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Эссенция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(вещество) – в пищевой промышленности и фармацевтике </a:t>
            </a:r>
            <a:r>
              <a:rPr lang="ru-RU" sz="2800" dirty="0" smtClean="0"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вытяжка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и/или </a:t>
            </a:r>
            <a:r>
              <a:rPr lang="ru-RU" sz="2800" dirty="0" smtClean="0">
                <a:solidFill>
                  <a:srgbClr val="B907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концентрированный раствор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Остро пахучий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спиртовой настой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из разных плодов, цветов, листьев.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23907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627784" y="5661248"/>
            <a:ext cx="439248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Спиртовой настой из кориандра и корицы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2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29.06.17-домашние документы\Виртуальные лекции 2015\Органическая химия\Спирты\многоатомные спирты\Гликоли\800px-PropyleneGlycol-stickAnd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2512796" cy="194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опиленгликол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3" y="3906341"/>
            <a:ext cx="2093817" cy="16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pylene glycol chemical struc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" y="5418516"/>
            <a:ext cx="2106696" cy="12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omanwiki.ru/s/images/d/d7/%D0%A4%D0%BE%D1%82%D0%BE_%D0%BA_%D1%81%D1%82%D0%B0%D1%82%D1%8C%D0%B5_%D0%9F%D1%80%D0%BE%D0%BF%D0%B8%D0%BB%D0%B5%D0%BD%D0%B3%D0%BB%D0%B8%D0%BA%D0%BE%D0%BB%D1%8C_%D0%B2_%D0%BA%D0%BE%D1%81%D0%BC%D0%B5%D1%82%D0%B8%D0%BA%D0%B5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155738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omanwiki.ru/s/images/0/06/%D0%A4%D0%BE%D1%82%D0%BE_%D0%BA_%D1%81%D1%82%D0%B0%D1%82%D1%8C%D0%B5_%D0%9F%D1%80%D0%BE%D0%BF%D0%B8%D0%BB%D0%B5%D0%BD%D0%B3%D0%BB%D0%B8%D0%BA%D0%BE%D0%BB%D1%8C_%D0%B2_%D0%BA%D0%BE%D1%81%D0%BC%D0%B5%D1%82%D0%B8%D0%BA%D0%B5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40707"/>
            <a:ext cx="2239083" cy="1455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2841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Пропиленгликоль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бесцветное органическое соединение, почти без запаха, прозрачное, вязкое со слабо выраженным сладким вкусом, также называемое 1,2-пропандиол, пропан- 1,2-диол или α-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пропиленгликоль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чтобы отличить его от изомера пропана-1,3-диола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β-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пропиленгликоль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45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70041"/>
            <a:ext cx="8712968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3100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Глицерин 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1,2,3-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проп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три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ол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) –бесцветная вязкая жидкость сладковатого вкуса, которая 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смешивается с водой в любых отношениях</a:t>
            </a:r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381125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D:\диск D\01.03.16-домашние документы\Виртуальные лекции 2015\Органическая химия\глицерин\200px-Glycerol-3D-vd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06"/>
          <a:stretch/>
        </p:blipFill>
        <p:spPr bwMode="auto">
          <a:xfrm>
            <a:off x="1789555" y="4530112"/>
            <a:ext cx="1794365" cy="19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8010" t="13251" r="32378" b="23750"/>
          <a:stretch>
            <a:fillRect/>
          </a:stretch>
        </p:blipFill>
        <p:spPr bwMode="auto">
          <a:xfrm>
            <a:off x="5413985" y="3573016"/>
            <a:ext cx="373001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300192" y="4869160"/>
            <a:ext cx="8867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aseline="-250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endParaRPr lang="ru-RU" sz="2600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/>
          <a:srcRect l="17419" t="12600" r="52460" b="24401"/>
          <a:stretch>
            <a:fillRect/>
          </a:stretch>
        </p:blipFill>
        <p:spPr bwMode="auto">
          <a:xfrm>
            <a:off x="4067944" y="2098970"/>
            <a:ext cx="2232248" cy="2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D:\диск D\01.03.16-домашние документы\Виртуальные лекции 2015\Органическая химия\глицерин\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61248"/>
            <a:ext cx="1581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2204864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400" baseline="-250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400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707904" y="2636912"/>
            <a:ext cx="64807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444208" y="2852936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Глицерин</a:t>
            </a:r>
            <a:endParaRPr lang="ru-RU" sz="24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6084168" y="3284984"/>
            <a:ext cx="936104" cy="11521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3374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17419" t="13251" r="32379" b="22700"/>
          <a:stretch>
            <a:fillRect/>
          </a:stretch>
        </p:blipFill>
        <p:spPr bwMode="auto">
          <a:xfrm>
            <a:off x="35496" y="1124744"/>
            <a:ext cx="1656184" cy="118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29328" t="12600" r="32282" b="22301"/>
          <a:stretch>
            <a:fillRect/>
          </a:stretch>
        </p:blipFill>
        <p:spPr bwMode="auto">
          <a:xfrm>
            <a:off x="1763688" y="260648"/>
            <a:ext cx="314196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l="34547" t="10101" r="45963" b="22700"/>
          <a:stretch>
            <a:fillRect/>
          </a:stretch>
        </p:blipFill>
        <p:spPr bwMode="auto">
          <a:xfrm>
            <a:off x="251520" y="3717032"/>
            <a:ext cx="14480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19672" y="5700764"/>
            <a:ext cx="583264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На 15 минут поставили пробирку с водой и пробирку с раствором глицерина</a:t>
            </a:r>
            <a:endParaRPr lang="ru-RU" sz="26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403648" y="1844824"/>
            <a:ext cx="1008112" cy="1008112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18600" t="14700" r="32969" b="42251"/>
          <a:stretch>
            <a:fillRect/>
          </a:stretch>
        </p:blipFill>
        <p:spPr bwMode="auto">
          <a:xfrm>
            <a:off x="4211960" y="3068960"/>
            <a:ext cx="4788024" cy="23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79512" y="3212598"/>
            <a:ext cx="4248472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стакане лед и соль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3928" y="4797152"/>
            <a:ext cx="20681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aseline="-250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 – лед </a:t>
            </a:r>
            <a:endParaRPr lang="ru-RU" sz="2600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88224" y="5072756"/>
            <a:ext cx="2232248" cy="74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раствор глицерина</a:t>
            </a:r>
            <a:endParaRPr lang="ru-RU" sz="2600" b="1" dirty="0">
              <a:ln w="1905">
                <a:solidFill>
                  <a:schemeClr val="tx1"/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9671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94041" y="315853"/>
            <a:ext cx="8170447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algn="just">
              <a:lnSpc>
                <a:spcPct val="85000"/>
              </a:lnSpc>
            </a:pP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Манни́т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шестиатомный спирт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 –  альдит, бесцветные кристаллы, сладкие на вкус, хорошо растворим в воде. Содержится во многих растениях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Маннит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его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производные применяют для получения поверхностно-активных веществ, олиф, смол, лаков, взрывчатых веществ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также в пищевой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промышленности (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пищевая добавка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Е421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 парфюмерии.</a:t>
            </a:r>
          </a:p>
        </p:txBody>
      </p:sp>
      <p:pic>
        <p:nvPicPr>
          <p:cNvPr id="5122" name="Picture 2" descr="https://upload.wikimedia.org/wikipedia/commons/3/34/Mann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263"/>
            <a:ext cx="20758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edtorg02.ru/upload/iblock/268/p6298_en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2722" r="24988" b="4456"/>
          <a:stretch/>
        </p:blipFill>
        <p:spPr bwMode="auto">
          <a:xfrm>
            <a:off x="130637" y="4077585"/>
            <a:ext cx="1326808" cy="26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harmaffiliates.com/struactor/PA%2013%2058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89240"/>
            <a:ext cx="2984848" cy="11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chemistry-chemists.com/N7_2013/P6/Mannit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65104"/>
            <a:ext cx="2615471" cy="12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tatic.mijnwebwinkel.nl/winkel/verysmart/image/cache/full/d3b2dc1071c98d1dbc1bb23f7d05efe34b571f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/>
          <a:stretch/>
        </p:blipFill>
        <p:spPr bwMode="auto">
          <a:xfrm>
            <a:off x="4781372" y="5330460"/>
            <a:ext cx="2211982" cy="1507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irkardio.ru/wp-content/uploads/2017/06/diuretiki-pri-gipertonii-i-serdechnoj-nedostatochnosti_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5" r="30832"/>
          <a:stretch/>
        </p:blipFill>
        <p:spPr bwMode="auto">
          <a:xfrm>
            <a:off x="6876962" y="4077585"/>
            <a:ext cx="1457445" cy="2455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445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28412"/>
            <a:ext cx="894334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Сорби́т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сорбито́л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также известный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глюци́т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шестиатомный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спирт,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обладающий сладким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вкусом. Получают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путём гидрирования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глюкозы 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восстановлением альдегидной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группы до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первичной спиртовой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Используется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производстве аскорбиновой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кислоты. Зарегистрирован в качестве 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пищевой добавки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как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E420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Сорб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2019048" cy="3089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greaktiv-galvanika.ru/d/447434/d/sorbit-768x6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0965" r="6478" b="19400"/>
          <a:stretch/>
        </p:blipFill>
        <p:spPr bwMode="auto">
          <a:xfrm>
            <a:off x="4427984" y="3469383"/>
            <a:ext cx="2063883" cy="1280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humbs.dreamstime.com/t/sorbitol-structural-formula-229039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78" y="4781039"/>
            <a:ext cx="4298636" cy="182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diabethelp.org/wp-content/uploads/2015/12/037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7198" b="18957"/>
          <a:stretch/>
        </p:blipFill>
        <p:spPr bwMode="auto">
          <a:xfrm>
            <a:off x="6620443" y="3419232"/>
            <a:ext cx="2430403" cy="1303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45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4334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Сорбит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часто применяется как заменитель сахара, его можно встретить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 диетических продуктах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и диетических напитках (например, жевательной резинке без сахара). В естественном виде встречается в косточковых плодах, водорослях, высших растениях. Вещество считается пищевым подсластителем, так как позволяет обеспечить меньшее количество калорий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(энергии)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диеты –  2,6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килокалорий (11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кДж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на грамм, против 4 килокалорий (17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кДж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у обычного сахара (64 % от калорийности сахарозы), причём сладость меньше также на 40 %. Также сорбит обладает желчегонным эффектом, поэтому часто используют при тюбаже.</a:t>
            </a:r>
          </a:p>
        </p:txBody>
      </p:sp>
      <p:pic>
        <p:nvPicPr>
          <p:cNvPr id="6150" name="Picture 6" descr="https://ugreaktiv-galvanika.ru/d/447434/d/sorbit-768x6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0965" r="6478" b="19400"/>
          <a:stretch/>
        </p:blipFill>
        <p:spPr bwMode="auto">
          <a:xfrm>
            <a:off x="6949114" y="5047237"/>
            <a:ext cx="1720734" cy="1067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bolitpechen.ru/wp-content/uploads/2017/03/i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4240" b="1855"/>
          <a:stretch/>
        </p:blipFill>
        <p:spPr bwMode="auto">
          <a:xfrm>
            <a:off x="5076056" y="4420316"/>
            <a:ext cx="1911006" cy="232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bbakaleya.ru/files/tovar/1700_1800/1728/detal/anons_sorbi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7093" r="13408" b="7953"/>
          <a:stretch/>
        </p:blipFill>
        <p:spPr bwMode="auto">
          <a:xfrm>
            <a:off x="3563888" y="4651277"/>
            <a:ext cx="1391515" cy="209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cdn.grid.fotosearch.com/CSP/CSP588/k342296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7"/>
          <a:stretch/>
        </p:blipFill>
        <p:spPr bwMode="auto">
          <a:xfrm>
            <a:off x="0" y="4710636"/>
            <a:ext cx="3443896" cy="1958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883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d6e/0001bb1d-c867743f/img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1854"/>
          <a:stretch/>
        </p:blipFill>
        <p:spPr bwMode="auto">
          <a:xfrm>
            <a:off x="235294" y="1102478"/>
            <a:ext cx="7848871" cy="561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79512" y="44624"/>
            <a:ext cx="8712968" cy="105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Свойства многоатомных спиртов рассмотрим на примере 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глицерина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1,2,3-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проп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три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ола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и 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этиленгликоля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1,2-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эт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ола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813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3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445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9" y="247430"/>
            <a:ext cx="7847013" cy="3152775"/>
          </a:xfrm>
          <a:prstGeom prst="rect">
            <a:avLst/>
          </a:prstGeom>
          <a:ln w="76200">
            <a:solidFill>
              <a:srgbClr val="154F2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450215" y="764704"/>
            <a:ext cx="2508959" cy="0"/>
          </a:xfrm>
          <a:prstGeom prst="line">
            <a:avLst/>
          </a:prstGeom>
          <a:ln w="76200">
            <a:solidFill>
              <a:srgbClr val="154F2B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8" y="3654498"/>
            <a:ext cx="7867610" cy="22947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07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6582"/>
            <a:ext cx="8784976" cy="37305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051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7" t="55411" r="9446" b="17917"/>
          <a:stretch/>
        </p:blipFill>
        <p:spPr bwMode="auto">
          <a:xfrm>
            <a:off x="1979712" y="3719090"/>
            <a:ext cx="4210018" cy="25630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54733" r="35396" b="17917"/>
          <a:stretch/>
        </p:blipFill>
        <p:spPr bwMode="auto">
          <a:xfrm>
            <a:off x="107504" y="260648"/>
            <a:ext cx="8916900" cy="30015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261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222463"/>
            <a:ext cx="8928992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многоатомных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содержащих две или более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-группы, могут присутствовать одновременно как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первичные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вторичные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-группы, например, в глицерине или ксилите.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0" t="58682" r="8510"/>
          <a:stretch/>
        </p:blipFill>
        <p:spPr bwMode="auto">
          <a:xfrm>
            <a:off x="282564" y="2924944"/>
            <a:ext cx="8609916" cy="16559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056" y="4665838"/>
            <a:ext cx="3626314" cy="43524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1,2,3-пропан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три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ол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4653136"/>
            <a:ext cx="4701928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1,2,3,4,5-пентан</a:t>
            </a: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пента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ол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051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83087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Способы получения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многоатомных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</a:t>
            </a:r>
            <a:endParaRPr lang="ru-RU" sz="4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095" y="1052736"/>
            <a:ext cx="8928992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Многоатомные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можно получить гидролизом галогенпроизводных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углево-дородов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19"/>
          <a:stretch/>
        </p:blipFill>
        <p:spPr bwMode="auto">
          <a:xfrm>
            <a:off x="251520" y="2506251"/>
            <a:ext cx="8666902" cy="406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959660" y="5733256"/>
            <a:ext cx="2924708" cy="65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1,2,3-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03780" y="5805264"/>
            <a:ext cx="3288100" cy="37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1,2,3-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68320" y="3717032"/>
            <a:ext cx="2924708" cy="65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1,2-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этан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этиленгликоль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2" y="3789040"/>
            <a:ext cx="2741771" cy="37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1,2-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этан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90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 descr="D:\диск D\29.06.17-домашние документы\Виртуальные лекции-14.01.20\Органическая химия\Спирты\многоатомные спирты\Гликоли\этиленгликоль\a220462e026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4" y="1556792"/>
            <a:ext cx="87276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262" y="2492896"/>
            <a:ext cx="2413834" cy="746358"/>
          </a:xfrm>
          <a:prstGeom prst="rect">
            <a:avLst/>
          </a:prstGeom>
          <a:solidFill>
            <a:srgbClr val="FAE9B8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-эт</a:t>
            </a:r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5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-1</a:t>
            </a:r>
            <a:endParaRPr lang="ru-RU" sz="25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2158639"/>
            <a:ext cx="1296144" cy="4062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50" b="1" dirty="0" smtClean="0">
                <a:latin typeface="Times New Roman" pitchFamily="18" charset="0"/>
                <a:cs typeface="Times New Roman" pitchFamily="18" charset="0"/>
              </a:rPr>
              <a:t>OH   </a:t>
            </a:r>
            <a:r>
              <a:rPr lang="en-US" sz="2550" b="1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endParaRPr lang="ru-RU" sz="25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017414"/>
            <a:ext cx="1531830" cy="746358"/>
          </a:xfrm>
          <a:prstGeom prst="rect">
            <a:avLst/>
          </a:prstGeom>
          <a:solidFill>
            <a:srgbClr val="FAE9B8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5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(эт</a:t>
            </a:r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илен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94270" y="4443217"/>
            <a:ext cx="2269818" cy="746358"/>
          </a:xfrm>
          <a:prstGeom prst="rect">
            <a:avLst/>
          </a:prstGeom>
          <a:solidFill>
            <a:srgbClr val="FAE9B8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этил</a:t>
            </a:r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25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4155829"/>
            <a:ext cx="2339752" cy="1073371"/>
          </a:xfrm>
          <a:prstGeom prst="rect">
            <a:avLst/>
          </a:prstGeom>
          <a:solidFill>
            <a:srgbClr val="F9E4A9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1,2-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ди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этилен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-гликоль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491880" y="5254983"/>
            <a:ext cx="343346" cy="4062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5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ru-RU" sz="25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33228" y="6115141"/>
            <a:ext cx="2591901" cy="406265"/>
          </a:xfrm>
          <a:prstGeom prst="rect">
            <a:avLst/>
          </a:prstGeom>
          <a:solidFill>
            <a:srgbClr val="F9E4A9"/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1,2-ди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8034" y="188640"/>
            <a:ext cx="8334406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Схемы получения </a:t>
            </a:r>
            <a:r>
              <a:rPr lang="ru-RU" sz="32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получения</a:t>
            </a:r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этиленгликоля</a:t>
            </a:r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37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427589" y="235366"/>
            <a:ext cx="4049403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5" y="1282321"/>
            <a:ext cx="8291513" cy="139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2976"/>
            <a:ext cx="9112810" cy="1444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604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2" y="2406636"/>
            <a:ext cx="7812936" cy="40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1" y="520816"/>
            <a:ext cx="9036496" cy="185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31424" y="6426797"/>
            <a:ext cx="7390846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18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Назовите все соединения.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4823" y="31714"/>
            <a:ext cx="7390846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18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Повторим: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036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диск D\29.06.17-домашние документы\Виртуальные лекции-14.01.20\Органическая химия\Спирты\многоатомные спирты\глицерин\hello_html_6bdd7f98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1" y="2108817"/>
            <a:ext cx="8625370" cy="33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034" y="188640"/>
            <a:ext cx="8334406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Схемы получения </a:t>
            </a:r>
            <a:r>
              <a:rPr lang="ru-RU" sz="32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получения</a:t>
            </a:r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глицерина</a:t>
            </a:r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56448" y="3239020"/>
            <a:ext cx="2304255" cy="69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3-хлорпроп</a:t>
            </a:r>
            <a:r>
              <a:rPr lang="ru-RU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-1,2-ди</a:t>
            </a: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endParaRPr lang="ru-RU" sz="2300" dirty="0">
              <a:solidFill>
                <a:srgbClr val="0000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3351300"/>
            <a:ext cx="2448272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проп-2-</a:t>
            </a:r>
            <a:r>
              <a:rPr lang="ru-RU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-1-</a:t>
            </a: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аллиловый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спирт)</a:t>
            </a:r>
            <a:endParaRPr lang="ru-RU" sz="2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3454041"/>
            <a:ext cx="1656184" cy="69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3-хлор-проп</a:t>
            </a:r>
            <a:r>
              <a:rPr lang="ru-RU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-1</a:t>
            </a:r>
            <a:endParaRPr lang="ru-RU" sz="2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252536" y="4331959"/>
            <a:ext cx="1656184" cy="393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3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70005" y="5469263"/>
            <a:ext cx="2924708" cy="6940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1,2,3-проп</a:t>
            </a:r>
            <a:r>
              <a:rPr lang="ru-RU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3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</a:p>
          <a:p>
            <a:pPr algn="ctr">
              <a:lnSpc>
                <a:spcPct val="85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8032778" y="4293096"/>
            <a:ext cx="382517" cy="124049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47664" y="5229200"/>
            <a:ext cx="2448272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3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3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аль</a:t>
            </a:r>
            <a:endParaRPr lang="ru-RU" sz="2300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727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" y="70812"/>
            <a:ext cx="9095374" cy="557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7132" y="2492896"/>
            <a:ext cx="2492660" cy="65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тристеарин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твердый</a:t>
            </a: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жир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0256" y="1926527"/>
            <a:ext cx="2484276" cy="65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стеарат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натрия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(мыло)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2446932"/>
            <a:ext cx="2924708" cy="65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1,2,3-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ол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глицерин</a:t>
            </a:r>
            <a:endParaRPr lang="ru-RU" sz="2300" dirty="0">
              <a:ln>
                <a:solidFill>
                  <a:schemeClr val="tx1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68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375" y="1045050"/>
            <a:ext cx="8856984" cy="312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У 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многоатомных спиртов </a:t>
            </a:r>
            <a:r>
              <a:rPr lang="ru-RU" sz="2900" b="1" u="sng" dirty="0">
                <a:latin typeface="Arial" pitchFamily="34" charset="0"/>
                <a:cs typeface="Arial" pitchFamily="34" charset="0"/>
              </a:rPr>
              <a:t>сохраняются все свойства спиртового гидроксила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Отличия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>
                <a:latin typeface="Arial" pitchFamily="34" charset="0"/>
                <a:cs typeface="Arial" pitchFamily="34" charset="0"/>
              </a:rPr>
              <a:t>состоят в том, что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в реакции участвует одна или более – ОН-групп, в результате чего могут получаться полные или неполные производные. Ряд реакций обусловлен взаим­ным влиянием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гидроксиль-ных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групп (например, 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кислотные свойства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7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06"/>
          <a:stretch/>
        </p:blipFill>
        <p:spPr bwMode="auto">
          <a:xfrm>
            <a:off x="4669875" y="4120340"/>
            <a:ext cx="1774333" cy="19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диск D\01.03.16-домашние документы\Виртуальные лекции 2015\Органическая химия\глицерин\12591_html_2eb58b4f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06" b="42676"/>
          <a:stretch/>
        </p:blipFill>
        <p:spPr bwMode="auto">
          <a:xfrm>
            <a:off x="844680" y="4725144"/>
            <a:ext cx="1824206" cy="11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7478" y="5506355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20816" y="5909648"/>
            <a:ext cx="3847527" cy="772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Глицерин </a:t>
            </a:r>
            <a:endParaRPr lang="ru-RU" sz="2600" dirty="0" smtClean="0">
              <a:ln>
                <a:solidFill>
                  <a:sysClr val="windowText" lastClr="000000"/>
                </a:solidFill>
              </a:ln>
              <a:solidFill>
                <a:srgbClr val="2612B6"/>
              </a:solidFill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1,2,3-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проп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три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ол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endParaRPr lang="ru-RU" sz="2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6730" y="5911331"/>
            <a:ext cx="3304110" cy="772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2612B6"/>
                </a:solidFill>
                <a:latin typeface="Arial Black" pitchFamily="34" charset="0"/>
              </a:rPr>
              <a:t>Этиленгликоль 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1,2-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эт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ол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endParaRPr lang="ru-RU" sz="2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444" y="10536"/>
            <a:ext cx="9064556" cy="10345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свойства многоатомных спиртов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082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5293" y="1011037"/>
            <a:ext cx="873866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многоатомных спиртов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кислотные свойства выражены сильнее по сравнению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одноатомными.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Поэтому многоатомные спирты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могут образовывать 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гликоляты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глицераты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не только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активными металлами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но и 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их 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гидроксидами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 также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ионами некоторых тяжелых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металлов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11504"/>
            <a:ext cx="8978263" cy="118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15376" r="54057" b="53973"/>
          <a:stretch/>
        </p:blipFill>
        <p:spPr bwMode="auto">
          <a:xfrm>
            <a:off x="13131" y="5175797"/>
            <a:ext cx="3334734" cy="171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20081" t="12600" r="37985" b="23351"/>
          <a:stretch>
            <a:fillRect/>
          </a:stretch>
        </p:blipFill>
        <p:spPr bwMode="auto">
          <a:xfrm>
            <a:off x="3347864" y="5157192"/>
            <a:ext cx="1979629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18107" t="13650" r="32281" b="26501"/>
          <a:stretch>
            <a:fillRect/>
          </a:stretch>
        </p:blipFill>
        <p:spPr bwMode="auto">
          <a:xfrm>
            <a:off x="5436096" y="4913784"/>
            <a:ext cx="2865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95736" y="240015"/>
            <a:ext cx="5003293" cy="4927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Кислотные свойства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91883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0081" t="12600" r="37985" b="23351"/>
          <a:stretch>
            <a:fillRect/>
          </a:stretch>
        </p:blipFill>
        <p:spPr bwMode="auto">
          <a:xfrm>
            <a:off x="323528" y="908720"/>
            <a:ext cx="192768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18107" t="13650" r="32281" b="26501"/>
          <a:stretch>
            <a:fillRect/>
          </a:stretch>
        </p:blipFill>
        <p:spPr bwMode="auto">
          <a:xfrm>
            <a:off x="2771800" y="764704"/>
            <a:ext cx="297127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34053" t="13650" r="50000" b="27551"/>
          <a:stretch>
            <a:fillRect/>
          </a:stretch>
        </p:blipFill>
        <p:spPr bwMode="auto">
          <a:xfrm>
            <a:off x="6580508" y="620688"/>
            <a:ext cx="118041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95736" y="1333217"/>
            <a:ext cx="69281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60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868144" y="1628800"/>
            <a:ext cx="648072" cy="432048"/>
          </a:xfrm>
          <a:prstGeom prst="rightArrow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 l="54134" t="13650" r="34644" b="41201"/>
          <a:stretch>
            <a:fillRect/>
          </a:stretch>
        </p:blipFill>
        <p:spPr bwMode="auto">
          <a:xfrm>
            <a:off x="107504" y="3140968"/>
            <a:ext cx="13681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 l="38091" t="13251" r="38875" b="32150"/>
          <a:stretch>
            <a:fillRect/>
          </a:stretch>
        </p:blipFill>
        <p:spPr bwMode="auto">
          <a:xfrm>
            <a:off x="2123728" y="3717032"/>
            <a:ext cx="129614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трелка вправо 17"/>
          <p:cNvSpPr/>
          <p:nvPr/>
        </p:nvSpPr>
        <p:spPr>
          <a:xfrm>
            <a:off x="1547664" y="4365104"/>
            <a:ext cx="648072" cy="432048"/>
          </a:xfrm>
          <a:prstGeom prst="rightArrow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347864" y="4293096"/>
            <a:ext cx="648072" cy="432048"/>
          </a:xfrm>
          <a:prstGeom prst="rightArrow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/>
          <a:srcRect l="42816" t="14301" r="43600" b="31100"/>
          <a:stretch>
            <a:fillRect/>
          </a:stretch>
        </p:blipFill>
        <p:spPr bwMode="auto">
          <a:xfrm>
            <a:off x="3851920" y="3501008"/>
            <a:ext cx="108289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 l="42322" t="14700" r="45275" b="27551"/>
          <a:stretch>
            <a:fillRect/>
          </a:stretch>
        </p:blipFill>
        <p:spPr bwMode="auto">
          <a:xfrm>
            <a:off x="5364088" y="3645024"/>
            <a:ext cx="82481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Стрелка вправо 21"/>
          <p:cNvSpPr/>
          <p:nvPr/>
        </p:nvSpPr>
        <p:spPr>
          <a:xfrm>
            <a:off x="4788024" y="4365104"/>
            <a:ext cx="648072" cy="432048"/>
          </a:xfrm>
          <a:prstGeom prst="rightArrow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/>
          <a:srcRect l="35138" t="11151" r="40056" b="22700"/>
          <a:stretch>
            <a:fillRect/>
          </a:stretch>
        </p:blipFill>
        <p:spPr bwMode="auto">
          <a:xfrm>
            <a:off x="6660232" y="3356992"/>
            <a:ext cx="139215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/>
          <a:srcRect l="38390" t="41600" r="53341" b="21650"/>
          <a:stretch>
            <a:fillRect/>
          </a:stretch>
        </p:blipFill>
        <p:spPr bwMode="auto">
          <a:xfrm>
            <a:off x="8100392" y="2636912"/>
            <a:ext cx="89289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Прямая со стрелкой 25"/>
          <p:cNvCxnSpPr/>
          <p:nvPr/>
        </p:nvCxnSpPr>
        <p:spPr>
          <a:xfrm>
            <a:off x="5868144" y="4149080"/>
            <a:ext cx="792088" cy="57606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084168" y="3944669"/>
            <a:ext cx="6094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aseline="-250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7164288" y="2996952"/>
            <a:ext cx="1224136" cy="194421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668344" y="1628800"/>
            <a:ext cx="147565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Горение водорода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31840" y="5760780"/>
            <a:ext cx="424847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 большой температуры глицерин обугливается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домой 31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50296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11483553</TotalTime>
  <Words>5119</Words>
  <Application>Microsoft Office PowerPoint</Application>
  <PresentationFormat>Экран (4:3)</PresentationFormat>
  <Paragraphs>663</Paragraphs>
  <Slides>207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207</vt:i4>
      </vt:variant>
    </vt:vector>
  </HeadingPairs>
  <TitlesOfParts>
    <vt:vector size="20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4988</cp:revision>
  <dcterms:created xsi:type="dcterms:W3CDTF">2009-11-04T17:47:55Z</dcterms:created>
  <dcterms:modified xsi:type="dcterms:W3CDTF">2021-04-05T20:16:25Z</dcterms:modified>
</cp:coreProperties>
</file>