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8"/>
  </p:notesMasterIdLst>
  <p:handoutMasterIdLst>
    <p:handoutMasterId r:id="rId149"/>
  </p:handoutMasterIdLst>
  <p:sldIdLst>
    <p:sldId id="1362" r:id="rId2"/>
    <p:sldId id="1081" r:id="rId3"/>
    <p:sldId id="464" r:id="rId4"/>
    <p:sldId id="295" r:id="rId5"/>
    <p:sldId id="1342" r:id="rId6"/>
    <p:sldId id="1347" r:id="rId7"/>
    <p:sldId id="1170" r:id="rId8"/>
    <p:sldId id="992" r:id="rId9"/>
    <p:sldId id="1171" r:id="rId10"/>
    <p:sldId id="1165" r:id="rId11"/>
    <p:sldId id="1200" r:id="rId12"/>
    <p:sldId id="1195" r:id="rId13"/>
    <p:sldId id="1199" r:id="rId14"/>
    <p:sldId id="1173" r:id="rId15"/>
    <p:sldId id="1198" r:id="rId16"/>
    <p:sldId id="1175" r:id="rId17"/>
    <p:sldId id="1176" r:id="rId18"/>
    <p:sldId id="1285" r:id="rId19"/>
    <p:sldId id="1174" r:id="rId20"/>
    <p:sldId id="1212" r:id="rId21"/>
    <p:sldId id="1250" r:id="rId22"/>
    <p:sldId id="1213" r:id="rId23"/>
    <p:sldId id="1243" r:id="rId24"/>
    <p:sldId id="1242" r:id="rId25"/>
    <p:sldId id="1209" r:id="rId26"/>
    <p:sldId id="1210" r:id="rId27"/>
    <p:sldId id="1211" r:id="rId28"/>
    <p:sldId id="1282" r:id="rId29"/>
    <p:sldId id="1283" r:id="rId30"/>
    <p:sldId id="1234" r:id="rId31"/>
    <p:sldId id="1284" r:id="rId32"/>
    <p:sldId id="1178" r:id="rId33"/>
    <p:sldId id="1180" r:id="rId34"/>
    <p:sldId id="1208" r:id="rId35"/>
    <p:sldId id="1207" r:id="rId36"/>
    <p:sldId id="1251" r:id="rId37"/>
    <p:sldId id="1202" r:id="rId38"/>
    <p:sldId id="1235" r:id="rId39"/>
    <p:sldId id="1287" r:id="rId40"/>
    <p:sldId id="1215" r:id="rId41"/>
    <p:sldId id="1203" r:id="rId42"/>
    <p:sldId id="1204" r:id="rId43"/>
    <p:sldId id="1184" r:id="rId44"/>
    <p:sldId id="1288" r:id="rId45"/>
    <p:sldId id="1240" r:id="rId46"/>
    <p:sldId id="1238" r:id="rId47"/>
    <p:sldId id="1239" r:id="rId48"/>
    <p:sldId id="1186" r:id="rId49"/>
    <p:sldId id="1182" r:id="rId50"/>
    <p:sldId id="1289" r:id="rId51"/>
    <p:sldId id="1237" r:id="rId52"/>
    <p:sldId id="1205" r:id="rId53"/>
    <p:sldId id="1229" r:id="rId54"/>
    <p:sldId id="1267" r:id="rId55"/>
    <p:sldId id="1126" r:id="rId56"/>
    <p:sldId id="1127" r:id="rId57"/>
    <p:sldId id="1135" r:id="rId58"/>
    <p:sldId id="1352" r:id="rId59"/>
    <p:sldId id="1361" r:id="rId60"/>
    <p:sldId id="1129" r:id="rId61"/>
    <p:sldId id="1130" r:id="rId62"/>
    <p:sldId id="1131" r:id="rId63"/>
    <p:sldId id="1132" r:id="rId64"/>
    <p:sldId id="1133" r:id="rId65"/>
    <p:sldId id="1134" r:id="rId66"/>
    <p:sldId id="1281" r:id="rId67"/>
    <p:sldId id="1275" r:id="rId68"/>
    <p:sldId id="1277" r:id="rId69"/>
    <p:sldId id="1138" r:id="rId70"/>
    <p:sldId id="1146" r:id="rId71"/>
    <p:sldId id="1343" r:id="rId72"/>
    <p:sldId id="1137" r:id="rId73"/>
    <p:sldId id="1128" r:id="rId74"/>
    <p:sldId id="1290" r:id="rId75"/>
    <p:sldId id="1136" r:id="rId76"/>
    <p:sldId id="1145" r:id="rId77"/>
    <p:sldId id="1291" r:id="rId78"/>
    <p:sldId id="1245" r:id="rId79"/>
    <p:sldId id="1244" r:id="rId80"/>
    <p:sldId id="1246" r:id="rId81"/>
    <p:sldId id="1144" r:id="rId82"/>
    <p:sldId id="1356" r:id="rId83"/>
    <p:sldId id="1350" r:id="rId84"/>
    <p:sldId id="1142" r:id="rId85"/>
    <p:sldId id="1349" r:id="rId86"/>
    <p:sldId id="1348" r:id="rId87"/>
    <p:sldId id="1141" r:id="rId88"/>
    <p:sldId id="1359" r:id="rId89"/>
    <p:sldId id="1248" r:id="rId90"/>
    <p:sldId id="1357" r:id="rId91"/>
    <p:sldId id="1140" r:id="rId92"/>
    <p:sldId id="1358" r:id="rId93"/>
    <p:sldId id="1294" r:id="rId94"/>
    <p:sldId id="1153" r:id="rId95"/>
    <p:sldId id="1139" r:id="rId96"/>
    <p:sldId id="1147" r:id="rId97"/>
    <p:sldId id="1292" r:id="rId98"/>
    <p:sldId id="1149" r:id="rId99"/>
    <p:sldId id="1293" r:id="rId100"/>
    <p:sldId id="1148" r:id="rId101"/>
    <p:sldId id="1150" r:id="rId102"/>
    <p:sldId id="1353" r:id="rId103"/>
    <p:sldId id="1151" r:id="rId104"/>
    <p:sldId id="1355" r:id="rId105"/>
    <p:sldId id="1254" r:id="rId106"/>
    <p:sldId id="1296" r:id="rId107"/>
    <p:sldId id="1297" r:id="rId108"/>
    <p:sldId id="1304" r:id="rId109"/>
    <p:sldId id="1305" r:id="rId110"/>
    <p:sldId id="1306" r:id="rId111"/>
    <p:sldId id="1307" r:id="rId112"/>
    <p:sldId id="1308" r:id="rId113"/>
    <p:sldId id="1309" r:id="rId114"/>
    <p:sldId id="1310" r:id="rId115"/>
    <p:sldId id="1311" r:id="rId116"/>
    <p:sldId id="1312" r:id="rId117"/>
    <p:sldId id="1313" r:id="rId118"/>
    <p:sldId id="1314" r:id="rId119"/>
    <p:sldId id="1315" r:id="rId120"/>
    <p:sldId id="1316" r:id="rId121"/>
    <p:sldId id="1317" r:id="rId122"/>
    <p:sldId id="1318" r:id="rId123"/>
    <p:sldId id="1319" r:id="rId124"/>
    <p:sldId id="1320" r:id="rId125"/>
    <p:sldId id="1321" r:id="rId126"/>
    <p:sldId id="1322" r:id="rId127"/>
    <p:sldId id="1323" r:id="rId128"/>
    <p:sldId id="1324" r:id="rId129"/>
    <p:sldId id="1325" r:id="rId130"/>
    <p:sldId id="1326" r:id="rId131"/>
    <p:sldId id="1327" r:id="rId132"/>
    <p:sldId id="1328" r:id="rId133"/>
    <p:sldId id="1329" r:id="rId134"/>
    <p:sldId id="1330" r:id="rId135"/>
    <p:sldId id="1331" r:id="rId136"/>
    <p:sldId id="1332" r:id="rId137"/>
    <p:sldId id="1333" r:id="rId138"/>
    <p:sldId id="1334" r:id="rId139"/>
    <p:sldId id="1335" r:id="rId140"/>
    <p:sldId id="1336" r:id="rId141"/>
    <p:sldId id="1337" r:id="rId142"/>
    <p:sldId id="1338" r:id="rId143"/>
    <p:sldId id="1339" r:id="rId144"/>
    <p:sldId id="1340" r:id="rId145"/>
    <p:sldId id="1084" r:id="rId146"/>
    <p:sldId id="1341" r:id="rId1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C00CC"/>
    <a:srgbClr val="990099"/>
    <a:srgbClr val="FF3399"/>
    <a:srgbClr val="1B0FB1"/>
    <a:srgbClr val="8E0000"/>
    <a:srgbClr val="005DA2"/>
    <a:srgbClr val="170D95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061" autoAdjust="0"/>
    <p:restoredTop sz="95455" autoAdjust="0"/>
  </p:normalViewPr>
  <p:slideViewPr>
    <p:cSldViewPr>
      <p:cViewPr varScale="1">
        <p:scale>
          <a:sx n="69" d="100"/>
          <a:sy n="69" d="100"/>
        </p:scale>
        <p:origin x="-10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6498A-AFC7-4049-83F9-0C3D4556AD5C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AF98B-A2FA-423B-9D8D-D09412AC7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90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7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42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42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42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gif"/><Relationship Id="rId13" Type="http://schemas.openxmlformats.org/officeDocument/2006/relationships/image" Target="../media/image9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98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11" Type="http://schemas.openxmlformats.org/officeDocument/2006/relationships/image" Target="../media/image97.png"/><Relationship Id="rId5" Type="http://schemas.openxmlformats.org/officeDocument/2006/relationships/image" Target="../media/image171.png"/><Relationship Id="rId10" Type="http://schemas.openxmlformats.org/officeDocument/2006/relationships/slide" Target="slide4.xml"/><Relationship Id="rId4" Type="http://schemas.openxmlformats.org/officeDocument/2006/relationships/image" Target="../media/image170.png"/><Relationship Id="rId9" Type="http://schemas.openxmlformats.org/officeDocument/2006/relationships/image" Target="../media/image8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7" Type="http://schemas.openxmlformats.org/officeDocument/2006/relationships/image" Target="../media/image9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99.png"/><Relationship Id="rId3" Type="http://schemas.openxmlformats.org/officeDocument/2006/relationships/image" Target="../media/image176.gif"/><Relationship Id="rId7" Type="http://schemas.openxmlformats.org/officeDocument/2006/relationships/image" Target="../media/image180.jpeg"/><Relationship Id="rId12" Type="http://schemas.openxmlformats.org/officeDocument/2006/relationships/image" Target="../media/image9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11" Type="http://schemas.openxmlformats.org/officeDocument/2006/relationships/image" Target="../media/image97.png"/><Relationship Id="rId5" Type="http://schemas.openxmlformats.org/officeDocument/2006/relationships/image" Target="../media/image178.jpeg"/><Relationship Id="rId10" Type="http://schemas.openxmlformats.org/officeDocument/2006/relationships/slide" Target="slide4.xml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45.wdp"/><Relationship Id="rId7" Type="http://schemas.openxmlformats.org/officeDocument/2006/relationships/image" Target="../media/image9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84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10" Type="http://schemas.openxmlformats.org/officeDocument/2006/relationships/image" Target="../media/image99.png"/><Relationship Id="rId4" Type="http://schemas.openxmlformats.org/officeDocument/2006/relationships/image" Target="../media/image185.jpeg"/><Relationship Id="rId9" Type="http://schemas.openxmlformats.org/officeDocument/2006/relationships/image" Target="../media/image98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88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1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0.gif"/><Relationship Id="rId5" Type="http://schemas.openxmlformats.org/officeDocument/2006/relationships/image" Target="../media/image189.gif"/><Relationship Id="rId10" Type="http://schemas.openxmlformats.org/officeDocument/2006/relationships/image" Target="../media/image8.gif"/><Relationship Id="rId4" Type="http://schemas.openxmlformats.org/officeDocument/2006/relationships/image" Target="../media/image4.gif"/><Relationship Id="rId9" Type="http://schemas.openxmlformats.org/officeDocument/2006/relationships/slide" Target="slide5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9.gif"/><Relationship Id="rId5" Type="http://schemas.openxmlformats.org/officeDocument/2006/relationships/image" Target="../media/image194.gif"/><Relationship Id="rId4" Type="http://schemas.openxmlformats.org/officeDocument/2006/relationships/image" Target="../media/image193.jpeg"/><Relationship Id="rId9" Type="http://schemas.openxmlformats.org/officeDocument/2006/relationships/image" Target="../media/image8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5.jpeg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47.wdp"/><Relationship Id="rId5" Type="http://schemas.openxmlformats.org/officeDocument/2006/relationships/image" Target="../media/image199.jpeg"/><Relationship Id="rId4" Type="http://schemas.openxmlformats.org/officeDocument/2006/relationships/image" Target="../media/image8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20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2.png"/><Relationship Id="rId5" Type="http://schemas.openxmlformats.org/officeDocument/2006/relationships/image" Target="../media/image201.jpeg"/><Relationship Id="rId4" Type="http://schemas.openxmlformats.org/officeDocument/2006/relationships/image" Target="../media/image8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3.png"/><Relationship Id="rId7" Type="http://schemas.microsoft.com/office/2007/relationships/hdphoto" Target="../media/hdphoto49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png"/><Relationship Id="rId4" Type="http://schemas.microsoft.com/office/2007/relationships/hdphoto" Target="../media/hdphoto48.wdp"/></Relationships>
</file>

<file path=ppt/slides/_rels/slide117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7.png"/><Relationship Id="rId12" Type="http://schemas.openxmlformats.org/officeDocument/2006/relationships/image" Target="../media/image19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50.wdp"/><Relationship Id="rId11" Type="http://schemas.microsoft.com/office/2007/relationships/hdphoto" Target="../media/hdphoto52.wdp"/><Relationship Id="rId5" Type="http://schemas.openxmlformats.org/officeDocument/2006/relationships/image" Target="../media/image206.png"/><Relationship Id="rId10" Type="http://schemas.openxmlformats.org/officeDocument/2006/relationships/image" Target="../media/image208.png"/><Relationship Id="rId4" Type="http://schemas.openxmlformats.org/officeDocument/2006/relationships/image" Target="../media/image194.gif"/><Relationship Id="rId9" Type="http://schemas.openxmlformats.org/officeDocument/2006/relationships/image" Target="../media/image8.gif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9.jpeg"/><Relationship Id="rId12" Type="http://schemas.openxmlformats.org/officeDocument/2006/relationships/slide" Target="slide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50.wdp"/><Relationship Id="rId11" Type="http://schemas.openxmlformats.org/officeDocument/2006/relationships/image" Target="../media/image192.png"/><Relationship Id="rId5" Type="http://schemas.openxmlformats.org/officeDocument/2006/relationships/image" Target="../media/image206.png"/><Relationship Id="rId10" Type="http://schemas.openxmlformats.org/officeDocument/2006/relationships/image" Target="../media/image210.jpeg"/><Relationship Id="rId4" Type="http://schemas.openxmlformats.org/officeDocument/2006/relationships/image" Target="../media/image8.gif"/><Relationship Id="rId9" Type="http://schemas.microsoft.com/office/2007/relationships/hdphoto" Target="../media/hdphoto48.wdp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2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1.gif"/><Relationship Id="rId11" Type="http://schemas.openxmlformats.org/officeDocument/2006/relationships/slide" Target="slide5.xml"/><Relationship Id="rId5" Type="http://schemas.openxmlformats.org/officeDocument/2006/relationships/image" Target="../media/image201.jpeg"/><Relationship Id="rId10" Type="http://schemas.openxmlformats.org/officeDocument/2006/relationships/image" Target="../media/image192.png"/><Relationship Id="rId4" Type="http://schemas.openxmlformats.org/officeDocument/2006/relationships/image" Target="../media/image8.gif"/><Relationship Id="rId9" Type="http://schemas.microsoft.com/office/2007/relationships/hdphoto" Target="../media/hdphoto5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6.gif"/><Relationship Id="rId12" Type="http://schemas.openxmlformats.org/officeDocument/2006/relationships/image" Target="../media/image19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5.gif"/><Relationship Id="rId11" Type="http://schemas.openxmlformats.org/officeDocument/2006/relationships/image" Target="../media/image219.gif"/><Relationship Id="rId5" Type="http://schemas.openxmlformats.org/officeDocument/2006/relationships/image" Target="../media/image214.gif"/><Relationship Id="rId10" Type="http://schemas.openxmlformats.org/officeDocument/2006/relationships/image" Target="../media/image218.gif"/><Relationship Id="rId4" Type="http://schemas.openxmlformats.org/officeDocument/2006/relationships/image" Target="../media/image8.gif"/><Relationship Id="rId9" Type="http://schemas.openxmlformats.org/officeDocument/2006/relationships/image" Target="../media/image217.gi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12" Type="http://schemas.openxmlformats.org/officeDocument/2006/relationships/slide" Target="slide5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17.gif"/><Relationship Id="rId5" Type="http://schemas.openxmlformats.org/officeDocument/2006/relationships/image" Target="../media/image222.png"/><Relationship Id="rId10" Type="http://schemas.openxmlformats.org/officeDocument/2006/relationships/image" Target="../media/image227.gif"/><Relationship Id="rId4" Type="http://schemas.openxmlformats.org/officeDocument/2006/relationships/image" Target="../media/image221.png"/><Relationship Id="rId9" Type="http://schemas.openxmlformats.org/officeDocument/2006/relationships/image" Target="../media/image226.gif"/></Relationships>
</file>

<file path=ppt/slides/_rels/slide122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openxmlformats.org/officeDocument/2006/relationships/image" Target="../media/image1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9.png"/><Relationship Id="rId12" Type="http://schemas.openxmlformats.org/officeDocument/2006/relationships/image" Target="../media/image23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8.png"/><Relationship Id="rId11" Type="http://schemas.microsoft.com/office/2007/relationships/hdphoto" Target="../media/hdphoto55.wdp"/><Relationship Id="rId5" Type="http://schemas.openxmlformats.org/officeDocument/2006/relationships/image" Target="../media/image211.gif"/><Relationship Id="rId10" Type="http://schemas.openxmlformats.org/officeDocument/2006/relationships/image" Target="../media/image231.png"/><Relationship Id="rId4" Type="http://schemas.openxmlformats.org/officeDocument/2006/relationships/image" Target="../media/image8.gif"/><Relationship Id="rId9" Type="http://schemas.openxmlformats.org/officeDocument/2006/relationships/image" Target="../media/image230.png"/><Relationship Id="rId14" Type="http://schemas.openxmlformats.org/officeDocument/2006/relationships/slide" Target="slide5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microsoft.com/office/2007/relationships/hdphoto" Target="../media/hdphoto54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9.png"/><Relationship Id="rId5" Type="http://schemas.openxmlformats.org/officeDocument/2006/relationships/image" Target="../media/image232.png"/><Relationship Id="rId10" Type="http://schemas.openxmlformats.org/officeDocument/2006/relationships/slide" Target="slide5.xml"/><Relationship Id="rId4" Type="http://schemas.openxmlformats.org/officeDocument/2006/relationships/image" Target="../media/image230.png"/><Relationship Id="rId9" Type="http://schemas.openxmlformats.org/officeDocument/2006/relationships/image" Target="../media/image192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4.gif"/><Relationship Id="rId11" Type="http://schemas.openxmlformats.org/officeDocument/2006/relationships/slide" Target="slide5.xml"/><Relationship Id="rId5" Type="http://schemas.openxmlformats.org/officeDocument/2006/relationships/image" Target="../media/image233.gif"/><Relationship Id="rId10" Type="http://schemas.openxmlformats.org/officeDocument/2006/relationships/image" Target="../media/image192.png"/><Relationship Id="rId4" Type="http://schemas.openxmlformats.org/officeDocument/2006/relationships/image" Target="../media/image8.gif"/><Relationship Id="rId9" Type="http://schemas.openxmlformats.org/officeDocument/2006/relationships/image" Target="../media/image237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gif"/><Relationship Id="rId13" Type="http://schemas.microsoft.com/office/2007/relationships/hdphoto" Target="../media/hdphoto5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0.gif"/><Relationship Id="rId12" Type="http://schemas.openxmlformats.org/officeDocument/2006/relationships/image" Target="../media/image24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9.gif"/><Relationship Id="rId11" Type="http://schemas.openxmlformats.org/officeDocument/2006/relationships/image" Target="../media/image244.gif"/><Relationship Id="rId5" Type="http://schemas.openxmlformats.org/officeDocument/2006/relationships/image" Target="../media/image238.gif"/><Relationship Id="rId15" Type="http://schemas.openxmlformats.org/officeDocument/2006/relationships/slide" Target="slide5.xml"/><Relationship Id="rId10" Type="http://schemas.openxmlformats.org/officeDocument/2006/relationships/image" Target="../media/image243.gif"/><Relationship Id="rId4" Type="http://schemas.openxmlformats.org/officeDocument/2006/relationships/image" Target="../media/image8.gif"/><Relationship Id="rId9" Type="http://schemas.openxmlformats.org/officeDocument/2006/relationships/image" Target="../media/image242.gif"/><Relationship Id="rId14" Type="http://schemas.openxmlformats.org/officeDocument/2006/relationships/image" Target="../media/image19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slide" Target="slide5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8.png"/><Relationship Id="rId5" Type="http://schemas.openxmlformats.org/officeDocument/2006/relationships/image" Target="../media/image4.gif"/><Relationship Id="rId10" Type="http://schemas.openxmlformats.org/officeDocument/2006/relationships/slide" Target="slide5.xml"/><Relationship Id="rId4" Type="http://schemas.openxmlformats.org/officeDocument/2006/relationships/image" Target="../media/image8.gif"/><Relationship Id="rId9" Type="http://schemas.openxmlformats.org/officeDocument/2006/relationships/image" Target="../media/image192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3.gi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2.gif"/><Relationship Id="rId11" Type="http://schemas.openxmlformats.org/officeDocument/2006/relationships/slide" Target="slide5.xml"/><Relationship Id="rId5" Type="http://schemas.openxmlformats.org/officeDocument/2006/relationships/image" Target="../media/image251.gif"/><Relationship Id="rId10" Type="http://schemas.openxmlformats.org/officeDocument/2006/relationships/image" Target="../media/image192.png"/><Relationship Id="rId4" Type="http://schemas.openxmlformats.org/officeDocument/2006/relationships/image" Target="../media/image8.gif"/><Relationship Id="rId9" Type="http://schemas.openxmlformats.org/officeDocument/2006/relationships/image" Target="../media/image255.gi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7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9.png"/><Relationship Id="rId5" Type="http://schemas.openxmlformats.org/officeDocument/2006/relationships/image" Target="../media/image256.png"/><Relationship Id="rId10" Type="http://schemas.openxmlformats.org/officeDocument/2006/relationships/slide" Target="slide5.xml"/><Relationship Id="rId4" Type="http://schemas.openxmlformats.org/officeDocument/2006/relationships/image" Target="../media/image8.gif"/><Relationship Id="rId9" Type="http://schemas.openxmlformats.org/officeDocument/2006/relationships/image" Target="../media/image1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50.png"/><Relationship Id="rId4" Type="http://schemas.openxmlformats.org/officeDocument/2006/relationships/image" Target="../media/image23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30.png"/><Relationship Id="rId4" Type="http://schemas.openxmlformats.org/officeDocument/2006/relationships/image" Target="../media/image25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62.png"/><Relationship Id="rId4" Type="http://schemas.openxmlformats.org/officeDocument/2006/relationships/image" Target="../media/image26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26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slide" Target="slide5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1.png"/><Relationship Id="rId12" Type="http://schemas.openxmlformats.org/officeDocument/2006/relationships/slide" Target="slide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0.png"/><Relationship Id="rId11" Type="http://schemas.openxmlformats.org/officeDocument/2006/relationships/image" Target="../media/image192.png"/><Relationship Id="rId5" Type="http://schemas.openxmlformats.org/officeDocument/2006/relationships/image" Target="../media/image269.png"/><Relationship Id="rId10" Type="http://schemas.openxmlformats.org/officeDocument/2006/relationships/image" Target="../media/image8.gif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3.png"/><Relationship Id="rId5" Type="http://schemas.openxmlformats.org/officeDocument/2006/relationships/image" Target="../media/image274.png"/><Relationship Id="rId4" Type="http://schemas.openxmlformats.org/officeDocument/2006/relationships/image" Target="../media/image8.gi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7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7.png"/><Relationship Id="rId11" Type="http://schemas.openxmlformats.org/officeDocument/2006/relationships/slide" Target="slide5.xml"/><Relationship Id="rId5" Type="http://schemas.openxmlformats.org/officeDocument/2006/relationships/image" Target="../media/image276.gif"/><Relationship Id="rId10" Type="http://schemas.openxmlformats.org/officeDocument/2006/relationships/image" Target="../media/image192.png"/><Relationship Id="rId4" Type="http://schemas.openxmlformats.org/officeDocument/2006/relationships/image" Target="../media/image275.gif"/><Relationship Id="rId9" Type="http://schemas.microsoft.com/office/2007/relationships/hdphoto" Target="../media/hdphoto58.wdp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0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0.png"/><Relationship Id="rId5" Type="http://schemas.microsoft.com/office/2007/relationships/hdphoto" Target="../media/hdphoto59.wdp"/><Relationship Id="rId4" Type="http://schemas.openxmlformats.org/officeDocument/2006/relationships/image" Target="../media/image279.png"/><Relationship Id="rId9" Type="http://schemas.openxmlformats.org/officeDocument/2006/relationships/slide" Target="slide5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3.png"/><Relationship Id="rId5" Type="http://schemas.openxmlformats.org/officeDocument/2006/relationships/image" Target="../media/image282.gif"/><Relationship Id="rId4" Type="http://schemas.openxmlformats.org/officeDocument/2006/relationships/image" Target="../media/image281.gif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slide" Target="slide5.xml"/><Relationship Id="rId5" Type="http://schemas.openxmlformats.org/officeDocument/2006/relationships/image" Target="../media/image192.png"/><Relationship Id="rId4" Type="http://schemas.openxmlformats.org/officeDocument/2006/relationships/image" Target="../media/image8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5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es.google.com/site/himulacom/zvonok-na-urok/10-klass---tretij-god-obucenia/urok-no53-aminy-stroenie-i-svojstva-aminov-predelnogo-rada-anilin-kak-predstavitel-aromaticeskih-aminov/n63208.gif?attredirects=0" TargetMode="External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5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" Target="slide4.xm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" Target="slide4.xm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7.xml"/><Relationship Id="rId18" Type="http://schemas.openxmlformats.org/officeDocument/2006/relationships/slide" Target="slide66.xml"/><Relationship Id="rId26" Type="http://schemas.openxmlformats.org/officeDocument/2006/relationships/slide" Target="slide4.xml"/><Relationship Id="rId3" Type="http://schemas.openxmlformats.org/officeDocument/2006/relationships/image" Target="../media/image6.gif"/><Relationship Id="rId21" Type="http://schemas.openxmlformats.org/officeDocument/2006/relationships/slide" Target="slide81.xml"/><Relationship Id="rId7" Type="http://schemas.openxmlformats.org/officeDocument/2006/relationships/slide" Target="slide8.xml"/><Relationship Id="rId12" Type="http://schemas.openxmlformats.org/officeDocument/2006/relationships/slide" Target="slide35.xml"/><Relationship Id="rId17" Type="http://schemas.openxmlformats.org/officeDocument/2006/relationships/slide" Target="slide60.xml"/><Relationship Id="rId25" Type="http://schemas.openxmlformats.org/officeDocument/2006/relationships/slide" Target="slide101.xml"/><Relationship Id="rId2" Type="http://schemas.openxmlformats.org/officeDocument/2006/relationships/notesSlide" Target="../notesSlides/notesSlide2.xml"/><Relationship Id="rId16" Type="http://schemas.openxmlformats.org/officeDocument/2006/relationships/slide" Target="slide56.xml"/><Relationship Id="rId20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28.xml"/><Relationship Id="rId24" Type="http://schemas.openxmlformats.org/officeDocument/2006/relationships/slide" Target="slide87.xml"/><Relationship Id="rId5" Type="http://schemas.openxmlformats.org/officeDocument/2006/relationships/slide" Target="slide6.xml"/><Relationship Id="rId15" Type="http://schemas.openxmlformats.org/officeDocument/2006/relationships/slide" Target="slide55.xml"/><Relationship Id="rId23" Type="http://schemas.openxmlformats.org/officeDocument/2006/relationships/slide" Target="slide78.xml"/><Relationship Id="rId10" Type="http://schemas.openxmlformats.org/officeDocument/2006/relationships/slide" Target="slide18.xml"/><Relationship Id="rId19" Type="http://schemas.openxmlformats.org/officeDocument/2006/relationships/slide" Target="slide69.xml"/><Relationship Id="rId4" Type="http://schemas.openxmlformats.org/officeDocument/2006/relationships/slide" Target="slide3.xml"/><Relationship Id="rId9" Type="http://schemas.openxmlformats.org/officeDocument/2006/relationships/slide" Target="slide16.xml"/><Relationship Id="rId14" Type="http://schemas.openxmlformats.org/officeDocument/2006/relationships/slide" Target="slide52.xml"/><Relationship Id="rId22" Type="http://schemas.openxmlformats.org/officeDocument/2006/relationships/slide" Target="slide7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9.wdp"/><Relationship Id="rId9" Type="http://schemas.openxmlformats.org/officeDocument/2006/relationships/image" Target="../media/image8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74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slide" Target="slide4.xml"/><Relationship Id="rId4" Type="http://schemas.openxmlformats.org/officeDocument/2006/relationships/image" Target="../media/image7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gif"/><Relationship Id="rId5" Type="http://schemas.openxmlformats.org/officeDocument/2006/relationships/image" Target="../media/image89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6.xml"/><Relationship Id="rId13" Type="http://schemas.openxmlformats.org/officeDocument/2006/relationships/slide" Target="slide134.xml"/><Relationship Id="rId18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openxmlformats.org/officeDocument/2006/relationships/slide" Target="slide122.xml"/><Relationship Id="rId12" Type="http://schemas.openxmlformats.org/officeDocument/2006/relationships/slide" Target="slide132.xml"/><Relationship Id="rId17" Type="http://schemas.openxmlformats.org/officeDocument/2006/relationships/slide" Target="slide141.xml"/><Relationship Id="rId2" Type="http://schemas.openxmlformats.org/officeDocument/2006/relationships/notesSlide" Target="../notesSlides/notesSlide3.xml"/><Relationship Id="rId16" Type="http://schemas.openxmlformats.org/officeDocument/2006/relationships/slide" Target="slide1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1.xml"/><Relationship Id="rId11" Type="http://schemas.openxmlformats.org/officeDocument/2006/relationships/slide" Target="slide130.xml"/><Relationship Id="rId5" Type="http://schemas.openxmlformats.org/officeDocument/2006/relationships/slide" Target="slide108.xml"/><Relationship Id="rId15" Type="http://schemas.openxmlformats.org/officeDocument/2006/relationships/slide" Target="slide136.xml"/><Relationship Id="rId10" Type="http://schemas.openxmlformats.org/officeDocument/2006/relationships/slide" Target="slide129.xml"/><Relationship Id="rId4" Type="http://schemas.openxmlformats.org/officeDocument/2006/relationships/slide" Target="slide106.xml"/><Relationship Id="rId9" Type="http://schemas.openxmlformats.org/officeDocument/2006/relationships/slide" Target="slide127.xml"/><Relationship Id="rId14" Type="http://schemas.openxmlformats.org/officeDocument/2006/relationships/slide" Target="slide1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97.png"/><Relationship Id="rId7" Type="http://schemas.openxmlformats.org/officeDocument/2006/relationships/image" Target="../media/image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4.png"/><Relationship Id="rId7" Type="http://schemas.openxmlformats.org/officeDocument/2006/relationships/image" Target="../media/image9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105.png"/><Relationship Id="rId9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9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4.xml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microsoft.com/office/2007/relationships/hdphoto" Target="../media/hdphoto15.wdp"/><Relationship Id="rId2" Type="http://schemas.openxmlformats.org/officeDocument/2006/relationships/image" Target="../media/image8.gif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98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10.png"/><Relationship Id="rId1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98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openxmlformats.org/officeDocument/2006/relationships/image" Target="../media/image97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11" Type="http://schemas.openxmlformats.org/officeDocument/2006/relationships/slide" Target="slide4.xml"/><Relationship Id="rId5" Type="http://schemas.openxmlformats.org/officeDocument/2006/relationships/image" Target="../media/image113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115.png"/><Relationship Id="rId1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12" Type="http://schemas.openxmlformats.org/officeDocument/2006/relationships/image" Target="../media/image9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11" Type="http://schemas.openxmlformats.org/officeDocument/2006/relationships/image" Target="../media/image98.png"/><Relationship Id="rId5" Type="http://schemas.openxmlformats.org/officeDocument/2006/relationships/image" Target="../media/image117.png"/><Relationship Id="rId10" Type="http://schemas.openxmlformats.org/officeDocument/2006/relationships/image" Target="../media/image97.png"/><Relationship Id="rId4" Type="http://schemas.microsoft.com/office/2007/relationships/hdphoto" Target="../media/hdphoto20.wdp"/><Relationship Id="rId9" Type="http://schemas.openxmlformats.org/officeDocument/2006/relationships/slide" Target="slide4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image" Target="../media/image9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11" Type="http://schemas.openxmlformats.org/officeDocument/2006/relationships/image" Target="../media/image98.png"/><Relationship Id="rId5" Type="http://schemas.openxmlformats.org/officeDocument/2006/relationships/image" Target="../media/image121.png"/><Relationship Id="rId10" Type="http://schemas.openxmlformats.org/officeDocument/2006/relationships/image" Target="../media/image97.png"/><Relationship Id="rId4" Type="http://schemas.microsoft.com/office/2007/relationships/hdphoto" Target="../media/hdphoto23.wdp"/><Relationship Id="rId9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12" Type="http://schemas.openxmlformats.org/officeDocument/2006/relationships/image" Target="../media/image9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microsoft.com/office/2007/relationships/hdphoto" Target="../media/hdphoto27.wdp"/><Relationship Id="rId11" Type="http://schemas.openxmlformats.org/officeDocument/2006/relationships/image" Target="../media/image98.png"/><Relationship Id="rId5" Type="http://schemas.openxmlformats.org/officeDocument/2006/relationships/image" Target="../media/image124.png"/><Relationship Id="rId10" Type="http://schemas.openxmlformats.org/officeDocument/2006/relationships/image" Target="../media/image97.png"/><Relationship Id="rId4" Type="http://schemas.microsoft.com/office/2007/relationships/hdphoto" Target="../media/hdphoto26.wdp"/><Relationship Id="rId9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12" Type="http://schemas.openxmlformats.org/officeDocument/2006/relationships/image" Target="../media/image9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microsoft.com/office/2007/relationships/hdphoto" Target="../media/hdphoto30.wdp"/><Relationship Id="rId11" Type="http://schemas.openxmlformats.org/officeDocument/2006/relationships/image" Target="../media/image98.png"/><Relationship Id="rId5" Type="http://schemas.openxmlformats.org/officeDocument/2006/relationships/image" Target="../media/image127.png"/><Relationship Id="rId10" Type="http://schemas.openxmlformats.org/officeDocument/2006/relationships/image" Target="../media/image97.png"/><Relationship Id="rId4" Type="http://schemas.microsoft.com/office/2007/relationships/hdphoto" Target="../media/hdphoto29.wdp"/><Relationship Id="rId9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29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3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microsoft.com/office/2007/relationships/hdphoto" Target="../media/hdphoto32.wdp"/><Relationship Id="rId9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.gif"/><Relationship Id="rId7" Type="http://schemas.openxmlformats.org/officeDocument/2006/relationships/image" Target="../media/image97.pn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microsoft.com/office/2007/relationships/hdphoto" Target="../media/hdphoto33.wdp"/><Relationship Id="rId4" Type="http://schemas.openxmlformats.org/officeDocument/2006/relationships/image" Target="../media/image133.png"/><Relationship Id="rId9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34.wdp"/><Relationship Id="rId7" Type="http://schemas.openxmlformats.org/officeDocument/2006/relationships/image" Target="../media/image8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99.png"/><Relationship Id="rId5" Type="http://schemas.openxmlformats.org/officeDocument/2006/relationships/image" Target="../media/image136.gif"/><Relationship Id="rId10" Type="http://schemas.openxmlformats.org/officeDocument/2006/relationships/image" Target="../media/image98.png"/><Relationship Id="rId4" Type="http://schemas.openxmlformats.org/officeDocument/2006/relationships/image" Target="../media/image132.gif"/><Relationship Id="rId9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35.wdp"/><Relationship Id="rId7" Type="http://schemas.openxmlformats.org/officeDocument/2006/relationships/slide" Target="slide4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microsoft.com/office/2007/relationships/hdphoto" Target="../media/hdphoto36.wdp"/><Relationship Id="rId10" Type="http://schemas.openxmlformats.org/officeDocument/2006/relationships/image" Target="../media/image99.png"/><Relationship Id="rId4" Type="http://schemas.openxmlformats.org/officeDocument/2006/relationships/image" Target="../media/image139.png"/><Relationship Id="rId9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37.wdp"/><Relationship Id="rId7" Type="http://schemas.openxmlformats.org/officeDocument/2006/relationships/image" Target="../media/image9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41.jpeg"/><Relationship Id="rId4" Type="http://schemas.openxmlformats.org/officeDocument/2006/relationships/image" Target="../media/image8.gif"/><Relationship Id="rId9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38.wdp"/><Relationship Id="rId7" Type="http://schemas.openxmlformats.org/officeDocument/2006/relationships/image" Target="../media/image9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4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46.png"/><Relationship Id="rId7" Type="http://schemas.openxmlformats.org/officeDocument/2006/relationships/image" Target="../media/image9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47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39.wdp"/><Relationship Id="rId7" Type="http://schemas.openxmlformats.org/officeDocument/2006/relationships/slide" Target="slide4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microsoft.com/office/2007/relationships/hdphoto" Target="../media/hdphoto40.wdp"/><Relationship Id="rId10" Type="http://schemas.openxmlformats.org/officeDocument/2006/relationships/image" Target="../media/image99.png"/><Relationship Id="rId4" Type="http://schemas.openxmlformats.org/officeDocument/2006/relationships/image" Target="../media/image151.png"/><Relationship Id="rId9" Type="http://schemas.openxmlformats.org/officeDocument/2006/relationships/image" Target="../media/image9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41.wdp"/><Relationship Id="rId7" Type="http://schemas.openxmlformats.org/officeDocument/2006/relationships/image" Target="../media/image98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42.wdp"/><Relationship Id="rId7" Type="http://schemas.openxmlformats.org/officeDocument/2006/relationships/image" Target="../media/image9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56.png"/><Relationship Id="rId7" Type="http://schemas.openxmlformats.org/officeDocument/2006/relationships/image" Target="../media/image97.pn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microsoft.com/office/2007/relationships/hdphoto" Target="../media/hdphoto43.wdp"/><Relationship Id="rId9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5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58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8.gif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61.png"/><Relationship Id="rId5" Type="http://schemas.openxmlformats.org/officeDocument/2006/relationships/image" Target="../media/image97.png"/><Relationship Id="rId10" Type="http://schemas.openxmlformats.org/officeDocument/2006/relationships/image" Target="../media/image136.gif"/><Relationship Id="rId4" Type="http://schemas.openxmlformats.org/officeDocument/2006/relationships/slide" Target="slide4.xml"/><Relationship Id="rId9" Type="http://schemas.openxmlformats.org/officeDocument/2006/relationships/image" Target="../media/image16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.gif"/><Relationship Id="rId7" Type="http://schemas.openxmlformats.org/officeDocument/2006/relationships/image" Target="../media/image98.png"/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16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.gif"/><Relationship Id="rId7" Type="http://schemas.openxmlformats.org/officeDocument/2006/relationships/image" Target="../media/image98.png"/><Relationship Id="rId2" Type="http://schemas.openxmlformats.org/officeDocument/2006/relationships/slide" Target="slide1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16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44.wdp"/><Relationship Id="rId7" Type="http://schemas.openxmlformats.org/officeDocument/2006/relationships/image" Target="../media/image98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9.png"/><Relationship Id="rId2" Type="http://schemas.openxmlformats.org/officeDocument/2006/relationships/slide" Target="slide1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61494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700808"/>
            <a:ext cx="9112277" cy="13565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Азотсодержащие органические соединения, в том числе и </a:t>
            </a: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белки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32778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570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442" y="306313"/>
            <a:ext cx="876304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характеру органической группы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связанной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азотом, различают </a:t>
            </a:r>
            <a:r>
              <a:rPr lang="ru-RU" sz="2800" b="1" dirty="0" smtClean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алифатические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ароматические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 </a:t>
            </a:r>
            <a:r>
              <a:rPr lang="ru-RU" sz="2800" b="1" dirty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жирно-ароматические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содержат ароматический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алифатический радикалы) амины. Ароматические амины называют анилинами.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0" y="2596171"/>
            <a:ext cx="8094439" cy="4145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6998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774" y="116632"/>
            <a:ext cx="896830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 ионами тяжелых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металлов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аминокислоты образуют внутрикомплексные соли. Комплексы меди (II), имеющие глубокую синюю окраску, используются для обнаружения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аминокислот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25190" r="50000" b="24050"/>
          <a:stretch/>
        </p:blipFill>
        <p:spPr>
          <a:xfrm>
            <a:off x="7640216" y="3071170"/>
            <a:ext cx="944429" cy="2609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0451" r="43796" b="18137"/>
          <a:stretch/>
        </p:blipFill>
        <p:spPr>
          <a:xfrm>
            <a:off x="71052" y="3247567"/>
            <a:ext cx="3243094" cy="2611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t="17576" r="59104" b="20192"/>
          <a:stretch/>
        </p:blipFill>
        <p:spPr>
          <a:xfrm>
            <a:off x="3414224" y="3247567"/>
            <a:ext cx="1392869" cy="2731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43284" r="47462" b="13432"/>
          <a:stretch/>
        </p:blipFill>
        <p:spPr>
          <a:xfrm>
            <a:off x="4833148" y="3621376"/>
            <a:ext cx="714677" cy="2533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10784" r="52387" b="46884"/>
          <a:stretch/>
        </p:blipFill>
        <p:spPr>
          <a:xfrm>
            <a:off x="5613871" y="3247567"/>
            <a:ext cx="1655499" cy="1703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t="7990" r="53582" b="31483"/>
          <a:stretch/>
        </p:blipFill>
        <p:spPr>
          <a:xfrm>
            <a:off x="5921815" y="4969730"/>
            <a:ext cx="1169078" cy="154968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135482" y="5198060"/>
            <a:ext cx="716438" cy="1741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68761" y="4752419"/>
            <a:ext cx="728774" cy="2425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260820" y="4370473"/>
            <a:ext cx="969612" cy="4149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362512" y="4785440"/>
            <a:ext cx="311190" cy="6193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752955" y="5085140"/>
            <a:ext cx="1018749" cy="4327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35" name="TextBox 5134"/>
          <p:cNvSpPr txBox="1"/>
          <p:nvPr/>
        </p:nvSpPr>
        <p:spPr>
          <a:xfrm>
            <a:off x="1965577" y="461328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+mj-lt"/>
              </a:rPr>
              <a:t>+</a:t>
            </a:r>
            <a:endParaRPr lang="ru-RU" sz="3200" b="1" dirty="0">
              <a:latin typeface="+mj-lt"/>
            </a:endParaRPr>
          </a:p>
        </p:txBody>
      </p:sp>
      <p:sp>
        <p:nvSpPr>
          <p:cNvPr id="5136" name="TextBox 5135"/>
          <p:cNvSpPr txBox="1"/>
          <p:nvPr/>
        </p:nvSpPr>
        <p:spPr>
          <a:xfrm>
            <a:off x="945145" y="4702550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+mj-lt"/>
              </a:rPr>
              <a:t>+</a:t>
            </a:r>
            <a:endParaRPr lang="ru-RU" sz="3200" b="1" dirty="0">
              <a:latin typeface="+mj-lt"/>
            </a:endParaRPr>
          </a:p>
        </p:txBody>
      </p:sp>
      <p:pic>
        <p:nvPicPr>
          <p:cNvPr id="5137" name="Рисунок 51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56" y="1700808"/>
            <a:ext cx="4714875" cy="14401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2449" y="5661808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 Black" pitchFamily="34" charset="0"/>
                <a:cs typeface="Arial" panose="020B0604020202020204" pitchFamily="34" charset="0"/>
              </a:rPr>
              <a:t>CuO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2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3889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857" y="908720"/>
            <a:ext cx="886063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аминокислоты широко распространены в природе;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молекулы аминокислот – это те кирпичики, из которых построены все растительные и животные белки; аминокислоты, необходимые для построения белков организма, человек и животные получают в составе белков пищи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150775"/>
            <a:ext cx="3563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Применение</a:t>
            </a:r>
            <a:endParaRPr lang="ru-RU" sz="3600" dirty="0"/>
          </a:p>
        </p:txBody>
      </p:sp>
      <p:pic>
        <p:nvPicPr>
          <p:cNvPr id="1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диск D\29.06.17-домашние документы\Лаб. раб YES-14.01.20\Виртуальные лабораторные YES\Анимашки и картинки\Люди\Домашнее хозяйство, еда,\a3c56277e5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484610"/>
            <a:ext cx="3851828" cy="33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2055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диск D\29.06.17-домашние документы\Лаб. раб YES-14.01.20\Виртуальные лабораторные YES\Анимашки и картинки\Люди\Врачи\ziek-b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" y="-63771"/>
            <a:ext cx="11811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Описание товар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14764"/>
          <a:stretch/>
        </p:blipFill>
        <p:spPr bwMode="auto">
          <a:xfrm>
            <a:off x="7289662" y="-8353"/>
            <a:ext cx="1480135" cy="10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Новая форма Глицина D3 появилась на рынке России » Фармвестни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t="5258" r="25796" b="5464"/>
          <a:stretch/>
        </p:blipFill>
        <p:spPr bwMode="auto">
          <a:xfrm>
            <a:off x="4602251" y="4314243"/>
            <a:ext cx="1664431" cy="221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Глицин - ВИС, капсулы по 0,4 г, №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12" y="4142870"/>
            <a:ext cx="2420060" cy="19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Обогащенный гель с аргинином и глицином Active Life косметика TianD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2" b="8642"/>
          <a:stretch/>
        </p:blipFill>
        <p:spPr bwMode="auto">
          <a:xfrm>
            <a:off x="0" y="3920692"/>
            <a:ext cx="3819525" cy="300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1936" y="1153831"/>
            <a:ext cx="886063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аминокислоты прописываются при сильном истощении, после тяжелых операций;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их используют для питания больных;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аминокислоты необходимы в качестве лечебного средства при некоторых болезнях (например,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глутаминовая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кислота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используется при нервных заболеваниях,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гистидин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при язве желудка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8" name="Picture 10" descr="Garden of Life, Органическая сырая протеиновая формула, ванильный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315"/>
          <a:stretch/>
        </p:blipFill>
        <p:spPr bwMode="auto">
          <a:xfrm>
            <a:off x="3275499" y="4547765"/>
            <a:ext cx="144087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ollagen Formula Greenflash - Официальный интернет-магазин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 bwMode="auto">
          <a:xfrm>
            <a:off x="3264637" y="132"/>
            <a:ext cx="2169829" cy="112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3567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некоторые аминокислоты применяются в сельском хозяйстве для подкормки животных, что положительно влияет на их рост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7997"/>
            <a:ext cx="8472484" cy="504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64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имеют техническое значение: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аминокапроновая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аминоэнантовая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кислоты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образуют синтетические волокна – капрон 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энант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Полиамидное волокно-энант - презентация онлай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9138" r="5713" b="2573"/>
          <a:stretch/>
        </p:blipFill>
        <p:spPr bwMode="auto">
          <a:xfrm>
            <a:off x="179512" y="3789040"/>
            <a:ext cx="3481295" cy="28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иск D\29.06.17-домашние документы\Виртуальные лекции-14.01.20\Органическая химия\аминокислоты\применение\chulki_kapronovye_kapron_novye_vintazh_sss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25826"/>
            <a:ext cx="298930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78" y="1552851"/>
            <a:ext cx="2473002" cy="228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6197242"/>
            <a:ext cx="111274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Капрон</a:t>
            </a:r>
            <a:endParaRPr lang="ru-RU" sz="2000" dirty="0"/>
          </a:p>
        </p:txBody>
      </p:sp>
      <p:pic>
        <p:nvPicPr>
          <p:cNvPr id="14339" name="Picture 3" descr="D:\диск D\29.06.17-домашние документы\Виртуальные лекции-14.01.20\Органическая химия\аминокислоты\применение\himiya-51277-poliefirnye-volok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37059"/>
            <a:ext cx="2261290" cy="121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8868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2.infourok.ru/uploads/ex/0df5/0007747c-105f16c7/img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6401" r="3287" b="2992"/>
          <a:stretch/>
        </p:blipFill>
        <p:spPr bwMode="auto">
          <a:xfrm>
            <a:off x="1" y="260647"/>
            <a:ext cx="9085460" cy="58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-963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Повторим: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935195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0"/>
            <a:ext cx="914400" cy="1238250"/>
          </a:xfrm>
          <a:prstGeom prst="rect">
            <a:avLst/>
          </a:prstGeom>
          <a:noFill/>
        </p:spPr>
      </p:pic>
      <p:pic>
        <p:nvPicPr>
          <p:cNvPr id="4608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214686"/>
            <a:ext cx="1905000" cy="1295400"/>
          </a:xfrm>
          <a:prstGeom prst="rect">
            <a:avLst/>
          </a:prstGeom>
          <a:noFill/>
        </p:spPr>
      </p:pic>
      <p:pic>
        <p:nvPicPr>
          <p:cNvPr id="2" name="Picture 3" descr="D:\23.05.13-домашние документы\Виртуальные лекции 2015\Органическая химия\белки\белки-анимашки\img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1200"/>
            <a:ext cx="4876800" cy="4876800"/>
          </a:xfrm>
          <a:prstGeom prst="rect">
            <a:avLst/>
          </a:prstGeom>
          <a:noFill/>
        </p:spPr>
      </p:pic>
      <p:pic>
        <p:nvPicPr>
          <p:cNvPr id="14" name="Picture 2" descr="D:\23.05.13-домашние документы\Виртуальные лекции 2015\Органическая химия\белки\белки-анимашки\0kky_8371def2-eaca-4345-ac57-bcd28cd4227a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6710" y="4714899"/>
            <a:ext cx="3810000" cy="214312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69494" y="71414"/>
            <a:ext cx="2345514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Белки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980728"/>
            <a:ext cx="676875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«Жизнь есть способ существования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белковых тел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...»</a:t>
            </a:r>
          </a:p>
          <a:p>
            <a:pPr algn="r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Ф. Энгельс</a:t>
            </a:r>
            <a:endParaRPr lang="ru-RU" sz="2800" b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124852" y="5481661"/>
            <a:ext cx="609600" cy="609600"/>
          </a:xfrm>
          <a:prstGeom prst="rect">
            <a:avLst/>
          </a:prstGeom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69971"/>
      </p:ext>
    </p:extLst>
  </p:cSld>
  <p:clrMapOvr>
    <a:masterClrMapping/>
  </p:clrMapOvr>
  <p:transition advTm="55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:\23.05.13-домашние документы\Лаб. раб YES\Виртуальные лабораторные YES\Анимашки и картинки\Химия-картинки\Атомы и молекулы\Большие молекулы\Близнецовый тест. Определение пола ребенка (по крови).jpg"/>
          <p:cNvPicPr>
            <a:picLocks noChangeAspect="1" noChangeArrowheads="1"/>
          </p:cNvPicPr>
          <p:nvPr/>
        </p:nvPicPr>
        <p:blipFill>
          <a:blip r:embed="rId4" cstate="print"/>
          <a:srcRect l="14527" t="13307" r="11148" b="13307"/>
          <a:stretch>
            <a:fillRect/>
          </a:stretch>
        </p:blipFill>
        <p:spPr bwMode="auto">
          <a:xfrm>
            <a:off x="-1" y="0"/>
            <a:ext cx="2514575" cy="14287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294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3966" y="0"/>
            <a:ext cx="419100" cy="1057275"/>
          </a:xfrm>
          <a:prstGeom prst="rect">
            <a:avLst/>
          </a:prstGeom>
          <a:noFill/>
        </p:spPr>
      </p:pic>
      <p:pic>
        <p:nvPicPr>
          <p:cNvPr id="11" name="Picture 1" descr="D:\23.05.13-домашние документы\Виртуальные лекции 2015\Органическая химия\белки\белки-анимашки\0_492bc_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5517232"/>
            <a:ext cx="1905000" cy="1295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2844" y="1556792"/>
            <a:ext cx="8858312" cy="388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Белки́ (</a:t>
            </a:r>
            <a:r>
              <a:rPr lang="ru-RU" sz="2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протеи́ны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 </a:t>
            </a:r>
            <a:r>
              <a:rPr lang="ru-RU" sz="2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полипепти́ды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 –высокомолекулярные органические вещества, состоящие из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альфа-аминокислот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соединённых в цепочку пептидной связью. В живых организмах аминокислотный состав белков определяется генетическим кодом, при синтезе в большинстве случаев используется 20 стандартных аминокислот. Множество их комбинаций создают молекулы белков с большим разнообразием свойств. 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21660" y="5708674"/>
            <a:ext cx="609600" cy="609600"/>
          </a:xfrm>
          <a:prstGeom prst="rect">
            <a:avLst/>
          </a:prstGeom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527361"/>
      </p:ext>
    </p:extLst>
  </p:cSld>
  <p:clrMapOvr>
    <a:masterClrMapping/>
  </p:clrMapOvr>
  <p:transition advTm="274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142852"/>
            <a:ext cx="8605699" cy="5968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белков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47" y="857232"/>
            <a:ext cx="8933509" cy="471490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0368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rpp.nashaucheba.ru/pars_docs/refs/103/102414/img11.jpg"/>
          <p:cNvPicPr>
            <a:picLocks noChangeAspect="1" noChangeArrowheads="1"/>
          </p:cNvPicPr>
          <p:nvPr/>
        </p:nvPicPr>
        <p:blipFill>
          <a:blip r:embed="rId2" cstate="print"/>
          <a:srcRect t="16250" b="3749"/>
          <a:stretch>
            <a:fillRect/>
          </a:stretch>
        </p:blipFill>
        <p:spPr bwMode="auto">
          <a:xfrm>
            <a:off x="71406" y="1571612"/>
            <a:ext cx="8851615" cy="464347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285720" y="142852"/>
            <a:ext cx="8605699" cy="1432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белков по выполняемым функциям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(белки – биополимеры)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507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himija-online.ru/wp-content/uploads/2017/11/%D0%BA%D0%BB%D0%B0%D1%81%D1%81%D0%B8%D1%84%D0%BA%D0%B0%D1%86%D0%B8%D1%8F-%D0%B0%D0%BC%D0%B8%D0%BD%D0%BE%D0%B2_%D1%82%D0%B0%D0%B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14" y="116632"/>
            <a:ext cx="7166360" cy="481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lablek.ru/teoreticheskie-predstavleniya-organicheskoj-himii/1381_html_m5ace6543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0" y="4869160"/>
            <a:ext cx="8206694" cy="14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83914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panfilushkinaov.ucoz.ru/_si/0/43618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75" t="3989" r="2499" b="8244"/>
          <a:stretch>
            <a:fillRect/>
          </a:stretch>
        </p:blipFill>
        <p:spPr bwMode="auto">
          <a:xfrm>
            <a:off x="142844" y="142852"/>
            <a:ext cx="8773885" cy="567722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2829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301539" y="203279"/>
            <a:ext cx="6143028" cy="72539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Строение белков</a:t>
            </a:r>
            <a:endParaRPr lang="ru-RU" sz="4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071546"/>
            <a:ext cx="885831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Согласно общепринятой теории молекула белка состоит из остатков 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</a:t>
            </a: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-аминокислот, связанных между собой пептидными связями:</a:t>
            </a:r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 descr="http://rud.exdat.com/pars_docs/tw_refs/801/800693/800693_html_m7c797a4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83140"/>
            <a:ext cx="8429684" cy="2589000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963465"/>
      </p:ext>
    </p:extLst>
  </p:cSld>
  <p:clrMapOvr>
    <a:masterClrMapping/>
  </p:clrMapOvr>
  <p:transition advTm="1323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8858312" cy="350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Все белки, независимо от того, к какой группе они относятся и какие функции выполняют, построены из относительно небольшого набора (обычно 20) аминокислот. Эти структурные компоненты или, как их иногда называют, «строительные блоки» расположены в различной, но всегда строго определенной для данного вида белка последовательности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player.myshared.ru/158139/data/images/img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29" b="8571"/>
          <a:stretch>
            <a:fillRect/>
          </a:stretch>
        </p:blipFill>
        <p:spPr bwMode="auto">
          <a:xfrm>
            <a:off x="1080468" y="3929066"/>
            <a:ext cx="6920556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212544"/>
      </p:ext>
    </p:extLst>
  </p:cSld>
  <p:clrMapOvr>
    <a:masterClrMapping/>
  </p:clrMapOvr>
  <p:transition advTm="212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2571744"/>
            <a:ext cx="419100" cy="1057275"/>
          </a:xfrm>
          <a:prstGeom prst="rect">
            <a:avLst/>
          </a:prstGeom>
          <a:noFill/>
        </p:spPr>
      </p:pic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42852"/>
            <a:ext cx="6248935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2383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5" cstate="print"/>
          <a:srcRect t="214" b="3219"/>
          <a:stretch>
            <a:fillRect/>
          </a:stretch>
        </p:blipFill>
        <p:spPr bwMode="auto">
          <a:xfrm>
            <a:off x="71406" y="90501"/>
            <a:ext cx="4848226" cy="662464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5000628" y="714356"/>
            <a:ext cx="392909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природное внутрикомплексное  соединение железа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протопорфирина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является составной частью некоторых сложных белков. </a:t>
            </a:r>
            <a:endParaRPr lang="ru-RU" sz="28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386630"/>
      </p:ext>
    </p:extLst>
  </p:cSld>
  <p:clrMapOvr>
    <a:masterClrMapping/>
  </p:clrMapOvr>
  <p:transition advTm="841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panfilushkinaov.ucoz.ru/_ph/5/780897227.jpg"/>
          <p:cNvPicPr>
            <a:picLocks noChangeAspect="1" noChangeArrowheads="1"/>
          </p:cNvPicPr>
          <p:nvPr/>
        </p:nvPicPr>
        <p:blipFill>
          <a:blip r:embed="rId2" cstate="print"/>
          <a:srcRect l="1875" t="4018" r="1562" b="7589"/>
          <a:stretch>
            <a:fillRect/>
          </a:stretch>
        </p:blipFill>
        <p:spPr bwMode="auto">
          <a:xfrm>
            <a:off x="90921" y="316959"/>
            <a:ext cx="8981673" cy="5755247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2357422" y="4857760"/>
            <a:ext cx="571504" cy="142876"/>
          </a:xfrm>
          <a:prstGeom prst="straightConnector1">
            <a:avLst/>
          </a:prstGeom>
          <a:ln w="57150">
            <a:solidFill>
              <a:srgbClr val="00B0F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071934" y="4071942"/>
            <a:ext cx="1785950" cy="714380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7555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85728"/>
            <a:ext cx="878687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Под </a:t>
            </a:r>
            <a:r>
              <a:rPr lang="ru-RU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первичной структурой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белка понимают вид, число и последовательность аминокислотных остатков в полипептидной цепи.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http://panfilushkinaov.ucoz.ru/_ph/5/780897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750" t="22768" r="51250" b="57143"/>
          <a:stretch>
            <a:fillRect/>
          </a:stretch>
        </p:blipFill>
        <p:spPr bwMode="auto">
          <a:xfrm>
            <a:off x="2357422" y="1714488"/>
            <a:ext cx="6400845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6" y="2428868"/>
            <a:ext cx="1828800" cy="42386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3" descr="http://www.rusdocs.com/wp-content/uploads/2011/01/8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75" r="2500" b="21924"/>
          <a:stretch>
            <a:fillRect/>
          </a:stretch>
        </p:blipFill>
        <p:spPr bwMode="auto">
          <a:xfrm>
            <a:off x="2071670" y="4000504"/>
            <a:ext cx="6572296" cy="212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06701"/>
      </p:ext>
    </p:extLst>
  </p:cSld>
  <p:clrMapOvr>
    <a:masterClrMapping/>
  </p:clrMapOvr>
  <p:transition advTm="945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D:\23.05.13-домашние документы\Лаб. раб YES\Виртуальные лабораторные YES\Анимашки и картинки\Химия-картинки\Атомы и молекулы\Большие молекулы\raznoe19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66" y="0"/>
            <a:ext cx="419100" cy="1057275"/>
          </a:xfrm>
          <a:prstGeom prst="rect">
            <a:avLst/>
          </a:prstGeom>
          <a:noFill/>
        </p:spPr>
      </p:pic>
      <p:pic>
        <p:nvPicPr>
          <p:cNvPr id="14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473" t="53323" r="39784" b="3982"/>
          <a:stretch>
            <a:fillRect/>
          </a:stretch>
        </p:blipFill>
        <p:spPr bwMode="auto">
          <a:xfrm>
            <a:off x="5143504" y="2335081"/>
            <a:ext cx="3633780" cy="37371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95665" y="2714620"/>
            <a:ext cx="1533525" cy="381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44" y="281886"/>
            <a:ext cx="84296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Полипептидные цепи имеют спиралевидную или зигзагообразную конфигурацию, которая поддерживается с помощью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водородных связей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она называется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вторичной структурой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белковой молекулы.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http://knu.znate.ru/pars_docs/refs/487/486338/486338_html_m6d083ec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497" t="3112" r="10765" b="17531"/>
          <a:stretch>
            <a:fillRect/>
          </a:stretch>
        </p:blipFill>
        <p:spPr bwMode="auto">
          <a:xfrm>
            <a:off x="71407" y="2592424"/>
            <a:ext cx="3071833" cy="412272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034366" y="5419796"/>
            <a:ext cx="609600" cy="6096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562910"/>
      </p:ext>
    </p:extLst>
  </p:cSld>
  <p:clrMapOvr>
    <a:masterClrMapping/>
  </p:clrMapOvr>
  <p:transition advTm="1273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8742" t="53323" r="1473" b="24809"/>
          <a:stretch>
            <a:fillRect/>
          </a:stretch>
        </p:blipFill>
        <p:spPr bwMode="auto">
          <a:xfrm>
            <a:off x="5786446" y="4643446"/>
            <a:ext cx="2571768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142844" y="285728"/>
            <a:ext cx="8858312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smtClean="0">
                <a:latin typeface="Arial" pitchFamily="34" charset="0"/>
                <a:cs typeface="Arial" pitchFamily="34" charset="0"/>
              </a:rPr>
              <a:t>Полипептидная спиралевидная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цепочка может быть по-разному расположена в пространстве. Это пространственное расположение, или как иногда говорят «упаковка»,  получило название </a:t>
            </a:r>
            <a:r>
              <a:rPr lang="ru-RU" sz="29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третичной структуры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http://superlifechange.com/images/562607baabcfe.jpg"/>
          <p:cNvPicPr>
            <a:picLocks noChangeAspect="1" noChangeArrowheads="1"/>
          </p:cNvPicPr>
          <p:nvPr/>
        </p:nvPicPr>
        <p:blipFill>
          <a:blip r:embed="rId7" cstate="print"/>
          <a:srcRect l="43646" t="29028" r="30573" b="14722"/>
          <a:stretch>
            <a:fillRect/>
          </a:stretch>
        </p:blipFill>
        <p:spPr bwMode="auto">
          <a:xfrm>
            <a:off x="71406" y="2857496"/>
            <a:ext cx="2357454" cy="385765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2" descr="http://panfilushkinaov.ucoz.ru/_ph/5/7808972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375" t="54732" r="55125" b="11785"/>
          <a:stretch>
            <a:fillRect/>
          </a:stretch>
        </p:blipFill>
        <p:spPr bwMode="auto">
          <a:xfrm>
            <a:off x="5715008" y="2428868"/>
            <a:ext cx="3214710" cy="200919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2" descr="D:\23.05.13-домашние документы\Виртуальные лекции 2015\Органическая химия\белки\белок.jpeg"/>
          <p:cNvPicPr>
            <a:picLocks noChangeAspect="1" noChangeArrowheads="1"/>
          </p:cNvPicPr>
          <p:nvPr/>
        </p:nvPicPr>
        <p:blipFill>
          <a:blip r:embed="rId10" cstate="print"/>
          <a:srcRect l="51370" t="14394" r="6600" b="61479"/>
          <a:stretch>
            <a:fillRect/>
          </a:stretch>
        </p:blipFill>
        <p:spPr bwMode="auto">
          <a:xfrm>
            <a:off x="3286116" y="2285992"/>
            <a:ext cx="1703522" cy="142876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2" descr="D:\23.05.13-домашние документы\Виртуальные лекции 2015\Органическая химия\белки\белок.jpeg"/>
          <p:cNvPicPr>
            <a:picLocks noChangeAspect="1" noChangeArrowheads="1"/>
          </p:cNvPicPr>
          <p:nvPr/>
        </p:nvPicPr>
        <p:blipFill>
          <a:blip r:embed="rId10" cstate="print"/>
          <a:srcRect l="22898" t="47801" r="21514" b="9223"/>
          <a:stretch>
            <a:fillRect/>
          </a:stretch>
        </p:blipFill>
        <p:spPr bwMode="auto">
          <a:xfrm>
            <a:off x="3182914" y="3857628"/>
            <a:ext cx="1960590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Прямоугольник 21"/>
          <p:cNvSpPr/>
          <p:nvPr/>
        </p:nvSpPr>
        <p:spPr>
          <a:xfrm>
            <a:off x="2285984" y="6125516"/>
            <a:ext cx="3929090" cy="732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Модель молекулы лизоцима  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566848" y="5392755"/>
            <a:ext cx="609600" cy="609600"/>
          </a:xfrm>
          <a:prstGeom prst="rect">
            <a:avLst/>
          </a:prstGeom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12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631593"/>
      </p:ext>
    </p:extLst>
  </p:cSld>
  <p:clrMapOvr>
    <a:masterClrMapping/>
  </p:clrMapOvr>
  <p:transition advTm="1320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23.05.13-домашние документы\Виртуальные лекции 2015\Органическая химия\белки\белки-1.jpg"/>
          <p:cNvPicPr>
            <a:picLocks noChangeAspect="1" noChangeArrowheads="1"/>
          </p:cNvPicPr>
          <p:nvPr/>
        </p:nvPicPr>
        <p:blipFill>
          <a:blip r:embed="rId5" cstate="print"/>
          <a:srcRect l="58742" t="74150" r="2947" b="5023"/>
          <a:stretch>
            <a:fillRect/>
          </a:stretch>
        </p:blipFill>
        <p:spPr bwMode="auto">
          <a:xfrm>
            <a:off x="1285852" y="4407151"/>
            <a:ext cx="3000396" cy="230799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 descr="D:\23.05.13-домашние документы\Биотехнология 10.05.13\Анимашки -разное\an_4enl_consur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5729311"/>
            <a:ext cx="1066800" cy="1057275"/>
          </a:xfrm>
          <a:prstGeom prst="rect">
            <a:avLst/>
          </a:prstGeom>
          <a:noFill/>
        </p:spPr>
      </p:pic>
      <p:pic>
        <p:nvPicPr>
          <p:cNvPr id="112642" name="Picture 2" descr="D:\23.05.13-домашние документы\Биотехнология 10.05.13\Анимашки -разное\an_hivpi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2266" y="4143380"/>
            <a:ext cx="2171700" cy="1362075"/>
          </a:xfrm>
          <a:prstGeom prst="rect">
            <a:avLst/>
          </a:prstGeom>
          <a:noFill/>
        </p:spPr>
      </p:pic>
      <p:pic>
        <p:nvPicPr>
          <p:cNvPr id="10" name="Picture 2" descr="http://school.xvatit.com:8080/images/e/e5/9_1_22_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4709" r="62025" b="12790"/>
          <a:stretch>
            <a:fillRect/>
          </a:stretch>
        </p:blipFill>
        <p:spPr bwMode="auto">
          <a:xfrm>
            <a:off x="4472303" y="3929066"/>
            <a:ext cx="1814209" cy="278610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142844" y="214290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отдельных случаях молекулы состоят из нескольких полипептидных цепочек, связанных между собой водородными, ионными и некоторыми другими не ковалентными видами связей. В определенных условиях они способны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диссоциировать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 более мелкие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субмолекулы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которые могут опять соединяться в первоначальную молекулу. Такое объединение нескольких частиц с третичной структурой получило название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четвертичной структуры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620345" y="5648336"/>
            <a:ext cx="609600" cy="6096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1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209197"/>
      </p:ext>
    </p:extLst>
  </p:cSld>
  <p:clrMapOvr>
    <a:masterClrMapping/>
  </p:clrMapOvr>
  <p:transition advTm="287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442" y="252012"/>
            <a:ext cx="8763045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числу NH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-групп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 молекуле амины делят на </a:t>
            </a:r>
            <a:r>
              <a:rPr lang="ru-RU" sz="2800" b="1" dirty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моноамины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диамины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триамины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либо </a:t>
            </a:r>
            <a:r>
              <a:rPr lang="ru-RU" sz="2800" b="1" dirty="0" err="1" smtClean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полиамины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1B0F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https://studfile.net/html/2706/116/html_AGQTLkYPQY.Z0ym/img-Wxyd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43822"/>
            <a:ext cx="5070887" cy="105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62" y="1907352"/>
            <a:ext cx="4614674" cy="11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50" y="3505944"/>
            <a:ext cx="6048672" cy="53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8109" y="1384133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Моноамины</a:t>
            </a:r>
            <a:r>
              <a:rPr lang="ru-RU" sz="2800" b="1" dirty="0" smtClean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1720" y="4378820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Диамины</a:t>
            </a:r>
            <a:r>
              <a:rPr lang="ru-RU" sz="2800" b="1" dirty="0" smtClean="0"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45676" y="2982724"/>
            <a:ext cx="5676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3-аминопертан (пентиламин-3)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23728" y="3933056"/>
            <a:ext cx="5676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1-аминопертан (пентиламин-1)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5877272"/>
            <a:ext cx="7173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1,3-диаминопертан (пентилдиамин-1,3)</a:t>
            </a:r>
            <a:endParaRPr lang="ru-RU" sz="2800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4355976" y="2485087"/>
            <a:ext cx="1008112" cy="577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020272" y="3460273"/>
            <a:ext cx="1008112" cy="577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987824" y="5418964"/>
            <a:ext cx="1008112" cy="577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516488" y="4902040"/>
            <a:ext cx="1008112" cy="577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69504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75046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функции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белков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разнообразны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белками связаны все жизненные процессы. Благодаря белкам организм приобрёл возможность двигаться, усваивать пищу, расти, размножаться, реагировать на внешние воздействия. </a:t>
            </a:r>
          </a:p>
        </p:txBody>
      </p:sp>
      <p:pic>
        <p:nvPicPr>
          <p:cNvPr id="6146" name="Picture 2" descr="D:\диск D\01.03.16-домашние документы\Лаб. раб YES\Виртуальные лабораторные YES\Анимашки и картинки\Люди\5886620.p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44" y="5000636"/>
            <a:ext cx="15240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иск D\01.03.16-домашние документы\Лаб. раб YES\Виртуальные лабораторные YES\Анимашки и картинки\Люди\geogra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" y="6217561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диск D\01.03.16-домашние документы\Лаб. раб YES\Виртуальные лабораторные YES\Анимашки и картинки\Люди\79929286_preview_003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84202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23.05.13-домашние документы\Виртуальные лекции 2015\Органическая химия\белки\белки-анимашки\0kky_8371def2-eaca-4345-ac57-bcd28cd4227a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32" y="3473914"/>
            <a:ext cx="3810000" cy="2143125"/>
          </a:xfrm>
          <a:prstGeom prst="rect">
            <a:avLst/>
          </a:prstGeom>
          <a:noFill/>
        </p:spPr>
      </p:pic>
      <p:pic>
        <p:nvPicPr>
          <p:cNvPr id="6149" name="Picture 5" descr="D:\диск D\01.03.16-домашние документы\Лаб. раб YES\Виртуальные лабораторные YES\Анимашки и картинки\Люди\Домашнее хозяйство, еда,\47468119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57" y="2924944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диск D\01.03.16-домашние документы\Лаб. раб YES\Виртуальные лабораторные YES\Анимашки и картинки\Люди\Домашнее хозяйство, еда,\мороженое\07b3a67db1b02446ecc4b5959a5a7c9a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26" y="4545476"/>
            <a:ext cx="13525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диск D\01.03.16-домашние документы\Лаб. раб YES\Виртуальные лабораторные YES\Анимашки и картинки\Люди\мать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6" y="2730964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37559" y="5648336"/>
            <a:ext cx="609600" cy="609600"/>
          </a:xfrm>
          <a:prstGeom prst="rect">
            <a:avLst/>
          </a:prstGeom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541311"/>
      </p:ext>
    </p:extLst>
  </p:cSld>
  <p:clrMapOvr>
    <a:masterClrMapping/>
  </p:clrMapOvr>
  <p:transition advTm="1626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08" y="2668681"/>
            <a:ext cx="2411413" cy="1609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3" y="1482498"/>
            <a:ext cx="2425649" cy="17723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8" y="4639840"/>
            <a:ext cx="3091582" cy="20169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000636"/>
            <a:ext cx="2160240" cy="1417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1321700"/>
            <a:ext cx="1904301" cy="145623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81" y="3000463"/>
            <a:ext cx="3238376" cy="2286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softRound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1" name="Picture 9" descr="D:\диск D\01.03.16-домашние документы\Лаб. раб YES\Виртуальные лабораторные YES\Анимашки и картинки\Люди\Домашнее хозяйство, еда,\жарю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36" y="1844799"/>
            <a:ext cx="12477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диск D\01.03.16-домашние документы\Лаб. раб YES\Виртуальные лабораторные YES\Анимашки и картинки\Люди\Домашнее хозяйство, еда,\edaa-100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73543"/>
            <a:ext cx="10001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диск D\01.03.16-домашние документы\Лаб. раб YES\Виртуальные лабораторные YES\Анимашки и картинки\Люди\Домашнее хозяйство, еда,\47468119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78" y="5572171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51520" y="191869"/>
            <a:ext cx="8640960" cy="135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Главными поставщиками белков для нашего организма  служат мясо, рыба, яйца, творог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2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0037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23.05.13-домашние документы\Биотехнология 10.05.13\Анимашки -разное\an_4enl_consur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5729311"/>
            <a:ext cx="1066800" cy="1057275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l="36281" t="8011" r="32850" b="29730"/>
          <a:stretch>
            <a:fillRect/>
          </a:stretch>
        </p:blipFill>
        <p:spPr bwMode="auto">
          <a:xfrm>
            <a:off x="8200574" y="61101"/>
            <a:ext cx="807416" cy="12858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268" t="8011" r="6555" b="6563"/>
          <a:stretch>
            <a:fillRect/>
          </a:stretch>
        </p:blipFill>
        <p:spPr bwMode="auto">
          <a:xfrm>
            <a:off x="5508104" y="4096612"/>
            <a:ext cx="2639684" cy="19966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9" cstate="print"/>
          <a:srcRect l="15701" t="23938" r="23704" b="9459"/>
          <a:stretch>
            <a:fillRect/>
          </a:stretch>
        </p:blipFill>
        <p:spPr bwMode="auto">
          <a:xfrm>
            <a:off x="1835696" y="4212134"/>
            <a:ext cx="2831151" cy="245722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0000" t="8011" r="31707" b="29730"/>
          <a:stretch>
            <a:fillRect/>
          </a:stretch>
        </p:blipFill>
        <p:spPr bwMode="auto">
          <a:xfrm>
            <a:off x="101828" y="63208"/>
            <a:ext cx="770866" cy="20717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 l="57650" t="22700" r="21747" b="14301"/>
          <a:stretch/>
        </p:blipFill>
        <p:spPr bwMode="auto">
          <a:xfrm>
            <a:off x="-45750" y="3024336"/>
            <a:ext cx="144939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7544" y="632668"/>
            <a:ext cx="8351812" cy="34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Практическая работа № 10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«Растворение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белков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в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воде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. Обнаружение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белков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в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молоке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и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мясном бульоне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. Денатурация раствора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белка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куриного яйца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спиртом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,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растворами солей тяжелых металлов </a:t>
            </a:r>
            <a:r>
              <a:rPr lang="ru-RU" sz="32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и при </a:t>
            </a: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нагревании»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4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807016"/>
      </p:ext>
    </p:extLst>
  </p:cSld>
  <p:clrMapOvr>
    <a:masterClrMapping/>
  </p:clrMapOvr>
  <p:transition advTm="1510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622658"/>
            <a:ext cx="885831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со свойствами белков.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яичный белок, молоко, мясной бульон, вода,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Н,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CuSO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AgNO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NaCl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Н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34034" t="23938" r="23704" b="9459"/>
          <a:stretch/>
        </p:blipFill>
        <p:spPr bwMode="auto">
          <a:xfrm>
            <a:off x="6227138" y="3477360"/>
            <a:ext cx="2449318" cy="30479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5097" t="48026" r="61365" b="14301"/>
          <a:stretch/>
        </p:blipFill>
        <p:spPr bwMode="auto">
          <a:xfrm>
            <a:off x="-37941" y="5322626"/>
            <a:ext cx="952341" cy="149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268" t="8011" r="6555" b="6563"/>
          <a:stretch>
            <a:fillRect/>
          </a:stretch>
        </p:blipFill>
        <p:spPr bwMode="auto">
          <a:xfrm>
            <a:off x="3408236" y="3675857"/>
            <a:ext cx="2639684" cy="19966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58317" t="22700" r="23888" b="17157"/>
          <a:stretch/>
        </p:blipFill>
        <p:spPr bwMode="auto">
          <a:xfrm>
            <a:off x="1530401" y="4415465"/>
            <a:ext cx="1251890" cy="237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914400" y="5648336"/>
            <a:ext cx="5565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19746387">
            <a:off x="2554624" y="5165589"/>
            <a:ext cx="1042504" cy="564072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10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693446"/>
      </p:ext>
    </p:extLst>
  </p:cSld>
  <p:clrMapOvr>
    <a:masterClrMapping/>
  </p:clrMapOvr>
  <p:transition advTm="231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1" y="297341"/>
            <a:ext cx="869464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 агрегатному состоянию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различают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твёрдые, жидкие 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полужидкие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студне-образные) белки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 Black" pitchFamily="34" charset="0"/>
                <a:cs typeface="Arial" pitchFamily="34" charset="0"/>
              </a:rPr>
              <a:t>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 Black" pitchFamily="34" charset="0"/>
                <a:cs typeface="Arial" pitchFamily="34" charset="0"/>
              </a:rPr>
              <a:t>растворимости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воде белки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подразделяют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 глобулярные и фибриллярные.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  <a:cs typeface="Arial" pitchFamily="34" charset="0"/>
              </a:rPr>
              <a:t>Глобулярные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белки, например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latin typeface="Arial" pitchFamily="34" charset="0"/>
                <a:cs typeface="Arial" pitchFamily="34" charset="0"/>
              </a:rPr>
              <a:t>белок куриного яйца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(альбумин),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растворимы в воде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либо образуют в ней коллоидные растворы. Они имеют сложную трёхмерную структуру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D:\диск D\01.03.16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86" y="449957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диск D\01.03.16-домашние документы\Лаб. раб YES\Виртуальные лабораторные YES\Анимашки и картинки\Люди\Домашнее хозяйство, еда,\яйцо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24" y="411070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" y="5188409"/>
            <a:ext cx="2617749" cy="166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5" y="3985491"/>
            <a:ext cx="1512238" cy="120291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 l="5113" t="13251" r="67719" b="43700"/>
          <a:stretch>
            <a:fillRect/>
          </a:stretch>
        </p:blipFill>
        <p:spPr bwMode="auto">
          <a:xfrm>
            <a:off x="6220868" y="4190002"/>
            <a:ext cx="1399539" cy="233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право 17"/>
          <p:cNvSpPr/>
          <p:nvPr/>
        </p:nvSpPr>
        <p:spPr>
          <a:xfrm rot="19746387">
            <a:off x="5232525" y="5496539"/>
            <a:ext cx="1042504" cy="564072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994682" y="5272028"/>
            <a:ext cx="609600" cy="609600"/>
          </a:xfrm>
          <a:prstGeom prst="rect">
            <a:avLst/>
          </a:prstGeom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11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810202"/>
      </p:ext>
    </p:extLst>
  </p:cSld>
  <p:clrMapOvr>
    <a:masterClrMapping/>
  </p:clrMapOvr>
  <p:transition advTm="229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1" y="297341"/>
            <a:ext cx="8694645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Фибриллярные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белки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растворимы в воде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 Они имеют</a:t>
            </a:r>
            <a:r>
              <a:rPr lang="ru-RU" sz="3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линейное строение, т. е. их молекулы образуют длинные волокна. К ним относится, например, кератин, из которого состоят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latin typeface="Arial" pitchFamily="34" charset="0"/>
                <a:cs typeface="Arial" pitchFamily="34" charset="0"/>
              </a:rPr>
              <a:t>волосы, ногти, перья, роговые ткани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5" name="Picture 3" descr="D:\диск D\01.03.16-домашние документы\Лаб. раб YES\Виртуальные лабораторные YES\Анимашки и картинки\Птицы\bird1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36" y="6281749"/>
            <a:ext cx="7429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иск D\01.03.16-домашние документы\Лаб. раб YES\Виртуальные лабораторные YES\Анимашки и картинки\Птицы\000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60" y="6093296"/>
            <a:ext cx="9144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диск D\01.03.16-домашние документы\Лаб. раб YES\Виртуальные лабораторные YES\Анимашки и картинки\Птицы\bird3-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57" y="5488458"/>
            <a:ext cx="12192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диск D\01.03.16-домашние документы\Лаб. раб YES\Виртуальные лабораторные YES\Анимашки и картинки\Люди\9742_45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9" y="34126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диск D\01.03.16-домашние документы\Лаб. раб YES\Виртуальные лабораторные YES\Анимашки и картинки\Животные\Олени\GrandCerf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15" y="4198261"/>
            <a:ext cx="11906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диск D\01.03.16-домашние документы\Лаб. раб YES\Виртуальные лабораторные YES\Анимашки и картинки\Животные\Носороги\RhinocerosBougeTete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60" y="4571502"/>
            <a:ext cx="142875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диск D\01.03.16-домашние документы\Лаб. раб YES\Виртуальные лабораторные YES\Анимашки и картинки\Животные\Олени\RennePLaid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70365"/>
            <a:ext cx="78105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63719"/>
            <a:ext cx="6725931" cy="1701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626607" y="5303790"/>
            <a:ext cx="609600" cy="609600"/>
          </a:xfrm>
          <a:prstGeom prst="rect">
            <a:avLst/>
          </a:prstGeom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5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47695"/>
      </p:ext>
    </p:extLst>
  </p:cSld>
  <p:clrMapOvr>
    <a:masterClrMapping/>
  </p:clrMapOvr>
  <p:transition advTm="1615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42844" y="44624"/>
            <a:ext cx="89297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7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Растворение белков в воде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  <a:cs typeface="Arial" pitchFamily="34" charset="0"/>
              </a:rPr>
              <a:t>Глобулярные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белки, например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latin typeface="Arial" pitchFamily="34" charset="0"/>
                <a:cs typeface="Arial" pitchFamily="34" charset="0"/>
              </a:rPr>
              <a:t>белок куриного яйца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(альбумин),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растворимы в воде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либо образуют в ней коллоидные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растворы. </a:t>
            </a:r>
          </a:p>
          <a:p>
            <a:pPr indent="450000" algn="just">
              <a:lnSpc>
                <a:spcPct val="80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Яичный белок +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образуется коллоидный раствор</a:t>
            </a:r>
            <a:endParaRPr lang="ru-RU" sz="3000" dirty="0" smtClean="0">
              <a:ln>
                <a:solidFill>
                  <a:sysClr val="windowText" lastClr="000000"/>
                </a:solidFill>
              </a:ln>
              <a:solidFill>
                <a:srgbClr val="8E3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образовался коллоидный раствор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5097" t="22700" r="21747" b="14301"/>
          <a:stretch>
            <a:fillRect/>
          </a:stretch>
        </p:blipFill>
        <p:spPr bwMode="auto">
          <a:xfrm>
            <a:off x="0" y="4365104"/>
            <a:ext cx="373934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704" t="15350" r="68900" b="41600"/>
          <a:stretch>
            <a:fillRect/>
          </a:stretch>
        </p:blipFill>
        <p:spPr bwMode="auto">
          <a:xfrm>
            <a:off x="3779912" y="3573016"/>
            <a:ext cx="30963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8066" t="12201" r="73034" b="50000"/>
          <a:stretch>
            <a:fillRect/>
          </a:stretch>
        </p:blipFill>
        <p:spPr bwMode="auto">
          <a:xfrm>
            <a:off x="6804248" y="3573016"/>
            <a:ext cx="126864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5113" t="13251" r="67719" b="43700"/>
          <a:stretch>
            <a:fillRect/>
          </a:stretch>
        </p:blipFill>
        <p:spPr bwMode="auto">
          <a:xfrm>
            <a:off x="7871306" y="2996952"/>
            <a:ext cx="127269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трелка вправо 19"/>
          <p:cNvSpPr/>
          <p:nvPr/>
        </p:nvSpPr>
        <p:spPr>
          <a:xfrm rot="19746387">
            <a:off x="5991602" y="4938429"/>
            <a:ext cx="624408" cy="372952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9105688">
            <a:off x="7929469" y="4408019"/>
            <a:ext cx="624408" cy="372952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76761"/>
      </p:ext>
    </p:extLst>
  </p:cSld>
  <p:clrMapOvr>
    <a:masterClrMapping/>
  </p:clrMapOvr>
  <p:transition advTm="181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183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349899"/>
            <a:ext cx="914400" cy="12382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79512" y="1125018"/>
            <a:ext cx="8784976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Денатурация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разрушение вторичной и третич­ной структур белка с сохранением первичной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структуры. 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15265"/>
            <a:ext cx="5355224" cy="224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3640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869160"/>
            <a:ext cx="4572000" cy="7201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Схема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процесса денатурации белка</a:t>
            </a:r>
            <a:endParaRPr lang="ru-RU" sz="24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7072" y="188640"/>
            <a:ext cx="645721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Денатурация белков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4269" t="8011" r="54133" b="6562"/>
          <a:stretch/>
        </p:blipFill>
        <p:spPr bwMode="auto">
          <a:xfrm>
            <a:off x="199461" y="2515265"/>
            <a:ext cx="1365678" cy="221455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 l="41997" t="8011" r="31707" b="22490"/>
          <a:stretch>
            <a:fillRect/>
          </a:stretch>
        </p:blipFill>
        <p:spPr bwMode="auto">
          <a:xfrm>
            <a:off x="7079281" y="2714619"/>
            <a:ext cx="683622" cy="185738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10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641336"/>
      </p:ext>
    </p:extLst>
  </p:cSld>
  <p:clrMapOvr>
    <a:masterClrMapping/>
  </p:clrMapOvr>
  <p:transition advTm="820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183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2008" y="322720"/>
            <a:ext cx="8964488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Она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происходит под действием физических или химических фак­торов (нагревание до 60–100 °С, радиация, действие солей тяжё­лых металлов, кислот, щелочей и т. д.). Денатурация протекает, например, при варке мяса и яиц.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 сильном нагревании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белки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разлагаются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 выделением летучих продуктов, обладающих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запахом жжёных перьев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На этом свойстве основано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обнаружение белков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установление бел­кового происхождения волокон (шерсть, натуральный шёлк).</a:t>
            </a:r>
          </a:p>
          <a:p>
            <a:pPr indent="450000" algn="just">
              <a:lnSpc>
                <a:spcPct val="85000"/>
              </a:lnSpc>
            </a:pP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3640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диск D\01.03.16-домашние документы\Лаб. раб YES\Виртуальные лабораторные YES\Анимашки и картинки\Люди\Домашнее хозяйство, еда,\жарю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0" y="5517232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иск D\01.03.16-домашние документы\Лаб. раб YES\Виртуальные лабораторные YES\Анимашки и картинки\Люди\Домашнее хозяйство, еда,\technika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86" y="4517107"/>
            <a:ext cx="1143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диск D\01.03.16-домашние документы\Лаб. раб YES\Виртуальные лабораторные YES\Анимашки и картинки\Люди\Домашнее хозяйство, еда,\глажу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07607"/>
            <a:ext cx="8477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01.03.16-домашние документы\Лаб. раб YES\Виртуальные лабораторные YES\Анимашки и картинки\Огонь\52179814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821057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диск D\01.03.16-домашние документы\Лаб. раб YES\Виртуальные лабораторные YES\Анимашки и картинки\Люди\Домашнее хозяйство, еда,\еда 3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97" y="5103983"/>
            <a:ext cx="2495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762903" y="5029220"/>
            <a:ext cx="609600" cy="609600"/>
          </a:xfrm>
          <a:prstGeom prst="rect">
            <a:avLst/>
          </a:prstGeom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1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912248"/>
      </p:ext>
    </p:extLst>
  </p:cSld>
  <p:clrMapOvr>
    <a:masterClrMapping/>
  </p:clrMapOvr>
  <p:transition advTm="3028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 l="11128" t="26834" r="11128" b="38417"/>
          <a:stretch>
            <a:fillRect/>
          </a:stretch>
        </p:blipFill>
        <p:spPr bwMode="auto">
          <a:xfrm>
            <a:off x="0" y="5799047"/>
            <a:ext cx="3000364" cy="105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4268" t="8011" r="6555" b="6563"/>
          <a:stretch>
            <a:fillRect/>
          </a:stretch>
        </p:blipFill>
        <p:spPr bwMode="auto">
          <a:xfrm>
            <a:off x="3001606" y="4500570"/>
            <a:ext cx="2927716" cy="221455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/>
          <a:srcRect l="43140" t="9459" r="29421" b="12355"/>
          <a:stretch>
            <a:fillRect/>
          </a:stretch>
        </p:blipFill>
        <p:spPr bwMode="auto">
          <a:xfrm>
            <a:off x="6286512" y="4786322"/>
            <a:ext cx="730255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4214810" y="5286388"/>
            <a:ext cx="5565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/>
          <a:srcRect l="36281" t="8011" r="32850" b="29730"/>
          <a:stretch>
            <a:fillRect/>
          </a:stretch>
        </p:blipFill>
        <p:spPr bwMode="auto">
          <a:xfrm>
            <a:off x="7500958" y="4786322"/>
            <a:ext cx="807416" cy="12858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Прямоугольник 21"/>
          <p:cNvSpPr/>
          <p:nvPr/>
        </p:nvSpPr>
        <p:spPr>
          <a:xfrm>
            <a:off x="142844" y="288888"/>
            <a:ext cx="8929718" cy="417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Осаждение белков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спиртом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Органические растворители вызывают осаждение белков вследствие разрушения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гидратной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оболочки макромолекул. 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Яичный белок + этанол </a:t>
            </a:r>
            <a:r>
              <a:rPr lang="ru-RU" sz="34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34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выпадает осадок в виде мелких частиц и хлопьев</a:t>
            </a:r>
            <a:endParaRPr lang="ru-RU" sz="3400" dirty="0" smtClean="0">
              <a:ln>
                <a:solidFill>
                  <a:schemeClr val="tx1"/>
                </a:solidFill>
              </a:ln>
              <a:solidFill>
                <a:srgbClr val="8E3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выпадает белый осадок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выпадает осадок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– добавление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растворителя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– денатурация; необратимая.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20225617">
            <a:off x="5861525" y="5786454"/>
            <a:ext cx="489204" cy="269376"/>
          </a:xfrm>
          <a:prstGeom prst="rightArrow">
            <a:avLst/>
          </a:prstGeom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20225617">
            <a:off x="7056183" y="5745573"/>
            <a:ext cx="792802" cy="342434"/>
          </a:xfrm>
          <a:prstGeom prst="rightArrow">
            <a:avLst/>
          </a:prstGeom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0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881683"/>
      </p:ext>
    </p:extLst>
  </p:cSld>
  <p:clrMapOvr>
    <a:masterClrMapping/>
  </p:clrMapOvr>
  <p:transition advTm="3150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1" y="2132856"/>
            <a:ext cx="8860758" cy="2767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104" y="332655"/>
            <a:ext cx="886075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В предложенной таблице (в каждой строке)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выберите лишнее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. Объясните свой выбор.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Выделите признаки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, на основании которых амины можно разделить на группы. </a:t>
            </a:r>
            <a:endParaRPr lang="ru-RU" sz="2800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4938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12271" t="26834" r="13414" b="34073"/>
          <a:stretch>
            <a:fillRect/>
          </a:stretch>
        </p:blipFill>
        <p:spPr bwMode="auto">
          <a:xfrm>
            <a:off x="0" y="5552346"/>
            <a:ext cx="3143240" cy="130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 l="17483" t="43145" r="23704" b="9459"/>
          <a:stretch>
            <a:fillRect/>
          </a:stretch>
        </p:blipFill>
        <p:spPr bwMode="auto">
          <a:xfrm>
            <a:off x="3428992" y="5357826"/>
            <a:ext cx="2357454" cy="15001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142844" y="-24"/>
            <a:ext cx="8929718" cy="540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3.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Осаждение белков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солями тяжелых металлов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Белки осаждаются солями меди, свинца, ртути, цинка, серебра и других тяжелых металлов. Свойство белков связывать ионы тяжелых металлов используется в медицине при оказании первой помощи пострадавшим от отравления солями меди, свинца, ртути.</a:t>
            </a: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Яичный белок +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AgNO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выпадает белый осадок в виде мелких частиц и хлопьев</a:t>
            </a:r>
            <a:endParaRPr lang="ru-RU" sz="2800" dirty="0" smtClean="0">
              <a:ln>
                <a:solidFill>
                  <a:schemeClr val="tx1"/>
                </a:solidFill>
              </a:ln>
              <a:solidFill>
                <a:srgbClr val="8E3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выпадает белый осадок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выпадает осадок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добавление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растворителя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денатурация; необратимая.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41997" t="8011" r="31707" b="22490"/>
          <a:stretch>
            <a:fillRect/>
          </a:stretch>
        </p:blipFill>
        <p:spPr bwMode="auto">
          <a:xfrm>
            <a:off x="6643702" y="5357778"/>
            <a:ext cx="552165" cy="150022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5643570" y="6143644"/>
            <a:ext cx="1127133" cy="28575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6237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42844" y="30328"/>
            <a:ext cx="8929718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Яичный белок + </a:t>
            </a:r>
            <a:r>
              <a:rPr lang="en-US" sz="31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en-US" sz="3100" b="1" baseline="-250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31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выпадает голубой осадок в виде мелких частиц и хлопьев</a:t>
            </a:r>
            <a:endParaRPr lang="ru-RU" sz="3100" dirty="0" smtClean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5000"/>
              </a:lnSpc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выпадает голубой осадок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Признак реакции: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выпадает осадок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. 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Условие протекания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добавление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растворителя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Тип реакции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денатурация; необратимая.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41997" t="8011" r="31707" b="22490"/>
          <a:stretch>
            <a:fillRect/>
          </a:stretch>
        </p:blipFill>
        <p:spPr bwMode="auto">
          <a:xfrm>
            <a:off x="7286644" y="3643314"/>
            <a:ext cx="683622" cy="185738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50000" t="8011" r="31707" b="29730"/>
          <a:stretch>
            <a:fillRect/>
          </a:stretch>
        </p:blipFill>
        <p:spPr bwMode="auto">
          <a:xfrm>
            <a:off x="1500166" y="3786190"/>
            <a:ext cx="770866" cy="207170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print"/>
          <a:srcRect l="15701" t="23938" r="23704" b="9459"/>
          <a:stretch>
            <a:fillRect/>
          </a:stretch>
        </p:blipFill>
        <p:spPr bwMode="auto">
          <a:xfrm>
            <a:off x="3214678" y="3286124"/>
            <a:ext cx="3286148" cy="285212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6286512" y="5143513"/>
            <a:ext cx="1127133" cy="28575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928794" y="5286388"/>
            <a:ext cx="1428760" cy="21431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015437" y="4929198"/>
            <a:ext cx="5565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44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755915"/>
      </p:ext>
    </p:extLst>
  </p:cSld>
  <p:clrMapOvr>
    <a:masterClrMapping/>
  </p:clrMapOvr>
  <p:transition advTm="160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2419" t="37867" r="22554" b="51139"/>
          <a:stretch>
            <a:fillRect/>
          </a:stretch>
        </p:blipFill>
        <p:spPr bwMode="auto">
          <a:xfrm>
            <a:off x="0" y="6357938"/>
            <a:ext cx="3000364" cy="50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0190" t="15880" r="17459" b="10830"/>
          <a:stretch>
            <a:fillRect/>
          </a:stretch>
        </p:blipFill>
        <p:spPr bwMode="auto">
          <a:xfrm>
            <a:off x="3500430" y="3929066"/>
            <a:ext cx="2874189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3143240" y="6422753"/>
            <a:ext cx="3911648" cy="43524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NaCl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Белок  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H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  <a:sym typeface="Symbol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6200000" flipV="1">
            <a:off x="5786435" y="6143633"/>
            <a:ext cx="428650" cy="4286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 flipH="1" flipV="1">
            <a:off x="5107786" y="6322239"/>
            <a:ext cx="357189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3571869" y="6357958"/>
            <a:ext cx="285751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42844" y="-24"/>
            <a:ext cx="8929718" cy="404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4.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Де- и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ренатурация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белков.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Реакции осаждения белков бывают обратимыми и необратимыми.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обратимом осаждении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макромолекулы белка в основном не подвергаются глубокой денатурации, а осадки могут быть снова растворены в первоначальном растворителе.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Яичный белок + </a:t>
            </a:r>
            <a:r>
              <a:rPr lang="en-US" sz="3200" b="1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выпадает белый осадок, который исчезает при добавлении воды</a:t>
            </a:r>
            <a:endParaRPr lang="ru-RU" sz="3200" dirty="0" smtClean="0">
              <a:ln>
                <a:solidFill>
                  <a:schemeClr val="tx1"/>
                </a:solidFill>
              </a:ln>
              <a:solidFill>
                <a:srgbClr val="8E3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46875" t="6108" r="32744" b="35260"/>
          <a:stretch>
            <a:fillRect/>
          </a:stretch>
        </p:blipFill>
        <p:spPr bwMode="auto">
          <a:xfrm>
            <a:off x="1214414" y="3929066"/>
            <a:ext cx="952507" cy="22860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1928794" y="5000636"/>
            <a:ext cx="16001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</a:t>
            </a:r>
            <a:r>
              <a:rPr lang="en-US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NaCl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5214950"/>
            <a:ext cx="132760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6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786642"/>
      </p:ext>
    </p:extLst>
  </p:cSld>
  <p:clrMapOvr>
    <a:masterClrMapping/>
  </p:clrMapOvr>
  <p:transition advTm="2570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8152" t="12862" r="13383" b="9608"/>
          <a:stretch>
            <a:fillRect/>
          </a:stretch>
        </p:blipFill>
        <p:spPr bwMode="auto">
          <a:xfrm>
            <a:off x="3143240" y="2643182"/>
            <a:ext cx="4506619" cy="371477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Обратимое осаждение вызывается действием нейтральных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солей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аммония,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щелочных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щелочно-земельных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металлов (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высаливание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), спирта, ацетона, эфира и некоторых других органических растворителей.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28926" y="6422753"/>
            <a:ext cx="4643470" cy="4352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NaCl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Белок  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endParaRPr lang="ru-RU" sz="2600" b="1" dirty="0" smtClean="0">
              <a:ln w="11430">
                <a:solidFill>
                  <a:sysClr val="windowText" lastClr="000000"/>
                </a:solidFill>
              </a:ln>
              <a:solidFill>
                <a:srgbClr val="33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  <a:sym typeface="Symbol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V="1">
            <a:off x="6215063" y="6286531"/>
            <a:ext cx="500088" cy="71438"/>
          </a:xfrm>
          <a:prstGeom prst="straightConnector1">
            <a:avLst/>
          </a:prstGeom>
          <a:ln w="57150">
            <a:solidFill>
              <a:srgbClr val="3366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5607852" y="6322238"/>
            <a:ext cx="357189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3393274" y="6322238"/>
            <a:ext cx="357189" cy="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46875" t="6108" r="32744" b="35260"/>
          <a:stretch>
            <a:fillRect/>
          </a:stretch>
        </p:blipFill>
        <p:spPr bwMode="auto">
          <a:xfrm>
            <a:off x="928662" y="4000504"/>
            <a:ext cx="952507" cy="22860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Прямоугольник 21"/>
          <p:cNvSpPr/>
          <p:nvPr/>
        </p:nvSpPr>
        <p:spPr>
          <a:xfrm>
            <a:off x="1643042" y="5000636"/>
            <a:ext cx="16001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</a:t>
            </a:r>
            <a:r>
              <a:rPr lang="en-US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NaCl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682" y="5357826"/>
            <a:ext cx="132760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 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6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25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5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2029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9171" t="10994" r="47010" b="15716"/>
          <a:stretch>
            <a:fillRect/>
          </a:stretch>
        </p:blipFill>
        <p:spPr bwMode="auto">
          <a:xfrm>
            <a:off x="2214546" y="5072026"/>
            <a:ext cx="1279948" cy="17859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 l="22486" t="32899" r="28600" b="52443"/>
          <a:stretch>
            <a:fillRect/>
          </a:stretch>
        </p:blipFill>
        <p:spPr bwMode="auto">
          <a:xfrm>
            <a:off x="0" y="6179346"/>
            <a:ext cx="2714612" cy="67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43818" t="6108" r="20516" b="2279"/>
          <a:stretch>
            <a:fillRect/>
          </a:stretch>
        </p:blipFill>
        <p:spPr bwMode="auto">
          <a:xfrm>
            <a:off x="4572000" y="5144604"/>
            <a:ext cx="778760" cy="16687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Прямоугольник 16"/>
          <p:cNvSpPr/>
          <p:nvPr/>
        </p:nvSpPr>
        <p:spPr>
          <a:xfrm>
            <a:off x="71438" y="-24"/>
            <a:ext cx="8929718" cy="513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5.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белка с азотной кислотой.</a:t>
            </a:r>
            <a:endParaRPr lang="ru-RU" sz="2800" b="1" dirty="0" smtClean="0"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Реакция находит применение для быстрого определения белка в биологических жидкостях, например, моче.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взаимодействии серной, соляной и азотной кислот с растворами белков на границе белка и кислоты появляется белое кольцо. После осторожного встряхивания осадки растворяются в серной и соляной кислотах, но не растворяются в азотной кислоте 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необратимая денатурация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indent="450000" algn="just">
              <a:lnSpc>
                <a:spcPct val="85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Яичный белок + 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en-US" sz="27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2700" b="1" baseline="-2500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выпадает белый осадок, который становится 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BE99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желтым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после нагревания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latin typeface="Arial Black" pitchFamily="34" charset="0"/>
                <a:cs typeface="Arial" pitchFamily="34" charset="0"/>
              </a:rPr>
              <a:t> (</a:t>
            </a:r>
            <a:r>
              <a:rPr lang="ru-RU" sz="2700" b="1" i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BE991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Ксантопротеиновая реакция</a:t>
            </a:r>
            <a:r>
              <a:rPr lang="ru-RU" sz="2700" b="1" dirty="0" smtClean="0">
                <a:ln>
                  <a:solidFill>
                    <a:schemeClr val="tx1"/>
                  </a:solidFill>
                </a:ln>
                <a:solidFill>
                  <a:srgbClr val="8E3267"/>
                </a:solidFill>
                <a:latin typeface="Arial Black" pitchFamily="34" charset="0"/>
                <a:cs typeface="Arial" pitchFamily="34" charset="0"/>
              </a:rPr>
              <a:t>)</a:t>
            </a:r>
            <a:endParaRPr lang="ru-RU" sz="2700" b="1" u="sng" dirty="0" smtClean="0">
              <a:ln>
                <a:solidFill>
                  <a:schemeClr val="tx1"/>
                </a:solidFill>
              </a:ln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 l="36752" t="6026" r="37772" b="12133"/>
          <a:stretch>
            <a:fillRect/>
          </a:stretch>
        </p:blipFill>
        <p:spPr bwMode="auto">
          <a:xfrm>
            <a:off x="3851920" y="5429240"/>
            <a:ext cx="533120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Прямоугольник 18"/>
          <p:cNvSpPr/>
          <p:nvPr/>
        </p:nvSpPr>
        <p:spPr>
          <a:xfrm>
            <a:off x="5148064" y="5517232"/>
            <a:ext cx="3672408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i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Ксантопротеиновая реакция</a:t>
            </a:r>
            <a:endParaRPr lang="ru-RU" sz="25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5004048" y="5733256"/>
            <a:ext cx="504056" cy="2160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7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310611"/>
      </p:ext>
    </p:extLst>
  </p:cSld>
  <p:clrMapOvr>
    <a:masterClrMapping/>
  </p:clrMapOvr>
  <p:transition advTm="3562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9362" t="7329" r="32744" b="12052"/>
          <a:stretch>
            <a:fillRect/>
          </a:stretch>
        </p:blipFill>
        <p:spPr bwMode="auto">
          <a:xfrm>
            <a:off x="2428860" y="4214818"/>
            <a:ext cx="1882283" cy="264320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2419" t="36645" r="24592" b="52361"/>
          <a:stretch>
            <a:fillRect/>
          </a:stretch>
        </p:blipFill>
        <p:spPr bwMode="auto">
          <a:xfrm>
            <a:off x="0" y="6388162"/>
            <a:ext cx="2714612" cy="46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 l="28532" t="13273" r="29687" b="10993"/>
          <a:stretch>
            <a:fillRect/>
          </a:stretch>
        </p:blipFill>
        <p:spPr bwMode="auto">
          <a:xfrm>
            <a:off x="4357686" y="4286256"/>
            <a:ext cx="1676489" cy="253517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/>
          <a:srcRect l="31590" t="4886" r="34782" b="13273"/>
          <a:stretch>
            <a:fillRect/>
          </a:stretch>
        </p:blipFill>
        <p:spPr bwMode="auto">
          <a:xfrm>
            <a:off x="6143636" y="4143356"/>
            <a:ext cx="1337064" cy="271464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 l="38723" t="6026" r="43953" b="26791"/>
          <a:stretch>
            <a:fillRect/>
          </a:stretch>
        </p:blipFill>
        <p:spPr bwMode="auto">
          <a:xfrm>
            <a:off x="7572396" y="4500570"/>
            <a:ext cx="529940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9" cstate="print"/>
          <a:srcRect l="33628" t="13436" r="49049" b="27932"/>
          <a:stretch>
            <a:fillRect/>
          </a:stretch>
        </p:blipFill>
        <p:spPr bwMode="auto">
          <a:xfrm>
            <a:off x="8204920" y="4000504"/>
            <a:ext cx="581922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79512" y="250190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6.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Цветные реакции белков.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Биуретовая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реакция.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взаимодействии с солями меди (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в щелочной среде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белки дают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фиолетовое окрашивание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Эта реакция 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пептидные связи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подтверждает наличие их в белках и полипептидах. Для различных полипептидов окраска, возникающая при взаимодействии с солями меди, неодинакова: дипептиды дают синюю окраску,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трипептиды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фиолетовую, а более сложные полипептиды – красную.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12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21549"/>
      </p:ext>
    </p:extLst>
  </p:cSld>
  <p:clrMapOvr>
    <a:masterClrMapping/>
  </p:clrMapOvr>
  <p:transition advTm="316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07504" y="44624"/>
            <a:ext cx="89297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Опыт 7.</a:t>
            </a:r>
            <a:r>
              <a:rPr lang="ru-RU" sz="27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Обнаружение белков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мясном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бульоне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Поместите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пробирку кусочек мяса и залейте его водой. Нагрейте пробирку до температуры кипения воды и 2–3 мин кипятите содержимое (тем самым получите бульон). Отфильтруйте бульон через марлю с помощью воронки в другую пробирку. Определите наличие белка в бульоне с помощью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биуретовой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BE9912"/>
                </a:solidFill>
                <a:latin typeface="Arial" pitchFamily="34" charset="0"/>
                <a:cs typeface="Arial" pitchFamily="34" charset="0"/>
              </a:rPr>
              <a:t>ксантопротеиновой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реакций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0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BE99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Бульон +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900" b="1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ru-RU" sz="2900" b="1" baseline="-25000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900" b="1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9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900" b="1" dirty="0">
                <a:ln>
                  <a:solidFill>
                    <a:schemeClr val="tx1"/>
                  </a:solidFill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фиолетовое окрашивание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раствора</a:t>
            </a:r>
            <a:endParaRPr lang="ru-RU" sz="2900" dirty="0" smtClean="0">
              <a:ln>
                <a:solidFill>
                  <a:sysClr val="windowText" lastClr="000000"/>
                </a:solidFill>
              </a:ln>
              <a:solidFill>
                <a:srgbClr val="8E3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64049"/>
            <a:ext cx="711200" cy="232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460" y="5816877"/>
            <a:ext cx="14245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BE99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Бульон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BE991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41810" y="4941168"/>
            <a:ext cx="25410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CuSO</a:t>
            </a:r>
            <a:r>
              <a:rPr lang="ru-RU" sz="2600" b="1" baseline="-250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2600" b="1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</a:t>
            </a:r>
            <a:r>
              <a:rPr lang="ru-RU" sz="2600" b="1" dirty="0" smtClean="0">
                <a:ln w="11430"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8E3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6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07504" y="6296036"/>
            <a:ext cx="1584176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1979712" y="5426099"/>
            <a:ext cx="1080120" cy="222238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трелка вправо 21"/>
          <p:cNvSpPr/>
          <p:nvPr/>
        </p:nvSpPr>
        <p:spPr>
          <a:xfrm>
            <a:off x="2318501" y="5891881"/>
            <a:ext cx="3117595" cy="342434"/>
          </a:xfrm>
          <a:prstGeom prst="rightArrow">
            <a:avLst/>
          </a:prstGeom>
          <a:ln w="571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/>
          <a:srcRect l="33628" t="13436" r="49049" b="27932"/>
          <a:stretch>
            <a:fillRect/>
          </a:stretch>
        </p:blipFill>
        <p:spPr bwMode="auto">
          <a:xfrm>
            <a:off x="5625994" y="4531208"/>
            <a:ext cx="728500" cy="205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домой 27">
            <a:hlinkClick r:id="rId8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025449"/>
      </p:ext>
    </p:extLst>
  </p:cSld>
  <p:clrMapOvr>
    <a:masterClrMapping/>
  </p:clrMapOvr>
  <p:transition advTm="285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55954" y="44624"/>
            <a:ext cx="4618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Это интересно …</a:t>
            </a:r>
            <a:endParaRPr lang="ru-RU" sz="3600" dirty="0"/>
          </a:p>
        </p:txBody>
      </p:sp>
      <p:pic>
        <p:nvPicPr>
          <p:cNvPr id="5122" name="Picture 2" descr="D:\диск D\01.03.16-домашние документы\Лаб. раб YES\Виртуальные лабораторные YES\Анимашки и картинки\Люди\ludia-11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07" y="5080024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ск D\01.03.16-домашние документы\Лаб. раб YES\Виртуальные лабораторные YES\Анимашки и картинки\Люди\ludia-18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50518"/>
            <a:ext cx="6858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9888"/>
            <a:ext cx="1979712" cy="174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0183" y="692696"/>
            <a:ext cx="8856984" cy="451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 науке известен следующий факт: влюблённый студент-химик решил оригинальным способом воспользоваться информацией о том, что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в нашем организме есть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Arial" pitchFamily="34" charset="0"/>
              </a:rPr>
              <a:t>железо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Он решил из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Arial" pitchFamily="34" charset="0"/>
              </a:rPr>
              <a:t>железа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которое содержится в его крови сделать кольцо для дамы сердца. Небольшими порциями он выпускал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кровь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химическим путём выделял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cs typeface="Arial" pitchFamily="34" charset="0"/>
              </a:rPr>
              <a:t>железо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Но такой романтический способ добычи металла закончился трагически: он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умер от малокровия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Ведь он не знал, что в нашей крови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Arial" pitchFamily="34" charset="0"/>
              </a:rPr>
              <a:t>железа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содержится примерно от 3 до 4 грамм.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cs typeface="Arial" pitchFamily="34" charset="0"/>
              </a:rPr>
              <a:t>Железо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входит в состав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белка-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гемоглобина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который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70D95"/>
                </a:solidFill>
                <a:latin typeface="Arial" pitchFamily="34" charset="0"/>
                <a:cs typeface="Arial" pitchFamily="34" charset="0"/>
              </a:rPr>
              <a:t>участвует в переносе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70D95"/>
                </a:solidFill>
                <a:latin typeface="Arial" pitchFamily="34" charset="0"/>
                <a:cs typeface="Arial" pitchFamily="34" charset="0"/>
              </a:rPr>
              <a:t>кислорода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62543"/>
            <a:ext cx="2376264" cy="169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11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593876"/>
      </p:ext>
    </p:extLst>
  </p:cSld>
  <p:clrMapOvr>
    <a:masterClrMapping/>
  </p:clrMapOvr>
  <p:transition advTm="4025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6" y="539725"/>
            <a:ext cx="8387144" cy="598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88609"/>
            <a:ext cx="2016224" cy="178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9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0149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75046"/>
            <a:ext cx="87666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Любая хозяйка знает, если нужно сварить вкусный бульон для 1 блюда, мясо кладётся в холодную воду, а когда вкусное мясо для 2 блюда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в горячее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Есть ли в этом химический смысл?</a:t>
            </a:r>
          </a:p>
          <a:p>
            <a:pPr indent="450850" algn="just">
              <a:lnSpc>
                <a:spcPct val="85000"/>
              </a:lnSpc>
            </a:pP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мясо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положить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в холодную воду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растворимые белки переходят в воду и там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денатурируются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Бульон получается </a:t>
            </a:r>
            <a:r>
              <a:rPr lang="ru-RU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вкусным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Если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мясо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положить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в горячую воду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белки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денатурируются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сразу в мясе, поэтому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мясо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получается </a:t>
            </a:r>
            <a:r>
              <a:rPr lang="ru-RU" sz="27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вкусным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D:\диск D\01.03.16-домашние документы\Лаб. раб YES\Виртуальные лабораторные YES\Анимашки и картинки\Люди\Домашнее хозяйство, еда,\варю ...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07" y="5301208"/>
            <a:ext cx="7334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01.03.16-домашние документы\Лаб. раб YES\Виртуальные лабораторные YES\Анимашки и картинки\Люди\Домашнее хозяйство, еда,\0_20a8d_f80fb384_L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62" y="3964134"/>
            <a:ext cx="4762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160240" cy="1685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83" y="4003376"/>
            <a:ext cx="2032597" cy="1369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004515"/>
      </p:ext>
    </p:extLst>
  </p:cSld>
  <p:clrMapOvr>
    <a:masterClrMapping/>
  </p:clrMapOvr>
  <p:transition advTm="3073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7945" y="188639"/>
            <a:ext cx="554350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Номенклатура аминов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028343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Рекомендации </a:t>
            </a:r>
            <a:r>
              <a:rPr lang="ru-RU" sz="2800" b="1" dirty="0">
                <a:solidFill>
                  <a:srgbClr val="0B0080"/>
                </a:solidFill>
                <a:latin typeface="Arial" charset="0"/>
                <a:cs typeface="Arial" charset="0"/>
              </a:rPr>
              <a:t>ИЮПАК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предписывают следующие правила для составления названий аминов. В случае </a:t>
            </a:r>
            <a:r>
              <a:rPr lang="ru-RU" sz="2800" b="1" i="1" dirty="0">
                <a:solidFill>
                  <a:srgbClr val="222222"/>
                </a:solidFill>
                <a:latin typeface="Arial" charset="0"/>
                <a:cs typeface="Arial" charset="0"/>
              </a:rPr>
              <a:t>первичных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аминов пользуются одним из трёх способов: (1) добавляют суффикс «-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» к названию </a:t>
            </a:r>
            <a:r>
              <a:rPr lang="ru-RU" sz="2800" b="1" dirty="0" err="1" smtClean="0">
                <a:solidFill>
                  <a:srgbClr val="222222"/>
                </a:solidFill>
                <a:latin typeface="Arial" charset="0"/>
                <a:cs typeface="Arial" charset="0"/>
              </a:rPr>
              <a:t>родоначального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 углеводорода (предпочтительно); (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2) добавляют название заместителя к корню 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charset="0"/>
                <a:cs typeface="Arial" charset="0"/>
              </a:rPr>
              <a:t>азан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» или (3) добавляют название 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заместителя к 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корню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». Например:</a:t>
            </a:r>
            <a:endParaRPr lang="ru-RU" sz="2800" b="1" dirty="0">
              <a:latin typeface="Arial" charset="0"/>
              <a:cs typeface="Arial" charset="0"/>
            </a:endParaRPr>
          </a:p>
          <a:p>
            <a:pPr lvl="1" indent="-14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(1) 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NH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 –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222222"/>
                </a:solidFill>
                <a:latin typeface="Arial" charset="0"/>
                <a:cs typeface="Arial" charset="0"/>
              </a:rPr>
              <a:t>метан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;</a:t>
            </a:r>
          </a:p>
          <a:p>
            <a:pPr lvl="1" indent="-14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(2) 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NH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 –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222222"/>
                </a:solidFill>
                <a:latin typeface="Arial" charset="0"/>
                <a:cs typeface="Arial" charset="0"/>
              </a:rPr>
              <a:t>метил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charset="0"/>
                <a:cs typeface="Arial" charset="0"/>
              </a:rPr>
              <a:t>азан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;</a:t>
            </a:r>
          </a:p>
          <a:p>
            <a:pPr lvl="1" indent="-14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(3) 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NH</a:t>
            </a:r>
            <a:r>
              <a:rPr lang="ru-RU" sz="28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 –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 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.</a:t>
            </a:r>
            <a:endParaRPr lang="ru-RU" sz="2800" b="1" dirty="0">
              <a:solidFill>
                <a:srgbClr val="22222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8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Повторим изученный материал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705" y="997344"/>
            <a:ext cx="9036496" cy="45566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Задание: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решите цепочки превращений, назовите все соединения и укажите условия протекания реакций: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3538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этаналь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ОН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3538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ОН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363538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BrCH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Br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CH≡CH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3538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CuO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CuSO</a:t>
            </a:r>
            <a:r>
              <a:rPr lang="en-US" sz="2700" b="1" baseline="-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Cu(OH)</a:t>
            </a:r>
            <a:r>
              <a:rPr lang="en-US" sz="2700" b="1" baseline="-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Глицерат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меди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</a:t>
            </a:r>
            <a:endParaRPr lang="ru-RU" sz="2700" b="1" dirty="0"/>
          </a:p>
          <a:p>
            <a:pPr marL="363538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err="1">
                <a:latin typeface="Arial" pitchFamily="34" charset="0"/>
                <a:cs typeface="Arial" pitchFamily="34" charset="0"/>
              </a:rPr>
              <a:t>этаналь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Br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363538" lvl="0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этаналь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63538" lvl="0" indent="-363538"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BrCH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Br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бензол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363538" lvl="0" indent="-363538"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ОН</a:t>
            </a:r>
            <a:r>
              <a:rPr lang="en-US" sz="2700" b="1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382867"/>
      </p:ext>
    </p:extLst>
  </p:cSld>
  <p:clrMapOvr>
    <a:masterClrMapping/>
  </p:clrMapOvr>
  <p:transition advTm="788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771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9715" y="1044032"/>
            <a:ext cx="8858312" cy="561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5"/>
            </a:pP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ISBN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/Азотсодержащие соединения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Азотсодержащие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соединения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/Амины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/Амины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/Аминокислоты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Аминокислоты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/Белки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/Белки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3483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88583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/%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D0%BE%D1%80%D0%B3%D0%B0%D0%BD%D0%B8%D1%87%D0%B5%D1%81%D0%BA%D0%B0%D1%8F-%D1%85%D0%B8%D0%BC%D0%B8%D1%8F.-%D0%BA%D0%BE%D0%BC%D0%BF%D0%BB%D0%B5%D0%BA%D1%82-%D1%82%D0%B0%D0%B1%D0%BB%D0%B8%D1%86/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himiknoginsk.ucoz.ru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14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1236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858312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7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Органическая химия полный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мультимедий-ный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курс органической химии + все опыты органики – МО Сергиев Посад: ООО «Руссобит-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Паблишинг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2004,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www.russobit-m.ru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7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https://ru.wikipedia.org/wiki/%D0%90%D0%BB%D1%8C%D0%B4%D0%B5%D0%B3%D0%B8%D0%B4%D1%8B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7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http://www.silvery.com.ua/silver_mirror_reaction.html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7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https://ru.wikipedia.org/wiki/%D0%91%D0%B5%D0%BB%D0%BA%D0%B8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7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http://5klass.net/khimija-10-klass/Aminokisloty-i-belki-khimija/032-Obnaruzhenie-belka-v-mjasnom-bulone.html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7"/>
            </a:pPr>
            <a:r>
              <a:rPr lang="ru-RU" sz="2800" b="1" dirty="0"/>
              <a:t>https://festival.1september.ru/articles/651841/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8948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504" y="764704"/>
            <a:ext cx="8858312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intranet.tdmu.edu.ua/data/kafedra/internal/zag_him/classes_stud/ru/med/lik/ptn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23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www.cnit.ssau.ru/organics/chem5/n42.htm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23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http://table.cefaq.ru/?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11011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www.refbank.ru/chem/4/chem4.html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xreferat.com/108/1023-1-aminokisloty.html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https://sites.google.com/site/himulacom/zvonok-na-urok/10-klass---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tretij-god-obucenia/urok-no54-aminokisloty-ih-stroenie-izomeria-i-svojstva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23"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23"/>
            </a:pP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00108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042323" y="6273626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82073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9583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703" y="183650"/>
            <a:ext cx="871296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вторичных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третичных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 аминов используются похожие рекомендации: (1) составить заместительное название с суффиксом «-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» и указать остальные заместители при атоме азота (предпочтительно); (2) указать заместители в алфавитном порядке в виде приставок к корню 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charset="0"/>
                <a:cs typeface="Arial" charset="0"/>
              </a:rPr>
              <a:t>азан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» или (3) указать заместители в алфавитном порядке в виде приставок к корню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». Например:</a:t>
            </a:r>
            <a:endParaRPr lang="ru-RU" sz="2800" b="1" dirty="0">
              <a:latin typeface="Arial" charset="0"/>
              <a:cs typeface="Arial" charset="0"/>
            </a:endParaRPr>
          </a:p>
          <a:p>
            <a:pPr lvl="1" indent="-14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(1) (CH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)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– </a:t>
            </a:r>
            <a:r>
              <a:rPr lang="ru-RU" sz="2800" b="1" i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N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,</a:t>
            </a:r>
            <a:r>
              <a:rPr lang="ru-RU" sz="2800" b="1" i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N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-</a:t>
            </a:r>
            <a:r>
              <a:rPr lang="ru-RU" sz="2800" b="1" dirty="0" err="1" smtClean="0">
                <a:solidFill>
                  <a:srgbClr val="222222"/>
                </a:solidFill>
                <a:latin typeface="Arial" charset="0"/>
                <a:cs typeface="Arial" charset="0"/>
              </a:rPr>
              <a:t>диэтилэтан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;</a:t>
            </a:r>
          </a:p>
          <a:p>
            <a:pPr lvl="1" indent="-14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(2) (CH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)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 –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222222"/>
                </a:solidFill>
                <a:latin typeface="Arial" charset="0"/>
                <a:cs typeface="Arial" charset="0"/>
              </a:rPr>
              <a:t>триэтил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charset="0"/>
                <a:cs typeface="Arial" charset="0"/>
              </a:rPr>
              <a:t>азан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;</a:t>
            </a:r>
          </a:p>
          <a:p>
            <a:pPr lvl="1" indent="-1428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(3) (CH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)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ru-RU" sz="2800" b="1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ru-RU" sz="2800" b="1" dirty="0">
                <a:solidFill>
                  <a:srgbClr val="222222"/>
                </a:solidFill>
                <a:latin typeface="Arial" charset="0"/>
                <a:cs typeface="Arial" charset="0"/>
              </a:rPr>
              <a:t>  –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 smtClean="0">
                <a:solidFill>
                  <a:srgbClr val="222222"/>
                </a:solidFill>
                <a:latin typeface="Arial" charset="0"/>
                <a:cs typeface="Arial" charset="0"/>
              </a:rPr>
              <a:t>триэтил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charset="0"/>
                <a:cs typeface="Arial" charset="0"/>
              </a:rPr>
              <a:t>амин</a:t>
            </a:r>
            <a:r>
              <a:rPr lang="ru-RU" sz="2800" b="1" dirty="0" smtClean="0">
                <a:solidFill>
                  <a:srgbClr val="222222"/>
                </a:solidFill>
                <a:latin typeface="Arial" charset="0"/>
                <a:cs typeface="Arial" charset="0"/>
              </a:rPr>
              <a:t>.</a:t>
            </a:r>
            <a:endParaRPr lang="ru-RU" sz="2800" b="1" dirty="0">
              <a:solidFill>
                <a:srgbClr val="22222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15011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21" y="5142508"/>
            <a:ext cx="5513316" cy="1567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1" y="2320637"/>
            <a:ext cx="6770687" cy="16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5123" y="594554"/>
            <a:ext cx="885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Структурная изомерия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цепи, т.е. углеродного скелета, положение кратных связей, функциональных групп).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Изомерия цепи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отражает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последователь-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соединения атомов в молекуле: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6561" y="4016046"/>
            <a:ext cx="885376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Изомерия положения функциональных групп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отражает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последовательность их расположения в углеродной цепи.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4534" y="0"/>
            <a:ext cx="4217821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Изомерия </a:t>
            </a:r>
            <a:r>
              <a:rPr lang="ru-RU" sz="3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аминов</a:t>
            </a:r>
            <a:endParaRPr lang="ru-RU" sz="3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43" y="1422103"/>
            <a:ext cx="8621829" cy="1977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74" y="260648"/>
            <a:ext cx="885376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Изомерия аминогруппы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связанная с изменением степени защищённости атомов водорода при азоте.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753" y="3573016"/>
            <a:ext cx="885376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Пространственная изомерия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Возможна оптическая изомерия, начиная с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6390" name="Picture 6" descr="https://4.bp.blogspot.com/-a04MOlATjIE/WGAh_1mSVpI/AAAAAAAAByY/pBPcDE5swT0BNfcDm8bhHiYhLhgwMzQ2QCLcB/s1600/%25D0%2591%25D0%25B5%25D0%25B7%25D1%258B%25D0%25BC%25D1%258F%25D0%25BD%25D0%25BD%25D1%258B%25D0%25B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23" y="4417402"/>
            <a:ext cx="4548654" cy="225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bigslide.ru/images/43/42092/960/im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" t="20608" r="1743" b="-2"/>
          <a:stretch/>
        </p:blipFill>
        <p:spPr bwMode="auto">
          <a:xfrm>
            <a:off x="131730" y="727512"/>
            <a:ext cx="8849042" cy="54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96470" y="-27384"/>
            <a:ext cx="471956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Получение аминов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14720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" y="511154"/>
            <a:ext cx="8884095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Стандартным </a:t>
            </a:r>
            <a:r>
              <a:rPr lang="ru-RU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промышленным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способом получения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низших аминов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 реакция соответствующего спирта с аммиаком над подходящим катализатором. Поскольку получаемый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первичный амин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может также реагировать со спиртом, продуктом всегда является смесь первичного, вторичного и третичного амина. Кроме того, образование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вторичного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третичного амина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является экзотермическим, а поэтому выгодным. Состав продуктов можно контролировать соотношением реагентов, температурой и продолжительностью синтеза</a:t>
            </a:r>
          </a:p>
        </p:txBody>
      </p:sp>
      <p:sp>
        <p:nvSpPr>
          <p:cNvPr id="4" name="AutoShape 3" descr="{\displaystyle {\mathsf {RCH_{2}NH_{2}+RCH_{2}OH\rightarrow (RCH_{2})_{2}NH+H_{2}O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{\displaystyle {\mathsf {(RCH_{2})_{2}NH+RCH_{2}OH\rightarrow (RCH_{2})_{3}N+H_{2}O}}}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{\displaystyle {\mathsf {NH_{3}+RCH_{2}OH\rightarrow RCH_{2}NH_{2}+H_{2}O}}}"/>
          <p:cNvSpPr>
            <a:spLocks noChangeAspect="1" noChangeArrowheads="1"/>
          </p:cNvSpPr>
          <p:nvPr/>
        </p:nvSpPr>
        <p:spPr bwMode="auto">
          <a:xfrm>
            <a:off x="288925" y="-2905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{\displaystyle {\mathsf {RCH_{2}NH_{2}+RCH_{2}OH\rightarrow (RCH_{2})_{2}NH+H_{2}O}}}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{\displaystyle {\mathsf {(RCH_{2})_{2}NH+RCH_{2}OH\rightarrow (RCH_{2})_{3}N+H_{2}O}}}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{\displaystyle {\mathsf {NH_{3}+RCH_{2}OH\rightarrow RCH_{2}NH_{2}+H_{2}O}}}"/>
          <p:cNvSpPr>
            <a:spLocks noChangeAspect="1" noChangeArrowheads="1"/>
          </p:cNvSpPr>
          <p:nvPr/>
        </p:nvSpPr>
        <p:spPr bwMode="auto">
          <a:xfrm>
            <a:off x="441325" y="-1381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32778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8869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4778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7787"/>
            <a:ext cx="8716742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400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присутствии катализатора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NH</a:t>
            </a:r>
            <a:r>
              <a:rPr lang="en-US" sz="3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CH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-NH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+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        </a:t>
            </a:r>
          </a:p>
          <a:p>
            <a:pPr indent="45000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  метанол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аммиак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  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                      </a:t>
            </a:r>
          </a:p>
          <a:p>
            <a:pPr indent="450000">
              <a:lnSpc>
                <a:spcPct val="85000"/>
              </a:lnSpc>
            </a:pP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4" descr="https://konspekta.net/infopediasu/baza2/1767937680801.files/image27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4556"/>
            <a:ext cx="8874153" cy="29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073352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9532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7787"/>
            <a:ext cx="87167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Лабораторный способ получения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первичных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вторичных, третичных аминов 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действие щелочей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соли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алкиламмония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4291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nl-NL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R-NH</a:t>
            </a:r>
            <a:r>
              <a:rPr lang="nl-NL" sz="2800" b="1" baseline="-30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nl-NL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nl-NL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nl-NL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+ NaOH </a:t>
            </a:r>
            <a:r>
              <a:rPr lang="en-US" sz="2800" b="1" baseline="30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→ </a:t>
            </a:r>
            <a:r>
              <a:rPr lang="nl-NL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R-NH</a:t>
            </a:r>
            <a:r>
              <a:rPr lang="nl-NL" sz="2800" b="1" baseline="-300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nl-NL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+ Na</a:t>
            </a:r>
            <a:r>
              <a:rPr lang="nl-NL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nl-NL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+ </a:t>
            </a:r>
            <a:r>
              <a:rPr lang="en-US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30000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lvl="0" indent="4429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– галоген.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7080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4" t="9471" r="40863" b="8631"/>
          <a:stretch/>
        </p:blipFill>
        <p:spPr bwMode="auto">
          <a:xfrm>
            <a:off x="4067944" y="334170"/>
            <a:ext cx="656698" cy="273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6" t="11134" r="13270" b="8577"/>
          <a:stretch/>
        </p:blipFill>
        <p:spPr bwMode="auto">
          <a:xfrm>
            <a:off x="372370" y="404664"/>
            <a:ext cx="2409476" cy="266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2943516" y="1978173"/>
            <a:ext cx="959775" cy="356838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2524" y="3730719"/>
            <a:ext cx="900718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nl-NL" sz="2800" b="1" baseline="-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 NaOH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→ 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-NH</a:t>
            </a:r>
            <a:r>
              <a:rPr lang="nl-NL" sz="2800" b="1" baseline="-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 + 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Cl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30063" y="4154407"/>
            <a:ext cx="2116670" cy="77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анилин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7031" y="4187073"/>
            <a:ext cx="2816485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хлорид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аммония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2524" y="4981595"/>
            <a:ext cx="900718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nl-NL" sz="2800" b="1" baseline="-30000" dirty="0">
                <a:latin typeface="Arial" pitchFamily="34" charset="0"/>
                <a:cs typeface="Arial" pitchFamily="34" charset="0"/>
              </a:rPr>
              <a:t>2 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→ 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nl-NL" sz="2800" b="1" baseline="-30000" dirty="0">
                <a:latin typeface="Arial" pitchFamily="34" charset="0"/>
                <a:cs typeface="Arial" pitchFamily="34" charset="0"/>
              </a:rPr>
              <a:t>3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</a:t>
            </a:r>
            <a:r>
              <a:rPr lang="nl-NL" sz="2800" b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5461726"/>
            <a:ext cx="2116670" cy="77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анилин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36027" y="5445410"/>
            <a:ext cx="2816485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хлорид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аммония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39766" r="56639" b="8577"/>
          <a:stretch/>
        </p:blipFill>
        <p:spPr bwMode="auto">
          <a:xfrm>
            <a:off x="5720131" y="830025"/>
            <a:ext cx="1497275" cy="17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Выгнутая вниз стрелка 20"/>
          <p:cNvSpPr/>
          <p:nvPr/>
        </p:nvSpPr>
        <p:spPr>
          <a:xfrm rot="12965669">
            <a:off x="4452160" y="2587017"/>
            <a:ext cx="2018830" cy="713676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1233262"/>
            <a:ext cx="647934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nl-NL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7240001" y="1700273"/>
            <a:ext cx="644367" cy="27790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2" t="4548" r="42385" b="8098"/>
          <a:stretch/>
        </p:blipFill>
        <p:spPr bwMode="auto">
          <a:xfrm flipH="1">
            <a:off x="8148604" y="116632"/>
            <a:ext cx="595193" cy="267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858576" y="2751266"/>
            <a:ext cx="2580056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осадок растворяется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6788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www.sites.google.com/site/himulacom/_/rsrc/1315460516513/zvonok-na-urok/10-klass---tretij-god-obucenia/urok-no53-aminy-stroenie-i-svojstva-aminov-predelnogo-rada-anilin-kak-predstavitel-aromaticeskih-aminov/n63208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" y="2210668"/>
            <a:ext cx="9067389" cy="170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17787"/>
            <a:ext cx="871674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Действием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галогеналканов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первичные алифатические и ароматические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амины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получают вторичные и третичные амины, в том числе, смешанные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lvl="0" indent="4429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3399"/>
                </a:solidFill>
                <a:latin typeface="Times New Roman" pitchFamily="18" charset="0"/>
                <a:cs typeface="Arial" pitchFamily="34" charset="0"/>
                <a:hlinkClick r:id="rId3"/>
              </a:rPr>
              <a:t>  </a:t>
            </a:r>
            <a:endParaRPr lang="en-US" sz="8800" dirty="0">
              <a:solidFill>
                <a:srgbClr val="663399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19997" y="2940194"/>
            <a:ext cx="115212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бром-</a:t>
            </a:r>
            <a:r>
              <a:rPr lang="ru-RU" sz="2400" b="1" dirty="0" smtClean="0">
                <a:ln>
                  <a:solidFill>
                    <a:srgbClr val="1B0FB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метан</a:t>
            </a:r>
            <a:endParaRPr lang="ru-RU" sz="2400" dirty="0">
              <a:ln>
                <a:solidFill>
                  <a:srgbClr val="1B0FB1"/>
                </a:solidFill>
              </a:ln>
              <a:solidFill>
                <a:srgbClr val="1B0FB1"/>
              </a:solidFill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449139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14539" r="15429" b="37996"/>
          <a:stretch/>
        </p:blipFill>
        <p:spPr bwMode="auto">
          <a:xfrm>
            <a:off x="15861" y="44624"/>
            <a:ext cx="9112278" cy="343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11238" y="3526857"/>
            <a:ext cx="230104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Образуется гидроксид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аммония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364088" y="587566"/>
            <a:ext cx="1872208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t="28124" r="16095" b="9608"/>
          <a:stretch/>
        </p:blipFill>
        <p:spPr bwMode="auto">
          <a:xfrm>
            <a:off x="164147" y="3440326"/>
            <a:ext cx="6770084" cy="334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4716016" y="4305532"/>
            <a:ext cx="2232248" cy="2250863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ыгнутая вправо стрелка 1"/>
          <p:cNvSpPr/>
          <p:nvPr/>
        </p:nvSpPr>
        <p:spPr>
          <a:xfrm rot="3555963">
            <a:off x="5231428" y="3529629"/>
            <a:ext cx="437147" cy="1383217"/>
          </a:xfrm>
          <a:prstGeom prst="curvedLeft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1819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" y="961603"/>
            <a:ext cx="9112277" cy="498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314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8" y="951153"/>
            <a:ext cx="8562455" cy="108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4" y="2264667"/>
            <a:ext cx="8868067" cy="101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6618" y="260648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49520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404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1842 г Н. Н.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Зинин получил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анилин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восстановлением нитробензола (в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промышлен-ности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Восстановление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нитросоединений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водородом (реакция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Зинина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ctr">
              <a:lnSpc>
                <a:spcPct val="85000"/>
              </a:lnSpc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indent="450000" algn="ctr">
              <a:lnSpc>
                <a:spcPct val="9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R-NO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+ 6[H] 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err="1" smtClean="0">
                <a:latin typeface="Arial" pitchFamily="34" charset="0"/>
                <a:cs typeface="Arial" pitchFamily="34" charset="0"/>
              </a:rPr>
              <a:t>kat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Ni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R-NH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+ 2H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</a:p>
          <a:p>
            <a:pPr indent="450000" algn="ctr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или</a:t>
            </a:r>
          </a:p>
          <a:p>
            <a:pPr indent="450000" algn="ctr"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R-NO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+3(NH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 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t, Fe 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в кислой среде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R-NH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+3S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↓+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↑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      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Зинина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→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нитро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метан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923928" y="2852936"/>
            <a:ext cx="24482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83968" y="2132856"/>
            <a:ext cx="10081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6322022"/>
            <a:ext cx="5499093" cy="4193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Николай Николаевич Зинин</a:t>
            </a:r>
          </a:p>
        </p:txBody>
      </p:sp>
      <p:pic>
        <p:nvPicPr>
          <p:cNvPr id="36866" name="Picture 2" descr="https://eponym.ru/GaleryImages/DYFVUMOEO95LA221BIXDHBL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1944216" cy="2466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otvet.imgsmail.ru/download/875a8375f91de049494d6073098e8a2f_deb591b825a454aff2f82180a594859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5668091" cy="171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63196" y="5689553"/>
            <a:ext cx="2153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нитро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5671002"/>
            <a:ext cx="2214709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амино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бензол</a:t>
            </a: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1B0FB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анилин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0381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352" y="116632"/>
            <a:ext cx="734528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Физические свойства аминов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751" y="1124744"/>
            <a:ext cx="8892481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Низшие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(1–4 атома углерода) –метиламин,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диметиламин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триметиламин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этиламин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комнатной температуре 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газами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Средние амины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(5–9 атомов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углерода)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жидкостями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более длинными заместителями 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твёрдыми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веществами.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7801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718" y="188640"/>
            <a:ext cx="889248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Низшие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смешиваются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водой.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Трибутиламин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смешивается с водой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частично.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увеличением молярной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массы аминов, их температура кипения увеличивается, а растворимость в воде уменьшается.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29526" r="28510" b="12716"/>
          <a:stretch/>
        </p:blipFill>
        <p:spPr bwMode="auto">
          <a:xfrm>
            <a:off x="100718" y="2178073"/>
            <a:ext cx="6480720" cy="458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619672" y="5638820"/>
            <a:ext cx="2088232" cy="38246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114910" y="5638820"/>
            <a:ext cx="1321186" cy="27126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581438" y="3590737"/>
            <a:ext cx="2509288" cy="14003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хорошо растворим в воде</a:t>
            </a:r>
            <a:endParaRPr lang="ru-RU" sz="2500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6125147" y="4014720"/>
            <a:ext cx="1008112" cy="56640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7801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Tm="17161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t="5419" r="14678" b="5958"/>
          <a:stretch/>
        </p:blipFill>
        <p:spPr bwMode="auto">
          <a:xfrm>
            <a:off x="323528" y="227009"/>
            <a:ext cx="6729612" cy="472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78173"/>
            <a:ext cx="1800200" cy="232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0165" y="5346762"/>
            <a:ext cx="3672408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Эмульсия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анилина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в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воде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(после тщательно перемешивания)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5580112" y="4427364"/>
            <a:ext cx="648072" cy="98165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58309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514" y="188640"/>
            <a:ext cx="8374859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способны к образованию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водородных связей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37890" name="Picture 2" descr="https://www.sites.google.com/site/himulacom/_/rsrc/1315460516512/zvonok-na-urok/10-klass---tretij-god-obucenia/urok-no53-aminy-stroenie-i-svojstva-aminov-predelnogo-rada-anilin-kak-predstavitel-aromaticeskih-aminov/n23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909050" cy="18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025" y="3140968"/>
            <a:ext cx="860434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Поэтому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низшие 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хорошо растворимы в воде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 увеличением числа и размеров углеводородных радикалов растворимость аминов в воде уменьшается, т.к. увеличиваются пространственные препятствия образованию водородных связей.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Ароматические амины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воде практически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растворяются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28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767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1" y="836712"/>
            <a:ext cx="8786753" cy="495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5751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8"/>
          <a:stretch/>
        </p:blipFill>
        <p:spPr bwMode="auto">
          <a:xfrm>
            <a:off x="1014976" y="2281847"/>
            <a:ext cx="6747927" cy="1435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2249" y="3573016"/>
            <a:ext cx="35385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Ассоциация аминов</a:t>
            </a:r>
            <a:endParaRPr lang="ru-RU" sz="2600" dirty="0">
              <a:ln>
                <a:solidFill>
                  <a:schemeClr val="tx1"/>
                </a:solidFill>
              </a:ln>
              <a:solidFill>
                <a:srgbClr val="1B0FB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6067246" y="2158894"/>
            <a:ext cx="14401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635896" y="2146857"/>
            <a:ext cx="14401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9512" y="223253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Связь N–H является полярной, поэтому первичные и вторичные амины образуют межмолекулярные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водородные связи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несколько более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слабые, чем Н-связи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участием группы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О–Н).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496" y="4063022"/>
            <a:ext cx="896448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Это объясняет относительно высокую температуру кипения аминов по сравнению с неполярными соединениями со сходной молекулярной массой. Например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 descr="https://bb31e6b6-a-62cb3a1a-s-sites.googlegroups.com/site/himulacom/zvonok-na-urok/10-klass---tretij-god-obucenia/urok-no53-aminy-stroenie-i-svojstva-aminov-predelnogo-rada-anilin-kak-predstavitel-aromaticeskih-aminov/n2312.gif?attachauth=ANoY7coNqEGu1_SnPfDTQq7cDVmM9vHgxZEoJvSrjBz0FLivOn5KVCOVFcgN81inFjRaB7yBthGQMxDDp3uv85mbusqgDcAUg4_9ZZPe79g4xdxg_D_dBBnVTo3Puuig_8JGkFI6UofV6v-en-wkzMMdYxKFxkJ-x2pT5F8uyM7cVg8imDUR1OWgCr5bv-OVoeBFowwM0VvYnj12FSPt9GoLQl0Onp6H_2EEioG_wkLlKGt-J63wNb_26eO06kxCNltOTt1vx5tiOO_rHbX2GoDdD9j6ltE4lZCIfXNdDzScZSbuySsHLBmlME5z7kyXMH67JfW8eL8lF8vxASQzMEgizdqzYh_zKwoMCGlBp_wpFL7WYHA7eUwfs0qPAvKUzlnjO0-0cs7eNe8wEI6lpNGelYZkBAaroQ%3D%3D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63647"/>
            <a:ext cx="6013822" cy="7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936602" y="5562413"/>
            <a:ext cx="72363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624817" y="5562413"/>
            <a:ext cx="795055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536" y="501317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Третичные 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образуют ассоциирующих водородных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связей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(отсутствует группа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N–H). Поэтому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их температуры кипения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ниже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у изомерных первичных и вторичных аминов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триэтиламин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кипит при 89 °С, а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гексиламин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при 133 °С).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обычной температуре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только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низшие алифатические амины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(CH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NH и (CH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 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газы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 запахом аммиака),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средние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гомологи – жидкости (с резким рыбным запахом),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высшие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твердые вещества без запаха.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Ароматические амины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бесцветные высококипящие жидкости или твердые вещества.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09717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28" y="908720"/>
            <a:ext cx="8804159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широко распространены в природе, так как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образуются при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гниении живых организмов. Например, 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триметиламином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 встречались неоднократно. Запах селедочного рассола обусловлен именно этим веществом. Обиходное словосочетание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«трупный яд»,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встречающиеся в художественной литературе, связано 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7404" y="188639"/>
            <a:ext cx="763382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Нахождение аминов в природе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4" name="Picture 2" descr="https://images.boredomfiles.com/wp-content/uploads/sites/11/2017/11/1f229267_Rotten_fish_by_Desfibrador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5920"/>
            <a:ext cx="3172912" cy="21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www.chrisjordan.com/img/gallery/midway/CF000238%2017x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8789"/>
            <a:ext cx="2472565" cy="18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://probakterii.ru/wp-content/uploads/2015/05/gde-obitajut-bakterii-gnienij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r="22135"/>
          <a:stretch/>
        </p:blipFill>
        <p:spPr bwMode="auto">
          <a:xfrm>
            <a:off x="6662382" y="3553058"/>
            <a:ext cx="1868843" cy="20857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://cn1.nevsedoma.com.ua/images/2007/311/1/100300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12951" r="9173" b="15950"/>
          <a:stretch/>
        </p:blipFill>
        <p:spPr bwMode="auto">
          <a:xfrm>
            <a:off x="4251093" y="5099125"/>
            <a:ext cx="3109423" cy="1762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9" name="Picture 17" descr="https://thumbs.gfycat.com/KindlyFatHorsechestnutleafminer-size_restrict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04877"/>
            <a:ext cx="8979016" cy="20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09717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https://cf2.ppt-online.org/files2/slide/v/vj7TZEnxeCu5HV9JdhSrywqk1WQ0m8oKgbNz34lp6/slide-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6000" r="4907" b="13454"/>
          <a:stretch/>
        </p:blipFill>
        <p:spPr bwMode="auto">
          <a:xfrm>
            <a:off x="371821" y="105683"/>
            <a:ext cx="8437418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da4a-klya4a.ru/wp-content/uploads/2019/12/DSC_34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8"/>
          <a:stretch/>
        </p:blipFill>
        <p:spPr bwMode="auto">
          <a:xfrm>
            <a:off x="3995936" y="4929227"/>
            <a:ext cx="2880320" cy="17579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69007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88352" y="116632"/>
            <a:ext cx="735329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Химические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свойства аминов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90" y="1733561"/>
            <a:ext cx="6399213" cy="2047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2" y="3861048"/>
            <a:ext cx="825656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51533" y="1988840"/>
            <a:ext cx="2209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232" y="908720"/>
            <a:ext cx="865626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Взаимодействуя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кислотами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амины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образуют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соли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81653" y="5377210"/>
            <a:ext cx="2752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72147" y="5340463"/>
            <a:ext cx="342446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Хлорид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аммония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1441" y="2852936"/>
            <a:ext cx="2260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43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04" y="2742848"/>
            <a:ext cx="3098544" cy="321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2465"/>
            <a:ext cx="2170717" cy="255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6890" r="50993" b="8220"/>
          <a:stretch/>
        </p:blipFill>
        <p:spPr bwMode="auto">
          <a:xfrm>
            <a:off x="2170717" y="3284984"/>
            <a:ext cx="1403949" cy="2845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339752" y="6170135"/>
            <a:ext cx="2116670" cy="77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анилин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http://images.myshared.ru/6/672914/slide_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37127" b="20653"/>
          <a:stretch/>
        </p:blipFill>
        <p:spPr bwMode="auto">
          <a:xfrm>
            <a:off x="124691" y="389498"/>
            <a:ext cx="9046902" cy="28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5181" y="20166"/>
            <a:ext cx="2319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Или точнее:</a:t>
            </a:r>
            <a:endParaRPr lang="ru-RU" sz="2800" dirty="0"/>
          </a:p>
        </p:txBody>
      </p:sp>
      <p:pic>
        <p:nvPicPr>
          <p:cNvPr id="14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791557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9159" r="22331" b="7974"/>
          <a:stretch/>
        </p:blipFill>
        <p:spPr bwMode="auto">
          <a:xfrm>
            <a:off x="131601" y="2990730"/>
            <a:ext cx="1848111" cy="386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20454" y="3079685"/>
            <a:ext cx="3312368" cy="7725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 Black" pitchFamily="34" charset="0"/>
              </a:rPr>
              <a:t>Фильтровальная бумага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88640"/>
            <a:ext cx="8856984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Фильтровальную бумагу смочили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триэтиламином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затем капнули соляную кислоту.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Пары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взаимодействуют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триэтиламином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твердой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соли –хлорид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триэтиламмония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–NH]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  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этиламин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соляная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хлорид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кислота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триэтиламмония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055657" y="3465944"/>
            <a:ext cx="780039" cy="16192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22413" r="33115" b="7960"/>
          <a:stretch/>
        </p:blipFill>
        <p:spPr bwMode="auto">
          <a:xfrm>
            <a:off x="2771800" y="4071071"/>
            <a:ext cx="2380939" cy="27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18131" r="42429" b="16634"/>
          <a:stretch/>
        </p:blipFill>
        <p:spPr bwMode="auto">
          <a:xfrm>
            <a:off x="5508104" y="3203596"/>
            <a:ext cx="3053758" cy="36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00106" y="4293096"/>
            <a:ext cx="88357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 Black" pitchFamily="34" charset="0"/>
              </a:rPr>
              <a:t>HCl</a:t>
            </a:r>
            <a:endParaRPr lang="ru-RU" sz="2800" dirty="0">
              <a:latin typeface="Arial Black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805649" y="4652960"/>
            <a:ext cx="470207" cy="8115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083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63529"/>
            <a:ext cx="8715436" cy="5219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</a:t>
            </a:r>
            <a:r>
              <a:rPr lang="ru-RU" sz="2800" b="1" dirty="0" smtClean="0">
                <a:ln w="1905"/>
                <a:solidFill>
                  <a:srgbClr val="C0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использованию</a:t>
            </a: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kern="10" dirty="0">
                <a:latin typeface="Arial" pitchFamily="34" charset="0"/>
                <a:cs typeface="Arial" pitchFamily="34" charset="0"/>
                <a:hlinkClick r:id="rId5" action="ppaction://hlinksldjump"/>
              </a:rPr>
              <a:t>Азотсодержащие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соединения.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Амины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Классификация аминов.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Номенклатура аминов.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9" action="ppaction://hlinksldjump"/>
              </a:rPr>
              <a:t>Изомерия аминов.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Получение аминов.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Физические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1" action="ppaction://hlinksldjump"/>
              </a:rPr>
              <a:t>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аминов.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2" action="ppaction://hlinksldjump"/>
              </a:rPr>
              <a:t>Нахождение аминов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природе.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Химические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аминов.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Применение.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Аминокислоты.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Номенклатура.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7" action="ppaction://hlinksldjump"/>
              </a:rPr>
              <a:t>Важнейшие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  <a:hlinkClick r:id="rId17" action="ppaction://hlinksldjump"/>
              </a:rPr>
              <a:t></a:t>
            </a:r>
            <a:r>
              <a:rPr lang="el-GR" sz="2800" b="1" dirty="0">
                <a:latin typeface="Arial" pitchFamily="34" charset="0"/>
                <a:cs typeface="Arial" pitchFamily="34" charset="0"/>
                <a:hlinkClick r:id="rId17" action="ppaction://hlinksldjump"/>
              </a:rPr>
              <a:t>-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аминокислоты.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18" action="ppaction://hlinksldjump"/>
              </a:rPr>
              <a:t>Классификация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8" action="ppaction://hlinksldjump"/>
              </a:rPr>
              <a:t>аминокислот.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latin typeface="Arial" pitchFamily="34" charset="0"/>
                <a:cs typeface="Arial" pitchFamily="34" charset="0"/>
                <a:hlinkClick r:id="rId19" action="ppaction://hlinksldjump"/>
              </a:rPr>
              <a:t>Открытие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19" action="ppaction://hlinksldjump"/>
              </a:rPr>
              <a:t>аминокислот.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Изомерия аминокислот.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Способы получения.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 </a:t>
            </a: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2" action="ppaction://hlinksldjump"/>
              </a:rPr>
              <a:t>Нахождение в природе. </a:t>
            </a:r>
            <a:r>
              <a:rPr lang="ru-RU" sz="2800" b="1" dirty="0">
                <a:latin typeface="Arial" pitchFamily="34" charset="0"/>
                <a:cs typeface="Arial" pitchFamily="34" charset="0"/>
                <a:hlinkClick r:id="rId23" action="ppaction://hlinksldjump"/>
              </a:rPr>
              <a:t>Физические свойства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23" action="ppaction://hlinksldjump"/>
              </a:rPr>
              <a:t>аминокислот.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4" action="ppaction://hlinksldjump"/>
              </a:rPr>
              <a:t>Химические свойства.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5" action="ppaction://hlinksldjump"/>
              </a:rPr>
              <a:t>Применение аминокислот.</a:t>
            </a:r>
            <a:r>
              <a:rPr lang="ru-RU" sz="2800" b="1" dirty="0" smtClean="0">
                <a:ln w="1905"/>
                <a:solidFill>
                  <a:srgbClr val="8E0000"/>
                </a:solidFill>
                <a:latin typeface="Arial" pitchFamily="34" charset="0"/>
                <a:cs typeface="Arial" pitchFamily="34" charset="0"/>
                <a:hlinkClick r:id="rId25" action="ppaction://hlinksldjump"/>
              </a:rPr>
              <a:t> </a:t>
            </a:r>
            <a:endParaRPr lang="ru-RU" sz="2800" b="1" dirty="0" smtClean="0">
              <a:ln w="1905"/>
              <a:solidFill>
                <a:srgbClr val="8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Tm="467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26" y="188640"/>
            <a:ext cx="9079633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Взаимодействие с кислотами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протекает по донорно-акцепторному механизму: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→ [CH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]HSO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       </a:t>
            </a:r>
          </a:p>
          <a:p>
            <a:pPr indent="450000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  метил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гидросульфат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indent="450000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аммония</a:t>
            </a:r>
            <a:endParaRPr lang="ru-RU" sz="2600" b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→ [CH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        </a:t>
            </a:r>
          </a:p>
          <a:p>
            <a:pPr indent="450000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  метил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pPr indent="450000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600" b="1" dirty="0" err="1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аммония</a:t>
            </a:r>
            <a:endParaRPr lang="ru-RU" sz="2600" b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Соли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неустойчивы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разлагаются щелочами: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2NaOH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2CH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↑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сульфат 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гидроксид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 метил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сульфат</a:t>
            </a:r>
          </a:p>
          <a:p>
            <a:pPr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аммония</a:t>
            </a:r>
            <a:r>
              <a:rPr lang="ru-RU" sz="26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натрия                              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натрия</a:t>
            </a:r>
            <a:endParaRPr lang="ru-RU" sz="2600" b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ru-RU" sz="2600" b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13700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51520" y="109657"/>
            <a:ext cx="871296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с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азотистой кислотой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HNO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качественной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для идентификации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первичных, вторичных и третичных аминов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Алифатические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третичные амины дают смесь соли амина и N-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нитрозоаммонийной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соли,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ароматические третичные амины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нитрозируются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пара-положение.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R–NH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HNO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R–OH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Первичные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ароматические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комнатной температуре реагируют аналогично, образуя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фенолы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выделяя азот. При низкой температуре (около 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реакция идет иначе.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43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7" y="701407"/>
            <a:ext cx="8492590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23528" y="1916832"/>
            <a:ext cx="8492590" cy="7180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85" y="2060848"/>
            <a:ext cx="5489827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7" y="4527156"/>
            <a:ext cx="7387731" cy="1638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88352" y="44624"/>
            <a:ext cx="689804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1B0FB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Основные свойства </a:t>
            </a:r>
            <a:r>
              <a:rPr lang="ru-RU" sz="3200" b="1" spc="50" dirty="0">
                <a:ln w="11430"/>
                <a:solidFill>
                  <a:srgbClr val="1B0FB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аминов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6074132"/>
            <a:ext cx="2792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триметил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79569"/>
            <a:ext cx="7172598" cy="1641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99592" y="2924944"/>
            <a:ext cx="2175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7975" y="4003936"/>
            <a:ext cx="2263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43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850" y="77665"/>
            <a:ext cx="884063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Водные растворы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щелочную реакцию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(амины реагируют с водой по донорно-акцепторному механизму):</a:t>
            </a:r>
          </a:p>
        </p:txBody>
      </p:sp>
      <p:pic>
        <p:nvPicPr>
          <p:cNvPr id="38914" name="Picture 2" descr="https://www.sites.google.com/site/himulacom/_/rsrc/1315460516512/zvonok-na-urok/10-klass---tretij-god-obucenia/urok-no53-aminy-stroenie-i-svojstva-aminov-predelnogo-rada-anilin-kak-predstavitel-aromaticeskih-aminov/n23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73" y="1414906"/>
            <a:ext cx="6198221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www.sites.google.com/site/himulacom/_/rsrc/1315460516512/zvonok-na-urok/10-klass---tretij-god-obucenia/urok-no53-aminy-stroenie-i-svojstva-aminov-predelnogo-rada-anilin-kak-predstavitel-aromaticeskih-aminov/n232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53" y="4131808"/>
            <a:ext cx="6564259" cy="1673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83469" y="5345813"/>
            <a:ext cx="2175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5656" y="2619878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аммиак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3850" y="5874099"/>
            <a:ext cx="7907117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R-NH</a:t>
            </a:r>
            <a:r>
              <a:rPr lang="pt-BR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pt-BR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R-NH</a:t>
            </a:r>
            <a:r>
              <a:rPr lang="pt-BR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pt-BR" sz="2800" b="1" baseline="30000" dirty="0">
                <a:latin typeface="Arial" pitchFamily="34" charset="0"/>
                <a:cs typeface="Arial" pitchFamily="34" charset="0"/>
              </a:rPr>
              <a:t>+ 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pt-BR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pt-BR" sz="2800" b="1" baseline="30000" dirty="0" smtClean="0">
                <a:latin typeface="Arial" pitchFamily="34" charset="0"/>
                <a:cs typeface="Arial" pitchFamily="34" charset="0"/>
              </a:rPr>
              <a:t>-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                          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t-BR" sz="2600" b="1" dirty="0" smtClean="0">
                <a:latin typeface="Arial" pitchFamily="34" charset="0"/>
                <a:cs typeface="Arial" pitchFamily="34" charset="0"/>
              </a:rPr>
              <a:t>ион алкиламмония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0" t="7353" r="35546" b="18849"/>
          <a:stretch/>
        </p:blipFill>
        <p:spPr bwMode="auto">
          <a:xfrm>
            <a:off x="7947336" y="1955318"/>
            <a:ext cx="1170207" cy="2303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02573" y="4258612"/>
            <a:ext cx="184570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Синий раствор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627"/>
            <a:ext cx="138460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гнутая вверх стрелка 3"/>
          <p:cNvSpPr/>
          <p:nvPr/>
        </p:nvSpPr>
        <p:spPr>
          <a:xfrm rot="19731634">
            <a:off x="7186650" y="3886634"/>
            <a:ext cx="1331246" cy="424616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84779" y="3278176"/>
            <a:ext cx="237548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фиолетовый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990099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072620" y="3715662"/>
            <a:ext cx="2687642" cy="0"/>
          </a:xfrm>
          <a:prstGeom prst="straightConnector1">
            <a:avLst/>
          </a:prstGeom>
          <a:ln w="76200">
            <a:solidFill>
              <a:srgbClr val="CC00CC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9698" r="17362" b="15302"/>
          <a:stretch/>
        </p:blipFill>
        <p:spPr bwMode="auto">
          <a:xfrm>
            <a:off x="2464639" y="2204864"/>
            <a:ext cx="4555633" cy="395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5" t="13470" r="33521" b="13470"/>
          <a:stretch/>
        </p:blipFill>
        <p:spPr bwMode="auto">
          <a:xfrm>
            <a:off x="107504" y="1147727"/>
            <a:ext cx="2294686" cy="44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744" y="260648"/>
            <a:ext cx="8649735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Три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щелочную среду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это доказывает изменение окраски индикатора.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11853" r="48354" b="12931"/>
          <a:stretch/>
        </p:blipFill>
        <p:spPr bwMode="auto">
          <a:xfrm>
            <a:off x="7092280" y="1268760"/>
            <a:ext cx="194421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274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2671" r="31066" b="51367"/>
          <a:stretch/>
        </p:blipFill>
        <p:spPr bwMode="auto">
          <a:xfrm>
            <a:off x="985323" y="2060848"/>
            <a:ext cx="7160455" cy="336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8661" y="188640"/>
            <a:ext cx="8725827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Анилин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реагирует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не изменяет окраску индикатора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!!! </a:t>
            </a:r>
          </a:p>
        </p:txBody>
      </p:sp>
      <p:pic>
        <p:nvPicPr>
          <p:cNvPr id="1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863313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7" y="1097018"/>
            <a:ext cx="2911153" cy="25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rykovodstvo.ru/pars_docs/refs/147/146499/146499_html_m1f3309b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8" y="3855128"/>
            <a:ext cx="7123237" cy="25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805264"/>
            <a:ext cx="2116670" cy="77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анилин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6292405"/>
            <a:ext cx="3673570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2,4,6-трибром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анилин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87830" y="5372838"/>
            <a:ext cx="2668038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бромоводород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6104" y="1641573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3" t="8739" r="25672" b="13710"/>
          <a:stretch/>
        </p:blipFill>
        <p:spPr bwMode="auto">
          <a:xfrm>
            <a:off x="4572000" y="1001726"/>
            <a:ext cx="1139943" cy="27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16"/>
          <p:cNvSpPr/>
          <p:nvPr/>
        </p:nvSpPr>
        <p:spPr>
          <a:xfrm>
            <a:off x="3633291" y="2564903"/>
            <a:ext cx="848395" cy="346699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76885"/>
            <a:ext cx="8748364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Качественной реакцией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анилин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реакция с бромной водой: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1B0F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19426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9" name="Picture 5" descr="http://900igr.net/up/datai/60473/0046-029-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3073"/>
          <a:stretch/>
        </p:blipFill>
        <p:spPr bwMode="auto">
          <a:xfrm>
            <a:off x="339566" y="2636912"/>
            <a:ext cx="4128655" cy="3374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4039" y="188640"/>
            <a:ext cx="874836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Качественной реакцией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анилин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является реакция с раствором хлорной извести: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1B0FB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СаO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→ фиолетовый раствор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хлорная 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анилин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    известь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4468221" y="4149080"/>
            <a:ext cx="1543939" cy="576064"/>
          </a:xfrm>
          <a:prstGeom prst="rightArrow">
            <a:avLst/>
          </a:prstGeom>
          <a:solidFill>
            <a:srgbClr val="990099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6" t="9162" r="38931" b="28646"/>
          <a:stretch/>
        </p:blipFill>
        <p:spPr bwMode="auto">
          <a:xfrm>
            <a:off x="6340924" y="2611658"/>
            <a:ext cx="1431524" cy="339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9301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4039" y="188640"/>
            <a:ext cx="874836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горения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Из-за запаха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низшие амины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долгое время принимали за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аммиак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пока в 1849 году французский химик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Шарль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Вюрц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не выяснил, что в отличие от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они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горят на воздухе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углекислого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газа: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4СH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+    9O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4CO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+   10H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          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углекислый 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                                          газ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5461679"/>
            <a:ext cx="33483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err="1">
                <a:latin typeface="Arial Black" pitchFamily="34" charset="0"/>
              </a:rPr>
              <a:t>Вюрц</a:t>
            </a:r>
            <a:endParaRPr lang="ru-RU" sz="2800" dirty="0"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 Black" pitchFamily="34" charset="0"/>
              </a:rPr>
              <a:t>Шарль</a:t>
            </a:r>
            <a:r>
              <a:rPr lang="ru-RU" sz="2800" dirty="0">
                <a:latin typeface="Arial Black" pitchFamily="34" charset="0"/>
              </a:rPr>
              <a:t> </a:t>
            </a:r>
            <a:r>
              <a:rPr lang="ru-RU" sz="2800" dirty="0" smtClean="0">
                <a:latin typeface="Arial Black" pitchFamily="34" charset="0"/>
              </a:rPr>
              <a:t>Адольф</a:t>
            </a:r>
            <a:r>
              <a:rPr lang="ru-RU" sz="2800" dirty="0">
                <a:latin typeface="Arial Black" pitchFamily="34" charset="0"/>
              </a:rPr>
              <a:t> </a:t>
            </a:r>
          </a:p>
        </p:txBody>
      </p:sp>
      <p:pic>
        <p:nvPicPr>
          <p:cNvPr id="40962" name="Picture 2" descr="https://img1.liveinternet.ru/images/attach/d/2/150/902/150902339_145892012_CharlesAdolphe_Wurt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1" y="3212976"/>
            <a:ext cx="2439636" cy="3210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t="15682" r="13926" b="34483"/>
          <a:stretch/>
        </p:blipFill>
        <p:spPr bwMode="auto">
          <a:xfrm>
            <a:off x="323915" y="3501008"/>
            <a:ext cx="8224402" cy="321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12077" r="12638" b="51724"/>
          <a:stretch/>
        </p:blipFill>
        <p:spPr bwMode="auto">
          <a:xfrm>
            <a:off x="102642" y="478218"/>
            <a:ext cx="8930321" cy="244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82126"/>
            <a:ext cx="2033314" cy="432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6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32463" y="478218"/>
            <a:ext cx="270942" cy="18163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D:\диск D\29.06.17-домашние документы\Лаб. раб YES-14.01.20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" y="2581841"/>
            <a:ext cx="3333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611560" y="2742929"/>
            <a:ext cx="288032" cy="338551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95536" y="2996952"/>
            <a:ext cx="7555595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Натронная известь и хлорид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аммония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63529"/>
            <a:ext cx="8715436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Белки.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Классификация белков.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Строение белков.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Практическая работа №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10 (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7" action="ppaction://hlinksldjump"/>
              </a:rPr>
              <a:t>ХИМИЯ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) «Растворение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белков в воде. Обнаружение белков в молоке и мясном бульоне. Денатурация раствора белка куриного яйца спиртом, растворами солей тяжелых металлов и при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нагревании».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8" action="ppaction://hlinksldjump"/>
              </a:rPr>
              <a:t>Опыт 1.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Растворение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белков в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воде.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Денатурация белков.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Опыт 2.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 Осаждение белков </a:t>
            </a: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спиртом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Опыт 3.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Осаждение белков </a:t>
            </a: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солями тяжелых металлов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Опыт 4.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Де- и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ренатурация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 белков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Опыт 5.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Взаимодействие белка с азотной кислотой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Опыт 6.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 Цветные реакции белков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  <a:hlinkClick r:id="rId15" action="ppaction://hlinksldjump"/>
              </a:rPr>
              <a:t>Опыт 7.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5" action="ppaction://hlinksldjump"/>
              </a:rPr>
              <a:t>Обнаружение белков в мясном бульоне.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5" action="ppaction://hlinksldjump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Повторим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изученный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материал.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Использованные источники.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" action="ppaction://noaction"/>
              </a:rPr>
              <a:t>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868812"/>
      </p:ext>
    </p:extLst>
  </p:cSld>
  <p:clrMapOvr>
    <a:masterClrMapping/>
  </p:clrMapOvr>
  <p:transition advTm="467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5" t="43750" r="32613" b="8190"/>
          <a:stretch/>
        </p:blipFill>
        <p:spPr bwMode="auto">
          <a:xfrm>
            <a:off x="19472" y="3212976"/>
            <a:ext cx="4243223" cy="351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5879" r="34205" b="8991"/>
          <a:stretch/>
        </p:blipFill>
        <p:spPr bwMode="auto">
          <a:xfrm>
            <a:off x="4053056" y="1573990"/>
            <a:ext cx="2676733" cy="449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4" t="42026" r="42794" b="6250"/>
          <a:stretch/>
        </p:blipFill>
        <p:spPr bwMode="auto">
          <a:xfrm>
            <a:off x="6386478" y="2074952"/>
            <a:ext cx="2666256" cy="378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052734" cy="82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Три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</a:rPr>
              <a:t>этил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амин</a:t>
            </a:r>
            <a:r>
              <a:rPr lang="ru-RU" sz="2800" b="1" dirty="0" smtClean="0">
                <a:latin typeface="Arial Black" pitchFamily="34" charset="0"/>
              </a:rPr>
              <a:t> горит слегка светящим пламенем.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4485" y="2060848"/>
            <a:ext cx="4132429" cy="11264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 Black" pitchFamily="34" charset="0"/>
              </a:rPr>
              <a:t>Фильтровальная бумага, смоченная </a:t>
            </a:r>
            <a:r>
              <a:rPr lang="ru-RU" sz="2800" b="1" dirty="0" err="1" smtClean="0">
                <a:latin typeface="Arial Black" pitchFamily="34" charset="0"/>
              </a:rPr>
              <a:t>триэтиламином</a:t>
            </a:r>
            <a:endParaRPr lang="ru-RU" sz="2800" dirty="0">
              <a:latin typeface="Arial Black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11760" y="3187310"/>
            <a:ext cx="936104" cy="232992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020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414" y="260648"/>
            <a:ext cx="874836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Ароматические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легко окисляются даже кислородом воздуха.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31O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→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24CO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14H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+ 2N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фенил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Являясь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чистом виде бесцветными веществами, на воздухе они темнеют. Неполное окисление ароматических аминов используется в производстве красителей. Эти реакции обычно очень сложны.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2376264" cy="2878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15816" y="5733856"/>
            <a:ext cx="370322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Горение анилина в кислороде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1909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192" y="869992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используют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получении лекарственных веществ, красителей и исходных продуктов для органического синтеза.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Гексаметилендиамин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поликонденсации с адипиновой кислотой дает полиамидные волокна.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Анилин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находит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широкое применение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качестве полупродукта в производстве красителей, взрывчатых веществ и лекарственных средств (сульфаниламидные препараты).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7921" y="188639"/>
            <a:ext cx="320151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Применение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43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s/khimija/KHimija-aminy/0012-012-Primenenie-ami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-27384"/>
            <a:ext cx="9073008" cy="68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35271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konspekta.net/vikidalka/baza4/9358092072.files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2" y="404664"/>
            <a:ext cx="9070958" cy="54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29981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7293" y="116632"/>
            <a:ext cx="472757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Аминокислоты</a:t>
            </a:r>
          </a:p>
        </p:txBody>
      </p:sp>
      <p:pic>
        <p:nvPicPr>
          <p:cNvPr id="205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05123"/>
            <a:ext cx="5184576" cy="40743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1201" y="1052736"/>
            <a:ext cx="878497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Аминокислоты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гетерофункциональные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соединения, которые обязательно содержат две функциональные группы: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аминогруппу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карбоксильную группу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–COOH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связанные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70D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углеводородным радикалом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170D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диск D\29.06.17-домашние документы\Лаб. раб YES-14.01.20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116632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558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7146" y="95167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Номенклатура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24744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образуются из названий соответствующих кислот прибавлением приставки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указанием места расположения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аминогруппы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 отношению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карбоксильной группе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t="36378" r="13155" b="31681"/>
          <a:stretch/>
        </p:blipFill>
        <p:spPr bwMode="auto">
          <a:xfrm>
            <a:off x="236597" y="3123701"/>
            <a:ext cx="8589785" cy="210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706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4079" y="275046"/>
            <a:ext cx="8681119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Часто используется также другой способ построения названий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8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согласно которому к тривиальному названию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карбоновой кислоты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добавляется приставка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 указанием положения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аминогруппы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буквой греческого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алфавита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, , , , 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65949" r="35104" b="4310"/>
          <a:stretch/>
        </p:blipFill>
        <p:spPr bwMode="auto">
          <a:xfrm>
            <a:off x="1752391" y="4924422"/>
            <a:ext cx="4475793" cy="18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5385" r="13728" b="59483"/>
          <a:stretch/>
        </p:blipFill>
        <p:spPr bwMode="auto">
          <a:xfrm>
            <a:off x="342828" y="2659162"/>
            <a:ext cx="8427174" cy="228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2194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65949" r="35104" b="4310"/>
          <a:stretch/>
        </p:blipFill>
        <p:spPr bwMode="auto">
          <a:xfrm>
            <a:off x="1448659" y="339771"/>
            <a:ext cx="5322199" cy="217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7" y="2692077"/>
            <a:ext cx="87129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альфа,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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бета,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гамма,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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дельта,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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эпслон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дзета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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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иота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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капа,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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лямбда (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ламбда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мю (ми)… </a:t>
            </a:r>
            <a:endParaRPr lang="ru-RU" sz="2800" dirty="0"/>
          </a:p>
        </p:txBody>
      </p:sp>
      <p:pic>
        <p:nvPicPr>
          <p:cNvPr id="3074" name="Picture 2" descr="Урок 12. аминокислоты. белки - Химия - 10 класс - Российская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41" y="4077071"/>
            <a:ext cx="4425295" cy="35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рок 12. аминокислоты. белки - Химия - 10 класс - Российская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97" y="3602082"/>
            <a:ext cx="4285754" cy="342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4275247"/>
            <a:ext cx="4778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Назовите соединения: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0692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455"/>
            <a:ext cx="8999537" cy="565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07504" y="1484784"/>
            <a:ext cx="898271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7504" y="2276872"/>
            <a:ext cx="898271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7504" y="3068960"/>
            <a:ext cx="898271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7504" y="3789040"/>
            <a:ext cx="898271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7504" y="4581128"/>
            <a:ext cx="898271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07504" y="5373216"/>
            <a:ext cx="8982715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267744" y="627087"/>
            <a:ext cx="72008" cy="561022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652120" y="657455"/>
            <a:ext cx="72008" cy="561022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61284" y="90093"/>
            <a:ext cx="8681119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Повторим: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725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050" name="Picture 2" descr="https://cf2.ppt-online.org/files2/slide/x/xR8grDAaqisT2ECJmSuU0QVoWcevFBK7dtGy6I5L9/slide-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22497" r="2922" b="8216"/>
          <a:stretch/>
        </p:blipFill>
        <p:spPr bwMode="auto">
          <a:xfrm>
            <a:off x="-31722" y="836711"/>
            <a:ext cx="9144000" cy="53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2863" y="116632"/>
            <a:ext cx="8784976" cy="584199"/>
          </a:xfrm>
          <a:prstGeom prst="rect">
            <a:avLst/>
          </a:prstGeom>
        </p:spPr>
        <p:txBody>
          <a:bodyPr wrap="square" anchor="t" anchorCtr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9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Азотсодержащие соединения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827584" y="1196752"/>
            <a:ext cx="648072" cy="432048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5948" y="3081731"/>
            <a:ext cx="648072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2863" y="2420888"/>
            <a:ext cx="52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66959" y="2420888"/>
            <a:ext cx="52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051720" y="2420888"/>
            <a:ext cx="262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1305712" y="3040541"/>
            <a:ext cx="1008368" cy="473238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55055"/>
      </p:ext>
    </p:extLst>
  </p:cSld>
  <p:clrMapOvr>
    <a:masterClrMapping/>
  </p:clrMapOvr>
  <p:transition advTm="46772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2550" y="-27384"/>
            <a:ext cx="6654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Важнейшие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el-G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аминокислоты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81760"/>
              </p:ext>
            </p:extLst>
          </p:nvPr>
        </p:nvGraphicFramePr>
        <p:xfrm>
          <a:off x="179511" y="548680"/>
          <a:ext cx="8712969" cy="6192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289"/>
                <a:gridCol w="2736304"/>
                <a:gridCol w="144016"/>
                <a:gridCol w="3240360"/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Аминокислота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Сокращенное (трехбуквенное) название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>
                          <a:latin typeface="Arial" pitchFamily="34" charset="0"/>
                          <a:cs typeface="Arial" pitchFamily="34" charset="0"/>
                        </a:rPr>
                        <a:t>Аминокислота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308">
                <a:tc gridSpan="4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b="1" i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Алифатические</a:t>
                      </a:r>
                      <a:endParaRPr lang="ru-RU" sz="2800" b="1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17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Глицин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90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Аланин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96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Валин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10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Лейцин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45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Изолейцин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Ile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62" y="1877596"/>
            <a:ext cx="1354157" cy="91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63042"/>
            <a:ext cx="1335326" cy="9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631735"/>
            <a:ext cx="1288284" cy="145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30" y="4585121"/>
            <a:ext cx="1163069" cy="143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99" y="5209962"/>
            <a:ext cx="1170148" cy="145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3643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11327"/>
              </p:ext>
            </p:extLst>
          </p:nvPr>
        </p:nvGraphicFramePr>
        <p:xfrm>
          <a:off x="251520" y="141743"/>
          <a:ext cx="8784976" cy="67436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  <a:gridCol w="1296144"/>
                <a:gridCol w="144016"/>
                <a:gridCol w="4896544"/>
              </a:tblGrid>
              <a:tr h="504055">
                <a:tc gridSpan="4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  <a:cs typeface="Arial" panose="020B0604020202020204" pitchFamily="34" charset="0"/>
                        </a:rPr>
                        <a:t>Содержащие </a:t>
                      </a:r>
                      <a:r>
                        <a:rPr lang="en-US" sz="28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OH–</a:t>
                      </a:r>
                      <a:r>
                        <a:rPr lang="en-US" sz="2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  <a:cs typeface="Arial" panose="020B0604020202020204" pitchFamily="34" charset="0"/>
                        </a:rPr>
                        <a:t>группу</a:t>
                      </a:r>
                      <a:endParaRPr lang="ru-RU" sz="2800" b="1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Серин</a:t>
                      </a:r>
                      <a:endParaRPr lang="ru-RU" sz="2800" b="1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ln>
                          <a:noFill/>
                        </a:ln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Треонин</a:t>
                      </a:r>
                      <a:endParaRPr lang="ru-RU" sz="2800" b="1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ln>
                          <a:noFill/>
                        </a:ln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59">
                <a:tc gridSpan="4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  <a:cs typeface="Arial" panose="020B0604020202020204" pitchFamily="34" charset="0"/>
                        </a:rPr>
                        <a:t>Содержащие </a:t>
                      </a:r>
                      <a:r>
                        <a:rPr lang="en-US" sz="28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COOH– </a:t>
                      </a:r>
                      <a:r>
                        <a:rPr lang="ru-RU" sz="2800" b="1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  <a:cs typeface="Arial" panose="020B0604020202020204" pitchFamily="34" charset="0"/>
                        </a:rPr>
                        <a:t>группу</a:t>
                      </a:r>
                      <a:endParaRPr lang="ru-RU" sz="2800" b="1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6144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Аспарагин-</a:t>
                      </a:r>
                      <a:r>
                        <a:rPr lang="ru-RU" sz="2800" b="0" dirty="0" err="1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овая</a:t>
                      </a:r>
                      <a:r>
                        <a:rPr lang="ru-RU" sz="2800" b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 кислота</a:t>
                      </a:r>
                      <a:endParaRPr lang="ru-RU" sz="2800" b="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ln>
                          <a:noFill/>
                        </a:ln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7138">
                <a:tc>
                  <a:txBody>
                    <a:bodyPr/>
                    <a:lstStyle/>
                    <a:p>
                      <a:pPr algn="ctr"/>
                      <a:r>
                        <a:rPr lang="ru-RU" sz="2700" b="0" dirty="0" err="1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Глутаминовая</a:t>
                      </a:r>
                      <a:r>
                        <a:rPr lang="ru-RU" sz="2700" b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кислота</a:t>
                      </a:r>
                      <a:endParaRPr lang="ru-RU" sz="2700" b="0" dirty="0">
                        <a:ln>
                          <a:solidFill>
                            <a:schemeClr val="tx1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ln>
                          <a:noFill/>
                        </a:ln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07516"/>
            <a:ext cx="1593226" cy="120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22" y="1281520"/>
            <a:ext cx="1413235" cy="149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84" y="3466059"/>
            <a:ext cx="1456110" cy="154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03" y="4466749"/>
            <a:ext cx="1613609" cy="230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6822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33972"/>
              </p:ext>
            </p:extLst>
          </p:nvPr>
        </p:nvGraphicFramePr>
        <p:xfrm>
          <a:off x="251521" y="133856"/>
          <a:ext cx="8784975" cy="6272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3"/>
                <a:gridCol w="1152128"/>
                <a:gridCol w="5616624"/>
              </a:tblGrid>
              <a:tr h="463376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Содержащие </a:t>
                      </a: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</a:t>
                      </a:r>
                      <a:r>
                        <a:rPr lang="en-US" sz="2800" b="1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CO–</a:t>
                      </a:r>
                      <a:r>
                        <a:rPr lang="en-US" sz="2800" b="1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ln>
                            <a:solidFill>
                              <a:schemeClr val="tx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группу</a:t>
                      </a:r>
                      <a:endParaRPr lang="ru-RU" sz="2800" b="1" dirty="0">
                        <a:ln>
                          <a:solidFill>
                            <a:schemeClr val="tx1"/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832"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Arial" pitchFamily="34" charset="0"/>
                          <a:cs typeface="Arial" pitchFamily="34" charset="0"/>
                        </a:rPr>
                        <a:t>Аспарагин</a:t>
                      </a:r>
                      <a:endParaRPr lang="ru-RU" sz="2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Asn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2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latin typeface="Arial" pitchFamily="34" charset="0"/>
                          <a:cs typeface="Arial" pitchFamily="34" charset="0"/>
                        </a:rPr>
                        <a:t>Глутамин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Gln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Содержащие 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</a:t>
                      </a:r>
                      <a:r>
                        <a:rPr kumimoji="0" lang="en-US" sz="2800" b="1" kern="120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группу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72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Лизин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Lys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1732"/>
            <a:ext cx="1008112" cy="21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38" y="1784359"/>
            <a:ext cx="1759734" cy="207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05548"/>
            <a:ext cx="1296144" cy="249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3506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84220"/>
              </p:ext>
            </p:extLst>
          </p:nvPr>
        </p:nvGraphicFramePr>
        <p:xfrm>
          <a:off x="251520" y="107323"/>
          <a:ext cx="8609110" cy="64888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1080120"/>
                <a:gridCol w="5512766"/>
              </a:tblGrid>
              <a:tr h="275606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Аргинин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800" b="1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Серу</a:t>
                      </a:r>
                      <a:r>
                        <a:rPr lang="ru-RU" sz="2800" b="1" dirty="0" err="1" smtClean="0">
                          <a:latin typeface="Arial" pitchFamily="34" charset="0"/>
                          <a:cs typeface="Arial" pitchFamily="34" charset="0"/>
                        </a:rPr>
                        <a:t>содержащие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04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Цистеин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Cys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61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Метионин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34" y="4958925"/>
            <a:ext cx="6524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84" y="35705"/>
            <a:ext cx="1395152" cy="30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16067"/>
            <a:ext cx="1424413" cy="152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44899"/>
            <a:ext cx="14401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838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82042"/>
              </p:ext>
            </p:extLst>
          </p:nvPr>
        </p:nvGraphicFramePr>
        <p:xfrm>
          <a:off x="179512" y="121722"/>
          <a:ext cx="8784975" cy="6624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248"/>
                <a:gridCol w="1152128"/>
                <a:gridCol w="5400599"/>
              </a:tblGrid>
              <a:tr h="52625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 Ароматические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800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Фенил-</a:t>
                      </a:r>
                      <a:r>
                        <a:rPr lang="ru-RU" sz="2800" b="1" dirty="0" err="1" smtClean="0">
                          <a:latin typeface="Arial" pitchFamily="34" charset="0"/>
                          <a:cs typeface="Arial" pitchFamily="34" charset="0"/>
                        </a:rPr>
                        <a:t>аланин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72964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Тирозин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Tyr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95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Гетеро</a:t>
                      </a:r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циклические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656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Триптофан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Trp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15148"/>
            <a:ext cx="1381538" cy="20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00" y="2037689"/>
            <a:ext cx="1428005" cy="244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51606"/>
            <a:ext cx="1164332" cy="191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8451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910434"/>
              </p:ext>
            </p:extLst>
          </p:nvPr>
        </p:nvGraphicFramePr>
        <p:xfrm>
          <a:off x="179512" y="1049855"/>
          <a:ext cx="8681118" cy="3531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6"/>
                <a:gridCol w="1080120"/>
                <a:gridCol w="5656782"/>
              </a:tblGrid>
              <a:tr h="159995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itchFamily="34" charset="0"/>
                          <a:cs typeface="Arial" pitchFamily="34" charset="0"/>
                        </a:rPr>
                        <a:t>Гистидин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latin typeface="Arial" pitchFamily="34" charset="0"/>
                          <a:cs typeface="Arial" pitchFamily="34" charset="0"/>
                        </a:rPr>
                        <a:t>Иминокислота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316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latin typeface="Arial" pitchFamily="34" charset="0"/>
                          <a:cs typeface="Arial" pitchFamily="34" charset="0"/>
                        </a:rPr>
                        <a:t>Пролин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</a:t>
                      </a:r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Биологическая химия - Методические указа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86" y="1164807"/>
            <a:ext cx="3334817" cy="14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3852"/>
            <a:ext cx="1872208" cy="245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02" y="3135529"/>
            <a:ext cx="190996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2027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ds02.infourok.ru/uploads/ex/0e5f/0005ee46-63e9811c/im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2584" r="3097" b="11558"/>
          <a:stretch/>
        </p:blipFill>
        <p:spPr bwMode="auto">
          <a:xfrm>
            <a:off x="9736" y="1196752"/>
            <a:ext cx="9102543" cy="47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180" y="188640"/>
            <a:ext cx="908133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Классификация аминокислот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358859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" y="446059"/>
            <a:ext cx="9112278" cy="549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08552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" y="620688"/>
            <a:ext cx="9128698" cy="461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49861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1464" y="155186"/>
            <a:ext cx="794107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Открытие аминокислот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980728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Впервые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аминокислоту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обнаружили в начале XIX века французские химики Луи-Николя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Воклен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Пьер Жан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Робике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которые выделили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спаржи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соединение, впоследствии названное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аспарагином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внесли свой вклад в историю развития биохимии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российских учебниках можно встретить и другую версию: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первая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аминокислота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глицин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была выделена из кислотного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гидролизата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желатина А.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Браконно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1820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s://topuch.ru/gou-vpo-ugma-roszdrava/17536_html_m29dd64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57" y="4276894"/>
            <a:ext cx="5355244" cy="23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6221475"/>
            <a:ext cx="207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аспарагин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1" y="4735602"/>
            <a:ext cx="1989647" cy="2012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269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328343"/>
            <a:ext cx="3975526" cy="722955"/>
          </a:xfrm>
          <a:prstGeom prst="rect">
            <a:avLst/>
          </a:prstGeom>
        </p:spPr>
        <p:txBody>
          <a:bodyPr wrap="square" anchor="t" anchorCtr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50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139" y="1054221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Ами́ны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органические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соединения, являющиеся производными аммиака,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молекуле которого несколько атомов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водорода замещены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 углеводородные радикалы.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dirty="0"/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NH</a:t>
            </a:r>
            <a:r>
              <a:rPr lang="ru-RU" sz="28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аминогруппа.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srcyrl.alfachemsp.com/Content/uploads/2020497432/2020010210290398558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18906" b="7609"/>
          <a:stretch/>
        </p:blipFill>
        <p:spPr bwMode="auto">
          <a:xfrm>
            <a:off x="323528" y="3284984"/>
            <a:ext cx="2029263" cy="3392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upload.wikimedia.org/wikipedia/commons/thumb/0/00/Methylamine.svg/700px-Methylamin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18" y="3294468"/>
            <a:ext cx="1409650" cy="120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moskva.novosel.ru/i/72/64/77264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r="21511"/>
          <a:stretch/>
        </p:blipFill>
        <p:spPr bwMode="auto">
          <a:xfrm>
            <a:off x="4709462" y="2947412"/>
            <a:ext cx="2039640" cy="3650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img2.freepng.ru/20180609/jjx/kisspng-methylamine-molecule-ammonia-methyl-group-trimethylamine-5b1c85c22be405.07655763152859590617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91" y="2793851"/>
            <a:ext cx="1974224" cy="1623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marinky.com/images/metilamin-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03" y="4680477"/>
            <a:ext cx="2280156" cy="14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s://static-eu.insales.ru/images/articles/1/5951/644927/Methylamine-2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1128"/>
            <a:ext cx="1938015" cy="14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0052" y="6105180"/>
            <a:ext cx="22155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Метиламин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771800" y="3151376"/>
            <a:ext cx="792088" cy="1429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590263" y="4941168"/>
            <a:ext cx="985363" cy="1151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2" descr="D:\диск D\29.06.17-домашние документы\Лаб. раб YES-14.01.20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116632"/>
            <a:ext cx="914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40474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8045"/>
            <a:ext cx="8677472" cy="6802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20000">
              <a:lnSpc>
                <a:spcPct val="85000"/>
              </a:lnSpc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 в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г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спаржи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7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аланин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0.115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аргинин 0.091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аспарагиновая к-та 0.508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валин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0.115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гистидин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0.049 </a:t>
            </a: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глицин 0.093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глутаминовая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к-та 0.233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изолейцин 0.075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лейцин 0.128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лизин 0.104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метионин 0.031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пролин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0.071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серин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0.106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тирозин 0.052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треонин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0.084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триптофан 0.027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фенилаланин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0.075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 defTabSz="720000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цистин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0.031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8" name="Picture 4" descr="https://xn--80ajamittfn6b.xn--p1ai/wp-content/uploads/2018/07/sparzha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3" t="4546" r="16271" b="3181"/>
          <a:stretch/>
        </p:blipFill>
        <p:spPr bwMode="auto">
          <a:xfrm>
            <a:off x="5377235" y="1586615"/>
            <a:ext cx="3483396" cy="3765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9583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1/slide/s/SgZv7uk2c1rRhzVbU3iqDTOa5EnAFmK4jGsMXIloB/slide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b="17800"/>
          <a:stretch/>
        </p:blipFill>
        <p:spPr bwMode="auto">
          <a:xfrm>
            <a:off x="233355" y="116632"/>
            <a:ext cx="877074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topuch.ru/gou-vpo-ugma-roszdrava/17536_html_m29dd64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6808"/>
            <a:ext cx="2952329" cy="1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hikardos.ru/text/metodicheskie-ukazaniya-dlya-samostoyatelenoj-raboti-studentov/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" y="4576828"/>
            <a:ext cx="2448272" cy="117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355" y="5749854"/>
            <a:ext cx="1432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глицин</a:t>
            </a:r>
            <a:endParaRPr lang="ru-RU" sz="2800" dirty="0"/>
          </a:p>
        </p:txBody>
      </p:sp>
      <p:pic>
        <p:nvPicPr>
          <p:cNvPr id="1030" name="Picture 6" descr="https://studfile.net/html/2706/794/html_WartFzgGRg.mwD4/img-mDKpc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45" y="4423182"/>
            <a:ext cx="1868393" cy="242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95936" y="6321752"/>
            <a:ext cx="148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лейцин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62770" y="5733256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аспаргин</a:t>
            </a:r>
            <a:endParaRPr lang="ru-RU" sz="2800" dirty="0"/>
          </a:p>
        </p:txBody>
      </p:sp>
      <p:pic>
        <p:nvPicPr>
          <p:cNvPr id="14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8339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32656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период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1900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1910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гг. немецкому химику Эмилю Фишеру 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1852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1919) удалось получить убедительные данные, свидетельствующие о том, что аминокислоты в белках соединены в длинные цепи, называемые полипептидными цепями. Так, две молекулы глицина могут соединяться и образовывать двойную молекулу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глицилглицина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молекулы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выделяется вода. Возникшая связь называется пептидной связью. </a:t>
            </a:r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4644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5286" y="188640"/>
            <a:ext cx="31534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Изомерия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59299"/>
            <a:ext cx="9144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Углеродного скелета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 algn="just">
              <a:buFont typeface="+mj-lt"/>
              <a:buAutoNum type="arabicPeriod"/>
            </a:pP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5" y="1600244"/>
            <a:ext cx="7726264" cy="2188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" y="4486989"/>
            <a:ext cx="8480506" cy="1782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64533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754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1" t="30366" r="16791" b="7542"/>
          <a:stretch/>
        </p:blipFill>
        <p:spPr bwMode="auto">
          <a:xfrm>
            <a:off x="343682" y="742906"/>
            <a:ext cx="8749863" cy="454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3893" y="219686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49596"/>
            <a:ext cx="586429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Изомерия углеродного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скелета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680" y="3481844"/>
            <a:ext cx="680442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группы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, , , , 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α-Аминокислоты и белки - презентация онлай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51144" r="11716" b="19604"/>
          <a:stretch/>
        </p:blipFill>
        <p:spPr bwMode="auto">
          <a:xfrm>
            <a:off x="1217435" y="5226240"/>
            <a:ext cx="6048672" cy="15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8170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5119150" cy="43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44624"/>
            <a:ext cx="8884159" cy="2505301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Оптическая.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Все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-аминокислоты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кроме глицина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N–CH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–COOH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содержат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асимметри-ческий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атом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углерода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-атом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и могут существовать в виде оптических изомеров (зеркальных антиподов). Оптическая изомерия природных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-аминокислот играет важную роль в процессах биосинтеза белка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8166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060" y="692696"/>
            <a:ext cx="878497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аминокислоты (кроме глицина) оптически активны и принадлежат к L-ряду. При микробиологическом способе аминокислоты образуются в процессе жизнедеятельности бактерий. Гидролитический метод основан на гидролизе белковых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природных продуктов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например рогов, копыт, крови (отходов преимущественно мясной промышленности), из которых выделяются аминокислоты. Оба способа приводят к получению смеси оптически активных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-аминокислот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L-ряда. Синтетические методы дают рацемическую смесь D- и L-аминокислот.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116632"/>
            <a:ext cx="7236296" cy="5671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Нахождение в природе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89" y="5157192"/>
            <a:ext cx="2013944" cy="15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3591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6" y="838069"/>
            <a:ext cx="8694737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067944" y="404664"/>
            <a:ext cx="5076056" cy="119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Главным поставщиком белков служат мясо, рыба, яйца, творог, орехи, грибы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1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84199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225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7504" y="116632"/>
            <a:ext cx="9004774" cy="5109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Физические свойства аминокислот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353" y="836712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физическим свойствам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аминокислоты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резко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отличаются от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соответствующих кислот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оснований. Все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кристаллические вещества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лучше растворяются в воде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в органических растворителях, имеют достаточно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высокие температуры плавления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; многие из них имеют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сладкий вкус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Эти свойства отчётливо указывают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солеобразный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характер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этих соединений. Особенности физических и химических свойств аминокислот обусловлены 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строением –присутствием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одновременно двух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противоположных по свойствам функциональных групп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 кислотной и основной.</a:t>
            </a:r>
          </a:p>
        </p:txBody>
      </p:sp>
      <p:pic>
        <p:nvPicPr>
          <p:cNvPr id="1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357995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2" t="8667" r="24479" b="6250"/>
          <a:stretch/>
        </p:blipFill>
        <p:spPr bwMode="auto">
          <a:xfrm>
            <a:off x="3179763" y="945490"/>
            <a:ext cx="2388558" cy="274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3" y="107346"/>
            <a:ext cx="8964488" cy="119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Аминоуксусная кислота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– кристаллическое вещество.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Аминокислоты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хорошо растворимы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воде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48222" r="13134" b="7433"/>
          <a:stretch/>
        </p:blipFill>
        <p:spPr bwMode="auto">
          <a:xfrm>
            <a:off x="393565" y="3612225"/>
            <a:ext cx="8536384" cy="291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9060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788" y="764704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числу замещённых атомов водорода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различают соответственно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первичные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замещён один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 водорода),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вторичные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(замещены два атома из трёх)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третичные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амины (замещены все три атома). Выделяют также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четвертичные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аммониевые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 вида R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D:\диск D\29.06.17-домашние документы\Виртуальные лекции-14.01.20\Органическая химия\амины\1024px-Amine-2D-gener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81" y="3167766"/>
            <a:ext cx="2079283" cy="12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иск D\29.06.17-домашние документы\Виртуальные лекции-14.01.20\Органическая химия\амины\1024px-Primary-amine-2D-gene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4" y="3321746"/>
            <a:ext cx="2219463" cy="141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иск D\29.06.17-домашние документы\Виртуальные лекции-14.01.20\Органическая химия\амины\1024px-Secondary-amine-2D-gener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71" y="3192140"/>
            <a:ext cx="2097891" cy="13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диск D\29.06.17-домашние документы\Виртуальные лекции-14.01.20\Органическая химия\амины\аммиа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4" y="3387637"/>
            <a:ext cx="2241080" cy="15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52788" y="188640"/>
            <a:ext cx="7056976" cy="535531"/>
          </a:xfrm>
          <a:prstGeom prst="rect">
            <a:avLst/>
          </a:prstGeom>
        </p:spPr>
        <p:txBody>
          <a:bodyPr wrap="square" anchor="t" anchorCtr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аминов</a:t>
            </a:r>
            <a:r>
              <a:rPr lang="ru-RU" sz="3000" b="1" kern="1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4014" y="4736757"/>
            <a:ext cx="15696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Аммиак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B0FB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45806" y="4582747"/>
            <a:ext cx="2304256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Первичный амин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B0FB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71202" y="4578699"/>
            <a:ext cx="2717955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Вторичный амин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B0FB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97537" y="4529955"/>
            <a:ext cx="2288833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Третичный амин 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B0FB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429014" y="3779206"/>
            <a:ext cx="755103" cy="772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671202" y="3641871"/>
            <a:ext cx="755103" cy="772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36600" y="3828655"/>
            <a:ext cx="755103" cy="772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894481" y="3506916"/>
            <a:ext cx="755103" cy="772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303558" y="3192140"/>
            <a:ext cx="755103" cy="772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875725" y="3828655"/>
            <a:ext cx="755103" cy="772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https://img2.freepng.ru/20180618/lhj/kisspng-functional-group-quaternary-ammonium-cation-organi-5b27b4ec6240b2.3481652315293288764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5" y="5300826"/>
            <a:ext cx="1594206" cy="1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19703" y="5783876"/>
            <a:ext cx="497783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itchFamily="34" charset="0"/>
                <a:cs typeface="Arial" pitchFamily="34" charset="0"/>
              </a:rPr>
              <a:t>Четвертичные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аммониевые соединения </a:t>
            </a:r>
            <a:endParaRPr lang="ru-RU" sz="2600" dirty="0"/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Управляющая кнопка: домой 33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.ppt-online.org/files1/slide/w/WEbTwPfYxcB61jdmOAVKg2rZ7Mnqe5p4S3toJUQyNu/slide-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15586" r="3986" b="2632"/>
          <a:stretch/>
        </p:blipFill>
        <p:spPr bwMode="auto">
          <a:xfrm>
            <a:off x="152400" y="1021261"/>
            <a:ext cx="8690003" cy="57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5566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Повторим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аминокислоты….</a:t>
            </a:r>
            <a:endParaRPr lang="ru-RU" sz="2800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225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357995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90201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Гидролизом белков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можно получить около 25 аминокислот, но полученную смесь трудно разделить. Обычно одна или две кислоты получаются в значительно больших количествах, чем остальные, и эти кислоты удается выделить довольно легко – с помощью ионообменных смол.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23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Способы получения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Конечные продукты гидролиза белков. Отве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3693299"/>
            <a:ext cx="5211291" cy="294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1825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Кислотный и щелочной гидролиз пептидов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3542"/>
          <a:stretch/>
        </p:blipFill>
        <p:spPr bwMode="auto">
          <a:xfrm>
            <a:off x="29283" y="836712"/>
            <a:ext cx="9048046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318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520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галогензамещенных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кислот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Один из наиболее распространенных методов </a:t>
            </a:r>
            <a:r>
              <a:rPr lang="ru-RU" sz="2800" b="1">
                <a:latin typeface="Arial" panose="020B0604020202020204" pitchFamily="34" charset="0"/>
                <a:cs typeface="Arial" panose="020B0604020202020204" pitchFamily="34" charset="0"/>
              </a:rPr>
              <a:t>синтеза </a:t>
            </a:r>
            <a:r>
              <a:rPr lang="ru-RU" sz="2800" b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аминокислот заключается в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аммонолизе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галогензамещенной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которую обычно получают по реакции Геля-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Фольгарда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-Зелинского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55" y="2568196"/>
            <a:ext cx="6003338" cy="2712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диск D\29.06.17-домашние документы\Виртуальные лекции-14.01.20\Органическая химия\аминокислоты\способы получения\vugthumb-hu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8" y="5155327"/>
            <a:ext cx="7683525" cy="142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0412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8832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 карбонильных соединений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синтез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Штреккера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). Синтез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-аминокислот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Штреккеру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состоит в реакции карбонильного соединения со смесью хлорида аммония и цианистого натрия (это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усовершенствование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метода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предложено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Н.Д. Зелинским и Г.Л.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Стадниковым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4" y="3020291"/>
            <a:ext cx="8603107" cy="21110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1533" y="3709562"/>
            <a:ext cx="892934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хлорид     цианистый             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цианистый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хлорид 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аммония       натрий                    аммоний      натрия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326" y="4887116"/>
            <a:ext cx="892934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цианистый                 аммиак   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циановодород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аммоний</a:t>
            </a:r>
            <a:endParaRPr lang="ru-RU" sz="2600" dirty="0"/>
          </a:p>
        </p:txBody>
      </p:sp>
      <p:pic>
        <p:nvPicPr>
          <p:cNvPr id="13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0643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8712968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Синтез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Штреккера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1" y="1059902"/>
            <a:ext cx="8969761" cy="39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2517217"/>
            <a:ext cx="2773901" cy="1052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этан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(уксусный или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ацет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альдегид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51345" y="4752668"/>
            <a:ext cx="4069127" cy="1052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2-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амино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пропановая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-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амино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пропионовая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2577098"/>
            <a:ext cx="5358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ционгидрин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этан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овой</a:t>
            </a:r>
            <a:endParaRPr lang="ru-RU" sz="25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ционгидрин</a:t>
            </a:r>
            <a:r>
              <a:rPr lang="ru-RU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уксусной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496" y="4789601"/>
            <a:ext cx="46386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аминонитрил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этан</a:t>
            </a:r>
            <a:r>
              <a:rPr lang="ru-RU" sz="2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овой</a:t>
            </a:r>
            <a:endParaRPr lang="ru-RU" sz="25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аминонитрил</a:t>
            </a:r>
            <a:r>
              <a:rPr lang="ru-RU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уксусной</a:t>
            </a: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кислоты</a:t>
            </a:r>
          </a:p>
        </p:txBody>
      </p:sp>
      <p:pic>
        <p:nvPicPr>
          <p:cNvPr id="1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583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29293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1953 году американские ученые Гарольд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Юри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Стэнли Миллер в ряде экспериментов смоделировали условия, происходящие на первобытной Земле, синтезировали многие биологические вещества (аминокислоты,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аденин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простые сахара.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1" y="2519151"/>
            <a:ext cx="9023339" cy="390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0333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48680"/>
            <a:ext cx="8640960" cy="308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Общие свойства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1.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Внутримолекулярная нейтрализация → образуется биполярный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цвиттер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-ион: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Водные растворы электропроводны. Эти свойства объясняются тем, что молекулы аминокислот существуют в виде внутренних солей, которые образуются за счет переноса протона от карбоксила к аминогруппе: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61" y="-2738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Химические свойства аминокислот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5" y="3730073"/>
            <a:ext cx="8244408" cy="1323382"/>
          </a:xfrm>
          <a:prstGeom prst="rect">
            <a:avLst/>
          </a:prstGeom>
        </p:spPr>
      </p:pic>
      <p:pic>
        <p:nvPicPr>
          <p:cNvPr id="11266" name="Picture 2" descr="Аминокислоты — номенклатура, получение, химические свойства. Белки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63" y="4795356"/>
            <a:ext cx="6003485" cy="19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4979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6" y="-47181"/>
            <a:ext cx="9162225" cy="689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94661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t="13901" r="17730" b="24134"/>
          <a:stretch/>
        </p:blipFill>
        <p:spPr bwMode="auto">
          <a:xfrm>
            <a:off x="323528" y="1924212"/>
            <a:ext cx="8394192" cy="4745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3" y="188640"/>
            <a:ext cx="867635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растворы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имеют нейтральную, кислую или щелочную среду в зависимости от количества функциональных групп.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628800"/>
            <a:ext cx="6782121" cy="8248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Водные растворы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аминоуксусной кислоты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имеют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нейтральную среду. </a:t>
            </a:r>
            <a:endParaRPr lang="ru-RU" sz="2800" dirty="0"/>
          </a:p>
        </p:txBody>
      </p:sp>
      <p:pic>
        <p:nvPicPr>
          <p:cNvPr id="15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85667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93857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0" y="3771742"/>
            <a:ext cx="8606388" cy="1817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44025" y="3244334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3585" y="4437112"/>
            <a:ext cx="76002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23945" y="4365104"/>
            <a:ext cx="76002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892097" y="4365104"/>
            <a:ext cx="76002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42630" y="3999625"/>
            <a:ext cx="76002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88224" y="4534125"/>
            <a:ext cx="76002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028384" y="4509120"/>
            <a:ext cx="760023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https://ds04.infourok.ru/uploads/ex/0b9c/001938eb-e77cdf3d/hello_html_m1b1155b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86358"/>
            <a:ext cx="1574157" cy="111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mg2.freepng.ru/20180609/jjx/kisspng-methylamine-molecule-ammonia-methyl-group-trimethylamine-5b1c85c22be405.07655763152859590617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68" y="5558349"/>
            <a:ext cx="1522187" cy="12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42323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502573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858068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364088" y="6105395"/>
            <a:ext cx="936104" cy="588164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11"/>
            <a:ext cx="8532609" cy="52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Лизин — Википед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405219"/>
            <a:ext cx="1654895" cy="286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/>
          <p:cNvSpPr/>
          <p:nvPr/>
        </p:nvSpPr>
        <p:spPr>
          <a:xfrm>
            <a:off x="7092280" y="2420888"/>
            <a:ext cx="792088" cy="1093800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388424" y="2420888"/>
            <a:ext cx="798975" cy="1093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884368" y="4929336"/>
            <a:ext cx="705833" cy="458297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http://shikardos.ru/text/metodicheskie-ukazaniya-dlya-samostoyatelenoj-raboti-studentov/2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517232"/>
            <a:ext cx="2448272" cy="117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/>
          <p:cNvSpPr/>
          <p:nvPr/>
        </p:nvSpPr>
        <p:spPr>
          <a:xfrm>
            <a:off x="6300192" y="5433124"/>
            <a:ext cx="1269326" cy="588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8" descr="Аминокислоты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280"/>
            <a:ext cx="4248472" cy="124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43808" y="5949280"/>
            <a:ext cx="72008" cy="156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699792" y="5906972"/>
            <a:ext cx="0" cy="29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43898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2.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поликонденсации образуются полипептиды (белки).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взаимодействии двух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-аминокислот образуется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дипептид: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4" y="1412776"/>
            <a:ext cx="8860979" cy="1733318"/>
          </a:xfrm>
          <a:prstGeom prst="rect">
            <a:avLst/>
          </a:prstGeom>
        </p:spPr>
      </p:pic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Характерные химические свойства азотсодержащих органических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Характерные химические свойства азотсодержащих органических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Характерные химические свойства азотсодержащих органических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 descr="Формулы аминокислот в хим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11199"/>
            <a:ext cx="47625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021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Формулы аминокислот в хим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4" y="72189"/>
            <a:ext cx="8230843" cy="674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41916"/>
      </p:ext>
    </p:extLst>
  </p:cSld>
  <p:clrMapOvr>
    <a:masterClrMapping/>
  </p:clrMapOvr>
  <p:transition advTm="26103"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16970"/>
            <a:ext cx="8784976" cy="211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Разложение → Амин + Углекислый газ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85000"/>
              </a:lnSpc>
            </a:pP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-COOH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ru-RU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↑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аминоуксусная      метиламин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кислота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аминометан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Характерные химические свойства азотсодержащих органических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Характерные химические свойства азотсодержащих органических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Оптическая изомерия аминокисло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85" y="2647063"/>
            <a:ext cx="6768752" cy="1361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3981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2291" y="1901878"/>
            <a:ext cx="876704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основаниями → образуются соли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-COOH +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→ NH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-COONa 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аминоуксусная  гидроксид   натриевая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соль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кислота           натрия     2-аминоуксусной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                              кислоты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291" y="188640"/>
            <a:ext cx="876704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 карбоксильной группы (кислотность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B0F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1B0F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96221" y="1065272"/>
            <a:ext cx="4499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Практическая работа № 10 (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  <a:hlinkClick r:id="rId2" action="ppaction://hlinksldjump"/>
              </a:rPr>
              <a:t>ХИМИЯ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) </a:t>
            </a:r>
            <a:endParaRPr lang="ru-RU" dirty="0"/>
          </a:p>
        </p:txBody>
      </p:sp>
      <p:pic>
        <p:nvPicPr>
          <p:cNvPr id="9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Аланин, структурная формула, химические свойс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4" y="4302224"/>
            <a:ext cx="8476814" cy="12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9376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666" y="260648"/>
            <a:ext cx="893963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Со спиртами → образуются сложные эфиры – летучие вещества 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этерификации):   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-COOH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OH   </a:t>
            </a:r>
            <a:r>
              <a:rPr lang="en-US" sz="2800" b="1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HCl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газ)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аминоуксусная           метанол</a:t>
            </a:r>
            <a:endParaRPr lang="ru-RU" sz="2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кислота</a:t>
            </a:r>
            <a:endParaRPr lang="ru-RU" sz="2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-COOCH</a:t>
            </a:r>
            <a:r>
              <a:rPr lang="ru-RU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  метиловый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эфир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2-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аминоуксусной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кислоты</a:t>
            </a:r>
          </a:p>
          <a:p>
            <a:pPr>
              <a:lnSpc>
                <a:spcPct val="85000"/>
              </a:lnSpc>
            </a:pP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С аммиаком → образуются амиды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85000"/>
              </a:lnSpc>
            </a:pP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-CH(R</a:t>
            </a:r>
            <a:r>
              <a:rPr lang="en-US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)-COOH + 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H-NH</a:t>
            </a:r>
            <a:r>
              <a:rPr lang="en-US" sz="27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7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-CH(R</a:t>
            </a:r>
            <a:r>
              <a:rPr lang="en-US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)-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CONH</a:t>
            </a:r>
            <a:r>
              <a:rPr lang="en-US" sz="27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588224" y="1412776"/>
            <a:ext cx="10801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1873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5561" y="188640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4. Практическое значение имеет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внутримолекулярное взаимодействие функциональных групп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ε-аминокапроновой кислоты, в результате которого образуется ε-капролактам (полупродукт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для получения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капрона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1" y="2780928"/>
            <a:ext cx="8251785" cy="2592288"/>
          </a:xfrm>
          <a:prstGeom prst="rect">
            <a:avLst/>
          </a:prstGeom>
        </p:spPr>
      </p:pic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8954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723" y="332656"/>
            <a:ext cx="864095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 аминогруппы (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основность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Практическая работа № 10 (ХИМИЯ)</a:t>
            </a:r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 сильными кислотами → соли: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HOOC-CH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HCl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→ [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HOOC-CH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аминоуксусная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или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HOOC-CH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·HCl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кислота     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хлороводородная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соль 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глицин                                          глицина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  <a:p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7230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 азотистой кислотой (подобно первичным аминам):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-CH(R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)-COOH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HNO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→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→ HO-CH(R)-COOH 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↑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96" y="3700026"/>
            <a:ext cx="8640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/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Измерение объёма выделившегося азота позволяет определить количество аминокислоты (метод Ван-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Слайка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8869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5" y="216979"/>
            <a:ext cx="8616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5DA2"/>
                </a:solidFill>
                <a:latin typeface="Arial" pitchFamily="34" charset="0"/>
                <a:cs typeface="Arial" pitchFamily="34" charset="0"/>
              </a:rPr>
              <a:t>IV. Качественная реакция</a:t>
            </a:r>
          </a:p>
          <a:p>
            <a:pPr algn="just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аминокислоты окисляются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нингидрином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образованием продуктов сине-фиолетового цвета!</a:t>
            </a:r>
          </a:p>
        </p:txBody>
      </p:sp>
      <p:pic>
        <p:nvPicPr>
          <p:cNvPr id="10" name="Picture 3" descr="D:\диск D\29.06.17-домашние документы\Лаб. раб YES-14.01.20\Виртуальные лабораторные YES\Анимашки и картинки\Люди\Химики\пишу 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7" y="4929336"/>
            <a:ext cx="689992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2" y="6267678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1" y="6267677"/>
            <a:ext cx="56038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44" y="6267680"/>
            <a:ext cx="560387" cy="5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Саитов З., Телешов С., Харитонцев Б. | Цветные и именные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25234"/>
            <a:ext cx="7453798" cy="463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452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11478518</TotalTime>
  <Words>4216</Words>
  <Application>Microsoft Office PowerPoint</Application>
  <PresentationFormat>Экран (4:3)</PresentationFormat>
  <Paragraphs>579</Paragraphs>
  <Slides>146</Slides>
  <Notes>60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146</vt:i4>
      </vt:variant>
    </vt:vector>
  </HeadingPairs>
  <TitlesOfParts>
    <vt:vector size="14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4431</cp:revision>
  <dcterms:created xsi:type="dcterms:W3CDTF">2009-11-04T17:47:55Z</dcterms:created>
  <dcterms:modified xsi:type="dcterms:W3CDTF">2021-04-05T21:24:16Z</dcterms:modified>
</cp:coreProperties>
</file>