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8" r:id="rId2"/>
    <p:sldId id="259" r:id="rId3"/>
    <p:sldId id="260" r:id="rId4"/>
    <p:sldId id="261" r:id="rId5"/>
    <p:sldId id="628" r:id="rId6"/>
    <p:sldId id="517" r:id="rId7"/>
    <p:sldId id="522" r:id="rId8"/>
    <p:sldId id="631" r:id="rId9"/>
    <p:sldId id="633" r:id="rId10"/>
    <p:sldId id="634" r:id="rId11"/>
    <p:sldId id="570" r:id="rId12"/>
    <p:sldId id="625" r:id="rId13"/>
    <p:sldId id="626" r:id="rId14"/>
    <p:sldId id="627" r:id="rId15"/>
    <p:sldId id="624" r:id="rId16"/>
    <p:sldId id="518" r:id="rId17"/>
    <p:sldId id="629" r:id="rId18"/>
    <p:sldId id="630" r:id="rId19"/>
    <p:sldId id="519" r:id="rId20"/>
    <p:sldId id="520" r:id="rId21"/>
    <p:sldId id="654" r:id="rId22"/>
    <p:sldId id="655" r:id="rId23"/>
    <p:sldId id="656" r:id="rId24"/>
    <p:sldId id="657" r:id="rId25"/>
    <p:sldId id="523" r:id="rId26"/>
    <p:sldId id="658" r:id="rId27"/>
    <p:sldId id="659" r:id="rId28"/>
    <p:sldId id="660" r:id="rId29"/>
    <p:sldId id="661" r:id="rId30"/>
    <p:sldId id="662" r:id="rId31"/>
    <p:sldId id="663" r:id="rId32"/>
    <p:sldId id="664" r:id="rId33"/>
    <p:sldId id="665" r:id="rId34"/>
    <p:sldId id="639" r:id="rId35"/>
    <p:sldId id="640" r:id="rId36"/>
    <p:sldId id="641" r:id="rId37"/>
    <p:sldId id="642" r:id="rId38"/>
    <p:sldId id="643" r:id="rId39"/>
    <p:sldId id="644" r:id="rId40"/>
    <p:sldId id="645" r:id="rId41"/>
    <p:sldId id="646" r:id="rId42"/>
    <p:sldId id="647" r:id="rId43"/>
    <p:sldId id="648" r:id="rId44"/>
    <p:sldId id="635" r:id="rId45"/>
    <p:sldId id="652" r:id="rId46"/>
    <p:sldId id="651" r:id="rId47"/>
    <p:sldId id="653" r:id="rId48"/>
    <p:sldId id="649" r:id="rId49"/>
    <p:sldId id="650" r:id="rId50"/>
    <p:sldId id="636" r:id="rId51"/>
    <p:sldId id="673" r:id="rId52"/>
    <p:sldId id="678" r:id="rId53"/>
    <p:sldId id="674" r:id="rId54"/>
    <p:sldId id="675" r:id="rId55"/>
    <p:sldId id="676" r:id="rId56"/>
    <p:sldId id="677" r:id="rId57"/>
    <p:sldId id="537" r:id="rId58"/>
    <p:sldId id="669" r:id="rId59"/>
    <p:sldId id="672" r:id="rId60"/>
    <p:sldId id="538" r:id="rId61"/>
    <p:sldId id="670" r:id="rId62"/>
    <p:sldId id="687" r:id="rId63"/>
    <p:sldId id="690" r:id="rId64"/>
    <p:sldId id="686" r:id="rId65"/>
    <p:sldId id="679" r:id="rId66"/>
    <p:sldId id="688" r:id="rId67"/>
    <p:sldId id="671" r:id="rId68"/>
    <p:sldId id="689" r:id="rId69"/>
    <p:sldId id="692" r:id="rId70"/>
    <p:sldId id="691" r:id="rId71"/>
    <p:sldId id="680" r:id="rId72"/>
    <p:sldId id="694" r:id="rId73"/>
    <p:sldId id="693" r:id="rId74"/>
    <p:sldId id="666" r:id="rId75"/>
    <p:sldId id="510" r:id="rId76"/>
    <p:sldId id="514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D2349"/>
    <a:srgbClr val="009900"/>
    <a:srgbClr val="336600"/>
    <a:srgbClr val="CCECFF"/>
    <a:srgbClr val="CC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595" autoAdjust="0"/>
  </p:normalViewPr>
  <p:slideViewPr>
    <p:cSldViewPr>
      <p:cViewPr varScale="1">
        <p:scale>
          <a:sx n="65" d="100"/>
          <a:sy n="65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6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" Target="slide4.xml"/><Relationship Id="rId7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s://commons.wikimedia.org/wiki/File:FluorescentCells.jpg?uselang=ru" TargetMode="External"/><Relationship Id="rId4" Type="http://schemas.openxmlformats.org/officeDocument/2006/relationships/image" Target="../media/image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slide" Target="slide4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8.gif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3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30.gif"/><Relationship Id="rId4" Type="http://schemas.openxmlformats.org/officeDocument/2006/relationships/image" Target="../media/image51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jpeg"/><Relationship Id="rId7" Type="http://schemas.openxmlformats.org/officeDocument/2006/relationships/image" Target="../media/image5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Relationship Id="rId9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7.gif"/><Relationship Id="rId7" Type="http://schemas.openxmlformats.org/officeDocument/2006/relationships/slide" Target="slide21.xml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72.xml"/><Relationship Id="rId5" Type="http://schemas.openxmlformats.org/officeDocument/2006/relationships/slide" Target="slide5.xml"/><Relationship Id="rId10" Type="http://schemas.openxmlformats.org/officeDocument/2006/relationships/slide" Target="slide62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slide" Target="slide4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29.gif"/><Relationship Id="rId4" Type="http://schemas.openxmlformats.org/officeDocument/2006/relationships/image" Target="../media/image2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slide" Target="slide4.xml"/><Relationship Id="rId4" Type="http://schemas.openxmlformats.org/officeDocument/2006/relationships/image" Target="../media/image7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7.gif"/><Relationship Id="rId7" Type="http://schemas.openxmlformats.org/officeDocument/2006/relationships/image" Target="../media/image8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2.gif"/><Relationship Id="rId7" Type="http://schemas.openxmlformats.org/officeDocument/2006/relationships/image" Target="../media/image8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slide" Target="slide4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91.pn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2.png"/><Relationship Id="rId4" Type="http://schemas.microsoft.com/office/2007/relationships/hdphoto" Target="../media/hdphoto1.wdp"/><Relationship Id="rId9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1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62" name="Picture 2" descr="http://2.bp.blogspot.com/-UwhtJrd3svc/TjpemJmQJdI/AAAAAAAAATU/9j_8a1vTcD4/s1600/%25D0%25A0%25D0%25B8%25D1%2581%25D1%2583%25D0%25BD%25D0%25BE%25D0%25B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857496"/>
            <a:ext cx="2431447" cy="292895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Прямоугольник 10"/>
          <p:cNvSpPr/>
          <p:nvPr/>
        </p:nvSpPr>
        <p:spPr>
          <a:xfrm>
            <a:off x="249622" y="952207"/>
            <a:ext cx="878687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«Естествознание – 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4000" b="1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8843" y="5290935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pic>
        <p:nvPicPr>
          <p:cNvPr id="14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223" y="2828668"/>
            <a:ext cx="3857652" cy="2462267"/>
          </a:xfrm>
          <a:prstGeom prst="rect">
            <a:avLst/>
          </a:prstGeom>
          <a:noFill/>
        </p:spPr>
      </p:pic>
      <p:pic>
        <p:nvPicPr>
          <p:cNvPr id="15" name="Picture 21" descr="химик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8849" y="438437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21439" y="1988840"/>
            <a:ext cx="8572560" cy="10704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Химия и организм 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человека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400" b="1" dirty="0" smtClean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9394" name="Picture 2" descr="http://www.2do2go.ru/uploads/full/40fb01f8e4625108c953238bac5f59ec_w960_h2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71414"/>
            <a:ext cx="4512357" cy="6700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 descr="http://www.funlib.ru/cimg/2014/102208/15110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928" y="785794"/>
            <a:ext cx="4605072" cy="32147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35196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Существуют различные классификации химических элементов, содержащихся в организме человека. Так,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В.  И.  Вернадский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зависимости от среднего содержания (массовой доли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%) в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живых организмах делил элементы по декадной системе. Соответственно этой классификации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элементы, содержащиеся в живых организмах, делят на три группы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31747" name="Picture 3" descr="http://i005.radikal.ru/1104/9d/d281ee33aebb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3695700" cy="240030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1071538" y="6000768"/>
            <a:ext cx="6165470" cy="7755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Владимир  Иванович  Вернадский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(1863 – 1945)  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1749" name="Picture 5" descr="http://cdn01.ru/files/users/images/ac/d2/acd2c7c0d6cc3dec0b149e502b3080c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357562"/>
            <a:ext cx="1856077" cy="257176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-24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1.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Макроэлементы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Это элементы, содержание которых в организме выше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–2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 К ним относятся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кислород, углерод, водород, азот, фосфор, сера, кальций, магний, натрий и хлор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t="1112" b="9955"/>
          <a:stretch>
            <a:fillRect/>
          </a:stretch>
        </p:blipFill>
        <p:spPr bwMode="auto">
          <a:xfrm>
            <a:off x="2500298" y="1570350"/>
            <a:ext cx="3821905" cy="507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вал 12"/>
          <p:cNvSpPr/>
          <p:nvPr/>
        </p:nvSpPr>
        <p:spPr>
          <a:xfrm>
            <a:off x="3428992" y="5286388"/>
            <a:ext cx="428628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357554" y="3143248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714744" y="2428868"/>
            <a:ext cx="428628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57752" y="5072074"/>
            <a:ext cx="500066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214678" y="4500570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357554" y="5929330"/>
            <a:ext cx="642942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072066" y="3286124"/>
            <a:ext cx="571504" cy="500066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286116" y="4000504"/>
            <a:ext cx="428628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857752" y="2500306"/>
            <a:ext cx="714380" cy="571504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072066" y="4286256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786314" y="5857892"/>
            <a:ext cx="642942" cy="500066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29388" y="3714752"/>
            <a:ext cx="2261947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Земной коре 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2844" y="3571876"/>
            <a:ext cx="2261947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Земной коре 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16200000" flipH="1">
            <a:off x="6107917" y="2893215"/>
            <a:ext cx="928694" cy="71438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6215074" y="4214818"/>
            <a:ext cx="714380" cy="57150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 flipV="1">
            <a:off x="1714480" y="2928934"/>
            <a:ext cx="785818" cy="64294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>
            <a:off x="1500166" y="4286256"/>
            <a:ext cx="1000132" cy="57150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143372" y="4357694"/>
            <a:ext cx="575878" cy="68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-24"/>
            <a:ext cx="900115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2.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Микроэлементы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Это элементы, содержание которых в организме находится в пределах от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–3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до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–5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 К ним относятся </a:t>
            </a:r>
            <a:r>
              <a:rPr lang="ru-RU" sz="2700" b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иод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медь, мышьяк, фтор, бром, стронций, барий, кобальт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1616" b="10133"/>
          <a:stretch>
            <a:fillRect/>
          </a:stretch>
        </p:blipFill>
        <p:spPr bwMode="auto">
          <a:xfrm>
            <a:off x="2285984" y="1500174"/>
            <a:ext cx="391873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вал 12"/>
          <p:cNvSpPr/>
          <p:nvPr/>
        </p:nvSpPr>
        <p:spPr>
          <a:xfrm>
            <a:off x="5286380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86050" y="2143116"/>
            <a:ext cx="28575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715008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857488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000496" y="4500570"/>
            <a:ext cx="3615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Овал 19"/>
          <p:cNvSpPr/>
          <p:nvPr/>
        </p:nvSpPr>
        <p:spPr>
          <a:xfrm>
            <a:off x="2714612" y="5286388"/>
            <a:ext cx="28575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0899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</a:t>
            </a:r>
            <a:r>
              <a:rPr lang="ru-RU" sz="27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Ультра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микроэлементы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Это элементы, содержание которых в организме ниже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–5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 К ним относятся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ртуть, золото, уран, торий, радий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 др.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1406" y="1071546"/>
          <a:ext cx="8929719" cy="565099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32430"/>
                <a:gridCol w="6697289"/>
              </a:tblGrid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/>
                        <a:t>Массовая доля </a:t>
                      </a:r>
                      <a:r>
                        <a:rPr lang="ru-RU" sz="2400" b="1" dirty="0">
                          <a:sym typeface="Symbol"/>
                        </a:rPr>
                        <a:t></a:t>
                      </a:r>
                      <a:r>
                        <a:rPr lang="ru-RU" sz="2400" b="1" dirty="0"/>
                        <a:t>, %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/>
                        <a:t>Химические элементы, Э  (масс. доля, %)</a:t>
                      </a:r>
                      <a:endParaRPr lang="ru-RU" sz="24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10 и более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О (62), С (21), Н(10)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1 </a:t>
                      </a:r>
                      <a:r>
                        <a:rPr lang="en-US" sz="2600" b="1" dirty="0"/>
                        <a:t>–</a:t>
                      </a:r>
                      <a:r>
                        <a:rPr lang="ru-RU" sz="2600" b="1" dirty="0"/>
                        <a:t> 10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N(3), </a:t>
                      </a:r>
                      <a:r>
                        <a:rPr lang="ru-RU" sz="2600" b="1" dirty="0" err="1"/>
                        <a:t>Са</a:t>
                      </a:r>
                      <a:r>
                        <a:rPr lang="ru-RU" sz="2600" b="1" dirty="0"/>
                        <a:t>(2), Р(1)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0,01 – 1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K(0,23), S(0,16), </a:t>
                      </a:r>
                      <a:r>
                        <a:rPr lang="en-US" sz="2600" b="1" dirty="0" err="1"/>
                        <a:t>Cl</a:t>
                      </a:r>
                      <a:r>
                        <a:rPr lang="en-US" sz="2600" b="1" dirty="0"/>
                        <a:t>(0,1), Na(0,08), Mg(0,027), Fe(0,01)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–3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–2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Zn, </a:t>
                      </a:r>
                      <a:r>
                        <a:rPr lang="en-US" sz="2600" b="1" dirty="0" err="1"/>
                        <a:t>Sr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–3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Cu, Co, Br, Cs, Si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–5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–6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–3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/>
                        <a:t>Mn</a:t>
                      </a:r>
                      <a:r>
                        <a:rPr lang="en-US" sz="2600" b="1" dirty="0"/>
                        <a:t>, V, B, Cr, Al, </a:t>
                      </a:r>
                      <a:r>
                        <a:rPr lang="en-US" sz="2600" b="1" dirty="0" err="1"/>
                        <a:t>Ba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–7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Mo, </a:t>
                      </a:r>
                      <a:r>
                        <a:rPr lang="en-US" sz="2600" b="1" dirty="0" err="1"/>
                        <a:t>Pb</a:t>
                      </a:r>
                      <a:r>
                        <a:rPr lang="en-US" sz="2600" b="1" dirty="0"/>
                        <a:t>, Ti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10</a:t>
                      </a:r>
                      <a:r>
                        <a:rPr lang="ru-RU" sz="2600" b="1" baseline="30000" dirty="0"/>
                        <a:t>–6 </a:t>
                      </a:r>
                      <a:r>
                        <a:rPr lang="en-US" sz="2600" b="1" dirty="0"/>
                        <a:t>–</a:t>
                      </a:r>
                      <a:r>
                        <a:rPr lang="ru-RU" sz="2600" b="1" dirty="0"/>
                        <a:t>10</a:t>
                      </a:r>
                      <a:r>
                        <a:rPr lang="ru-RU" sz="2600" b="1" baseline="30000" dirty="0"/>
                        <a:t>–5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Be, Ag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–7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–5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Ni, </a:t>
                      </a:r>
                      <a:r>
                        <a:rPr lang="en-US" sz="2600" b="1" dirty="0" err="1"/>
                        <a:t>Ga</a:t>
                      </a:r>
                      <a:r>
                        <a:rPr lang="en-US" sz="2600" b="1" dirty="0"/>
                        <a:t>, </a:t>
                      </a:r>
                      <a:r>
                        <a:rPr lang="en-US" sz="2600" b="1" dirty="0" err="1"/>
                        <a:t>Ge</a:t>
                      </a:r>
                      <a:r>
                        <a:rPr lang="en-US" sz="2600" b="1" dirty="0"/>
                        <a:t>, As, Hg, Bi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–7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–6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Se, </a:t>
                      </a:r>
                      <a:r>
                        <a:rPr lang="en-US" sz="2600" b="1" dirty="0" err="1"/>
                        <a:t>Sb</a:t>
                      </a:r>
                      <a:r>
                        <a:rPr lang="en-US" sz="2600" b="1" dirty="0"/>
                        <a:t>, U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–12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 smtClean="0"/>
                        <a:t>Th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–12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/>
                        <a:t>Ru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14282" y="71414"/>
            <a:ext cx="8786874" cy="9592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3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Содержание химических элементов в организме человека</a:t>
            </a:r>
            <a:endParaRPr lang="ru-RU" sz="33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72822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Жизненно необходимые (незаменимые) элементы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Они постоянно содержатся в организме человека, входят в состав ферментов, гормонов и витаминов:  Н, О,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Р,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Mo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Их дефицит приводит к нарушению нормальной жизнедеятельности человека.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1706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Примесные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Эти элементы постоянно содержатся в организме животных и человека: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Ga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Sb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Sr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Br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Be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Si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Cs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Ba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Ge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As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Rb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Pb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Bi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Cd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Cr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Ti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Hg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Биологическая  роль  их  мало  выяснена   или  неизвестна.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Примесные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элементы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Sc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Sm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Re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Tb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.). Обнаружены в организме человека и животных.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Данные о количестве и биологическая роль не выяснены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http://rpp.nashaucheba.ru/pars_docs/refs/110/109036/img8.jpg"/>
          <p:cNvPicPr>
            <a:picLocks noChangeAspect="1" noChangeArrowheads="1"/>
          </p:cNvPicPr>
          <p:nvPr/>
        </p:nvPicPr>
        <p:blipFill>
          <a:blip r:embed="rId4" cstate="print"/>
          <a:srcRect l="5625" t="13750" r="21250" b="4999"/>
          <a:stretch>
            <a:fillRect/>
          </a:stretch>
        </p:blipFill>
        <p:spPr bwMode="auto">
          <a:xfrm>
            <a:off x="2285984" y="2797964"/>
            <a:ext cx="4786346" cy="39886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42844" y="71414"/>
            <a:ext cx="885831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 необходимые для  построения  и  жизнедеятельности  различных клеток и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орга-низмов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называют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биогенными элементами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Точно перечислить все биогенные элементы в настоящее время еще невозможно из-за сложности определения очень низких концентраций микроэлементов и установления их биологических функций.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13030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Элементы могут проявлять специфическое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сродство по отношению к некоторым органам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содержатся в них в высоких концентрациях. Хорошо известно, что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цинк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концентрируется в поджелудочной железе, </a:t>
            </a:r>
            <a:r>
              <a:rPr lang="ru-RU" sz="27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в щитовидной,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в эмали зубов,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алюминий, мышьяк, ванадий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накапливаются в волосах и ногтях,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кадмий, ртуть, молибден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в почках,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олово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в тканях кишечника,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стронций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в предстательной железе, костной ткани,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барий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в пигментной сетчатке глаза,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бром, марганец, хром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в гипофизе и т. д. </a:t>
            </a:r>
            <a:endParaRPr lang="ru-RU" sz="27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143108" y="283862"/>
            <a:ext cx="6821380" cy="28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технических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наук с большим опытом преподавания в высшей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 и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НКСЭ,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обобщила полезную для Вас информацию по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дисциплинам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Естествозна-ние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«Химия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«Биология»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0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42852"/>
            <a:ext cx="8286808" cy="19798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Основные жизненно необходимые соединения: белки, жиры, углеводы, витамины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071678"/>
            <a:ext cx="8858312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Органические соединения составляют в среднем 20 – 30 % массы клетки живого организма. К ним относятся биологические полимеры, белки, углеводы, липиды, гормоны, нуклеиновые кислоты, витамины.</a:t>
            </a:r>
          </a:p>
        </p:txBody>
      </p:sp>
      <p:pic>
        <p:nvPicPr>
          <p:cNvPr id="1028" name="Picture 4" descr="D:\23.05.13-домашние документы\Виртуальные лекции 2015\Биология\Мембрана и др\Fluidme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16" y="4857760"/>
            <a:ext cx="3200400" cy="1952625"/>
          </a:xfrm>
          <a:prstGeom prst="rect">
            <a:avLst/>
          </a:prstGeom>
          <a:noFill/>
        </p:spPr>
      </p:pic>
      <p:pic>
        <p:nvPicPr>
          <p:cNvPr id="1029" name="Picture 5" descr="D:\23.05.13-домашние документы\Виртуальные лекции 2015\Биология\Мембрана и др\Diffus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376755"/>
            <a:ext cx="2286000" cy="1552575"/>
          </a:xfrm>
          <a:prstGeom prst="rect">
            <a:avLst/>
          </a:prstGeom>
          <a:noFill/>
        </p:spPr>
      </p:pic>
      <p:pic>
        <p:nvPicPr>
          <p:cNvPr id="1032" name="Picture 8" descr="D:\23.05.13-домашние документы\Виртуальные лекции 2015\Биология\Мембрана и др\ActiveR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5500702"/>
            <a:ext cx="1676400" cy="1314450"/>
          </a:xfrm>
          <a:prstGeom prst="rect">
            <a:avLst/>
          </a:prstGeom>
          <a:noFill/>
        </p:spPr>
      </p:pic>
      <p:pic>
        <p:nvPicPr>
          <p:cNvPr id="1033" name="Picture 9" descr="D:\23.05.13-домашние документы\Виртуальные лекции 2015\Биология\Мембрана и др\FacilitR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5472136"/>
            <a:ext cx="1676400" cy="1314450"/>
          </a:xfrm>
          <a:prstGeom prst="rect">
            <a:avLst/>
          </a:prstGeom>
          <a:noFill/>
        </p:spPr>
      </p:pic>
      <p:pic>
        <p:nvPicPr>
          <p:cNvPr id="1035" name="Picture 11" descr="D:\23.05.13-домашние документы\Виртуальные лекции 2015\Биология\белок\an_hivpi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143380"/>
            <a:ext cx="2171700" cy="1362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513399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369494" y="71414"/>
            <a:ext cx="2345514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Белки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293" name="Picture 5" descr="D:\23.05.13-домашние документы\Лаб. раб YES\Виртуальные лабораторные YES\Анимашки и картинки\Химия-картинки\Атомы и молекулы\Большие молекулы\Близнецовый тест. Определение пола ребенка (по крови).jpg"/>
          <p:cNvPicPr>
            <a:picLocks noChangeAspect="1" noChangeArrowheads="1"/>
          </p:cNvPicPr>
          <p:nvPr/>
        </p:nvPicPr>
        <p:blipFill>
          <a:blip r:embed="rId3" cstate="print"/>
          <a:srcRect l="14527" t="13307" r="11148" b="13307"/>
          <a:stretch>
            <a:fillRect/>
          </a:stretch>
        </p:blipFill>
        <p:spPr bwMode="auto">
          <a:xfrm>
            <a:off x="-1" y="0"/>
            <a:ext cx="2514575" cy="14287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4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66" y="0"/>
            <a:ext cx="419100" cy="105727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428860" y="714356"/>
            <a:ext cx="614363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«Жизнь есть способ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существова-ния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белковых тел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...»</a:t>
            </a:r>
          </a:p>
          <a:p>
            <a:pPr algn="r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Ф. Энгельс</a:t>
            </a:r>
            <a:endParaRPr lang="ru-RU" sz="2800" b="1" dirty="0"/>
          </a:p>
        </p:txBody>
      </p:sp>
      <p:pic>
        <p:nvPicPr>
          <p:cNvPr id="11" name="Picture 1" descr="D:\23.05.13-домашние документы\Виртуальные лекции 2015\Органическая химия\белки\белки-анимашки\0_492bc_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517232"/>
            <a:ext cx="1905000" cy="12954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2844" y="1757899"/>
            <a:ext cx="8858312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Белки́ (</a:t>
            </a:r>
            <a:r>
              <a:rPr lang="ru-RU" sz="2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протеи́ны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 </a:t>
            </a:r>
            <a:r>
              <a:rPr lang="ru-RU" sz="2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полипепти́ды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 –высокомолекулярные органические вещества, состоящие из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альфа-аминокислот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, соединённых в цепочку пептидной связью. В живых организмах аминокислотный состав белков определяется генетическим кодом, при синтезе в большинстве случаев используется 20 стандартных аминокислот. Множество их комбинаций создают молекулы белков с большим разнообразием свойств. 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20" y="142852"/>
            <a:ext cx="8605699" cy="5968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белков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47" y="857232"/>
            <a:ext cx="8933509" cy="471490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rpp.nashaucheba.ru/pars_docs/refs/103/102414/img11.jpg"/>
          <p:cNvPicPr>
            <a:picLocks noChangeAspect="1" noChangeArrowheads="1"/>
          </p:cNvPicPr>
          <p:nvPr/>
        </p:nvPicPr>
        <p:blipFill>
          <a:blip r:embed="rId2" cstate="print"/>
          <a:srcRect t="16250" b="3749"/>
          <a:stretch>
            <a:fillRect/>
          </a:stretch>
        </p:blipFill>
        <p:spPr bwMode="auto">
          <a:xfrm>
            <a:off x="71406" y="1571612"/>
            <a:ext cx="8851615" cy="464347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285720" y="142852"/>
            <a:ext cx="8605699" cy="1432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белков по выполняемым функциям 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(белки – биополимеры)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panfilushkinaov.ucoz.ru/_si/0/43618813.jpg"/>
          <p:cNvPicPr>
            <a:picLocks noChangeAspect="1" noChangeArrowheads="1"/>
          </p:cNvPicPr>
          <p:nvPr/>
        </p:nvPicPr>
        <p:blipFill>
          <a:blip r:embed="rId2" cstate="print"/>
          <a:srcRect l="1875" t="3989" r="2499" b="8244"/>
          <a:stretch>
            <a:fillRect/>
          </a:stretch>
        </p:blipFill>
        <p:spPr bwMode="auto">
          <a:xfrm>
            <a:off x="142844" y="142852"/>
            <a:ext cx="8773885" cy="567722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lum bright="-20000" contrast="30000"/>
          </a:blip>
          <a:srcRect l="4790" t="25790" r="31857" b="30035"/>
          <a:stretch>
            <a:fillRect/>
          </a:stretch>
        </p:blipFill>
        <p:spPr bwMode="auto">
          <a:xfrm>
            <a:off x="214282" y="357166"/>
            <a:ext cx="871543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5517232"/>
            <a:ext cx="8568952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4738" indent="-977900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Цитоскеле́т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это клеточный каркас или скелет, находящийся в цитоплазме живой клетки.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AutoShape 2" descr="https://upload.wikimedia.org/wikipedia/commons/thumb/0/09/FluorescentCells.jpg/300px-FluorescentCells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2382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s://upload.wikimedia.org/wikipedia/commons/thumb/0/09/FluorescentCells.jpg/300px-FluorescentCells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2382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7" name="Picture 5" descr="E:\Цитоскеле́т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076056" y="116632"/>
            <a:ext cx="406794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01539" y="203279"/>
            <a:ext cx="6143028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Строение белков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071546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Согласно общепринятой теории молекула белка состоит из остатков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-аминокислот, связанных между собой пептидными связями:</a:t>
            </a:r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 descr="http://rud.exdat.com/pars_docs/tw_refs/801/800693/800693_html_m7c797a4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83140"/>
            <a:ext cx="8429684" cy="2589000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259632" y="4005064"/>
            <a:ext cx="2088232" cy="1656184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85728"/>
            <a:ext cx="8858312" cy="350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Все белки, независимо от того, к какой группе они относятся и какие функции выполняют, построены из относительно небольшого набора (обычно 20) аминокислот. Эти структурные компоненты или, как их иногда называют, «строительные блоки» расположены в различной, но всегда строго определенной для данного вида белка последовательности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player.myshared.ru/158139/data/images/img23.jpg"/>
          <p:cNvPicPr>
            <a:picLocks noChangeAspect="1" noChangeArrowheads="1"/>
          </p:cNvPicPr>
          <p:nvPr/>
        </p:nvPicPr>
        <p:blipFill>
          <a:blip r:embed="rId3" cstate="print"/>
          <a:srcRect t="11429" b="8571"/>
          <a:stretch>
            <a:fillRect/>
          </a:stretch>
        </p:blipFill>
        <p:spPr bwMode="auto">
          <a:xfrm>
            <a:off x="1080468" y="3929066"/>
            <a:ext cx="6920556" cy="22145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48935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D:\23.05.13-домашние документы\Виртуальные лекции 2015\Органическая химия\белки\белки-анимашки\0kky_8371def2-eaca-4345-ac57-bcd28cd4227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714875"/>
            <a:ext cx="3810000" cy="2143125"/>
          </a:xfrm>
          <a:prstGeom prst="rect">
            <a:avLst/>
          </a:prstGeom>
          <a:noFill/>
        </p:spPr>
      </p:pic>
      <p:pic>
        <p:nvPicPr>
          <p:cNvPr id="12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643182"/>
            <a:ext cx="419100" cy="1057275"/>
          </a:xfrm>
          <a:prstGeom prst="rect">
            <a:avLst/>
          </a:prstGeom>
          <a:noFill/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panfilushkinaov.ucoz.ru/_ph/5/780897227.jpg"/>
          <p:cNvPicPr>
            <a:picLocks noChangeAspect="1" noChangeArrowheads="1"/>
          </p:cNvPicPr>
          <p:nvPr/>
        </p:nvPicPr>
        <p:blipFill>
          <a:blip r:embed="rId2" cstate="print"/>
          <a:srcRect l="1875" t="4018" r="1562" b="7589"/>
          <a:stretch>
            <a:fillRect/>
          </a:stretch>
        </p:blipFill>
        <p:spPr bwMode="auto">
          <a:xfrm>
            <a:off x="90921" y="316959"/>
            <a:ext cx="8981673" cy="5755247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2357422" y="4857760"/>
            <a:ext cx="571504" cy="142876"/>
          </a:xfrm>
          <a:prstGeom prst="straightConnector1">
            <a:avLst/>
          </a:prstGeom>
          <a:ln w="57150">
            <a:solidFill>
              <a:srgbClr val="00B0F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071934" y="4071942"/>
            <a:ext cx="1785950" cy="714380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85728"/>
            <a:ext cx="878687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первичной структурой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белка понимают вид, число и последовательность аминокислотных остатков в полипептидной цепи.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http://panfilushkinaov.ucoz.ru/_ph/5/780897227.jpg"/>
          <p:cNvPicPr>
            <a:picLocks noChangeAspect="1" noChangeArrowheads="1"/>
          </p:cNvPicPr>
          <p:nvPr/>
        </p:nvPicPr>
        <p:blipFill>
          <a:blip r:embed="rId3" cstate="print"/>
          <a:srcRect l="3750" t="22768" r="51250" b="57143"/>
          <a:stretch>
            <a:fillRect/>
          </a:stretch>
        </p:blipFill>
        <p:spPr bwMode="auto">
          <a:xfrm>
            <a:off x="2357422" y="1714488"/>
            <a:ext cx="6400845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6" y="2428868"/>
            <a:ext cx="1828800" cy="42386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3" descr="http://www.rusdocs.com/wp-content/uploads/2011/01/8-2.jpg"/>
          <p:cNvPicPr>
            <a:picLocks noChangeAspect="1" noChangeArrowheads="1"/>
          </p:cNvPicPr>
          <p:nvPr/>
        </p:nvPicPr>
        <p:blipFill>
          <a:blip r:embed="rId5" cstate="print"/>
          <a:srcRect l="1875" r="2500" b="21924"/>
          <a:stretch>
            <a:fillRect/>
          </a:stretch>
        </p:blipFill>
        <p:spPr bwMode="auto">
          <a:xfrm>
            <a:off x="2071670" y="4000504"/>
            <a:ext cx="6572296" cy="212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966" y="0"/>
            <a:ext cx="419100" cy="1057275"/>
          </a:xfrm>
          <a:prstGeom prst="rect">
            <a:avLst/>
          </a:prstGeom>
          <a:noFill/>
        </p:spPr>
      </p:pic>
      <p:pic>
        <p:nvPicPr>
          <p:cNvPr id="14" name="Picture 3" descr="D:\23.05.13-домашние документы\Виртуальные лекции 2015\Органическая химия\белки\белки-1.jpg"/>
          <p:cNvPicPr>
            <a:picLocks noChangeAspect="1" noChangeArrowheads="1"/>
          </p:cNvPicPr>
          <p:nvPr/>
        </p:nvPicPr>
        <p:blipFill>
          <a:blip r:embed="rId3" cstate="print"/>
          <a:srcRect l="1473" t="53323" r="39784" b="3982"/>
          <a:stretch>
            <a:fillRect/>
          </a:stretch>
        </p:blipFill>
        <p:spPr bwMode="auto">
          <a:xfrm>
            <a:off x="5143504" y="2335081"/>
            <a:ext cx="3633780" cy="37371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5665" y="2714620"/>
            <a:ext cx="1533525" cy="381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44" y="281886"/>
            <a:ext cx="84296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Полипептидные цепи имеют спиралевидную или зигзагообразную конфигурацию, которая поддерживается с помощью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водородных связей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она называется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вторичной структурой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белковой молекулы.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http://knu.znate.ru/pars_docs/refs/487/486338/486338_html_m6d083eca.png"/>
          <p:cNvPicPr>
            <a:picLocks noChangeAspect="1" noChangeArrowheads="1"/>
          </p:cNvPicPr>
          <p:nvPr/>
        </p:nvPicPr>
        <p:blipFill>
          <a:blip r:embed="rId6" cstate="print"/>
          <a:srcRect l="8497" t="3112" r="10765" b="17531"/>
          <a:stretch>
            <a:fillRect/>
          </a:stretch>
        </p:blipFill>
        <p:spPr bwMode="auto">
          <a:xfrm>
            <a:off x="71407" y="2592424"/>
            <a:ext cx="3071833" cy="412272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23.05.13-домашние документы\Виртуальные лекции 2015\Органическая химия\белки\белки-1.jpg"/>
          <p:cNvPicPr>
            <a:picLocks noChangeAspect="1" noChangeArrowheads="1"/>
          </p:cNvPicPr>
          <p:nvPr/>
        </p:nvPicPr>
        <p:blipFill>
          <a:blip r:embed="rId3" cstate="print"/>
          <a:srcRect l="58742" t="53323" r="1473" b="24809"/>
          <a:stretch>
            <a:fillRect/>
          </a:stretch>
        </p:blipFill>
        <p:spPr bwMode="auto">
          <a:xfrm>
            <a:off x="5786446" y="4643446"/>
            <a:ext cx="2571768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142844" y="285728"/>
            <a:ext cx="8858312" cy="236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Полипептидная спирале­видная цепочка может быть по-разному расположена в пространстве. Это пространственное расположение, или как иногда говорят «упаковка»,  получило название </a:t>
            </a:r>
            <a:r>
              <a:rPr lang="ru-RU" sz="2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третичной структуры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http://superlifechange.com/images/562607baabcfe.jpg"/>
          <p:cNvPicPr>
            <a:picLocks noChangeAspect="1" noChangeArrowheads="1"/>
          </p:cNvPicPr>
          <p:nvPr/>
        </p:nvPicPr>
        <p:blipFill>
          <a:blip r:embed="rId4" cstate="print"/>
          <a:srcRect l="43646" t="29028" r="30573" b="14722"/>
          <a:stretch>
            <a:fillRect/>
          </a:stretch>
        </p:blipFill>
        <p:spPr bwMode="auto">
          <a:xfrm>
            <a:off x="71406" y="2857496"/>
            <a:ext cx="2357454" cy="385765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2" descr="http://panfilushkinaov.ucoz.ru/_ph/5/780897227.jpg"/>
          <p:cNvPicPr>
            <a:picLocks noChangeAspect="1" noChangeArrowheads="1"/>
          </p:cNvPicPr>
          <p:nvPr/>
        </p:nvPicPr>
        <p:blipFill>
          <a:blip r:embed="rId5" cstate="print"/>
          <a:srcRect l="7375" t="54732" r="55125" b="11785"/>
          <a:stretch>
            <a:fillRect/>
          </a:stretch>
        </p:blipFill>
        <p:spPr bwMode="auto">
          <a:xfrm>
            <a:off x="5715008" y="2428868"/>
            <a:ext cx="3214710" cy="200919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2" descr="D:\23.05.13-домашние документы\Виртуальные лекции 2015\Органическая химия\белки\белок.jpeg"/>
          <p:cNvPicPr>
            <a:picLocks noChangeAspect="1" noChangeArrowheads="1"/>
          </p:cNvPicPr>
          <p:nvPr/>
        </p:nvPicPr>
        <p:blipFill>
          <a:blip r:embed="rId6" cstate="print"/>
          <a:srcRect l="51370" t="14394" r="6600" b="61479"/>
          <a:stretch>
            <a:fillRect/>
          </a:stretch>
        </p:blipFill>
        <p:spPr bwMode="auto">
          <a:xfrm>
            <a:off x="3286116" y="2285992"/>
            <a:ext cx="1703522" cy="142876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2" descr="D:\23.05.13-домашние документы\Виртуальные лекции 2015\Органическая химия\белки\белок.jpeg"/>
          <p:cNvPicPr>
            <a:picLocks noChangeAspect="1" noChangeArrowheads="1"/>
          </p:cNvPicPr>
          <p:nvPr/>
        </p:nvPicPr>
        <p:blipFill>
          <a:blip r:embed="rId6" cstate="print"/>
          <a:srcRect l="22898" t="47801" r="21514" b="9223"/>
          <a:stretch>
            <a:fillRect/>
          </a:stretch>
        </p:blipFill>
        <p:spPr bwMode="auto">
          <a:xfrm>
            <a:off x="3182914" y="3857628"/>
            <a:ext cx="1960590" cy="22145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Прямоугольник 21"/>
          <p:cNvSpPr/>
          <p:nvPr/>
        </p:nvSpPr>
        <p:spPr>
          <a:xfrm>
            <a:off x="2285984" y="6125516"/>
            <a:ext cx="3929090" cy="732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Модель молекулы лизоцима  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23.05.13-домашние документы\Виртуальные лекции 2015\Органическая химия\белки\белки-1.jpg"/>
          <p:cNvPicPr>
            <a:picLocks noChangeAspect="1" noChangeArrowheads="1"/>
          </p:cNvPicPr>
          <p:nvPr/>
        </p:nvPicPr>
        <p:blipFill>
          <a:blip r:embed="rId3" cstate="print"/>
          <a:srcRect l="58742" t="74150" r="2947" b="5023"/>
          <a:stretch>
            <a:fillRect/>
          </a:stretch>
        </p:blipFill>
        <p:spPr bwMode="auto">
          <a:xfrm>
            <a:off x="1285852" y="4407151"/>
            <a:ext cx="3000396" cy="230799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2" descr="D:\23.05.13-домашние документы\Биотехнология 10.05.13\Анимашки -разное\an_4enl_consur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5729311"/>
            <a:ext cx="1066800" cy="1057275"/>
          </a:xfrm>
          <a:prstGeom prst="rect">
            <a:avLst/>
          </a:prstGeom>
          <a:noFill/>
        </p:spPr>
      </p:pic>
      <p:pic>
        <p:nvPicPr>
          <p:cNvPr id="112642" name="Picture 2" descr="D:\23.05.13-домашние документы\Биотехнология 10.05.13\Анимашки -разное\an_hivp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2266" y="4143380"/>
            <a:ext cx="2171700" cy="1362075"/>
          </a:xfrm>
          <a:prstGeom prst="rect">
            <a:avLst/>
          </a:prstGeom>
          <a:noFill/>
        </p:spPr>
      </p:pic>
      <p:pic>
        <p:nvPicPr>
          <p:cNvPr id="10" name="Picture 2" descr="http://school.xvatit.com:8080/images/e/e5/9_1_22_8.jpg"/>
          <p:cNvPicPr>
            <a:picLocks noChangeAspect="1" noChangeArrowheads="1"/>
          </p:cNvPicPr>
          <p:nvPr/>
        </p:nvPicPr>
        <p:blipFill>
          <a:blip r:embed="rId6" cstate="print"/>
          <a:srcRect t="24709" r="62025" b="12790"/>
          <a:stretch>
            <a:fillRect/>
          </a:stretch>
        </p:blipFill>
        <p:spPr bwMode="auto">
          <a:xfrm>
            <a:off x="4472303" y="3929066"/>
            <a:ext cx="1814209" cy="278610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142844" y="214290"/>
            <a:ext cx="885831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отдельных случаях молекулы состоят из нескольких полипептидных цепочек, связанных между собой водородными, ионными и некоторыми другими не ковалентными видами связей. В определенных условиях они способны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диссоциировать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 более мелкие 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субмолекулы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 которые могут опять соединяться в первоначальную молекулу. Такое объединение нескольких частиц с третичной структурой получило название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четвертичной структуры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980728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Углево́ды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органические вещества, содержащие карбонильную группу и несколько гидроксильных групп. Название класса соединений происходит от слов «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гидраты углерода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 оно было впервые предложено К. Шмидтом в 1844 году. Появление такого названия связано с тем, что первые из известных науке углеводов описывались брутто-формулой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(H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O)</a:t>
            </a:r>
            <a:r>
              <a:rPr lang="ru-RU" sz="28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формально являясь соединениями углерода и воды.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915816" y="39313"/>
            <a:ext cx="3517310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Углеводы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1619" name="Picture 3" descr="C:\Users\ikuzmina\Desktop\Лаб. раб. и лекции\Органическая химия\Лекции\углеводы\U4WpH7Nry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97152"/>
            <a:ext cx="2795947" cy="1860252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1621" name="Picture 5" descr="C:\Users\ikuzmina\Desktop\Виртуальные лабораторные YES\Анимашки и картинки\Люди\Домашнее хозяйство, еда,\тортики, пирожные,\5d27dffbe1b60c4dc49885ca5f1e46a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661248"/>
            <a:ext cx="857250" cy="857250"/>
          </a:xfrm>
          <a:prstGeom prst="rect">
            <a:avLst/>
          </a:prstGeom>
          <a:noFill/>
        </p:spPr>
      </p:pic>
      <p:pic>
        <p:nvPicPr>
          <p:cNvPr id="111626" name="Picture 10" descr="C:\Users\ikuzmina\Desktop\Виртуальные лабораторные YES\Анимашки и картинки\Люди\Домашнее хозяйство, еда,\мороженое\73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08" y="5661248"/>
            <a:ext cx="952500" cy="1114425"/>
          </a:xfrm>
          <a:prstGeom prst="rect">
            <a:avLst/>
          </a:prstGeom>
          <a:noFill/>
        </p:spPr>
      </p:pic>
      <p:pic>
        <p:nvPicPr>
          <p:cNvPr id="111629" name="Picture 13" descr="C:\Users\ikuzmina\Desktop\Виртуальные лабораторные YES\Анимашки и картинки\Люди\Домашнее хозяйство, еда,\фрукты и овощи\247e6718bc5a97039dec039a3ff15d5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4437112"/>
            <a:ext cx="962025" cy="809625"/>
          </a:xfrm>
          <a:prstGeom prst="rect">
            <a:avLst/>
          </a:prstGeom>
          <a:noFill/>
        </p:spPr>
      </p:pic>
      <p:pic>
        <p:nvPicPr>
          <p:cNvPr id="111630" name="Picture 14" descr="C:\Users\ikuzmina\Desktop\Виртуальные лабораторные YES\Анимашки и картинки\Люди\Домашнее хозяйство, еда,\фрукты и овощи\61f19cf61ae7bec7fa0fc599040c2ae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653136"/>
            <a:ext cx="1009650" cy="1009650"/>
          </a:xfrm>
          <a:prstGeom prst="rect">
            <a:avLst/>
          </a:prstGeom>
          <a:noFill/>
        </p:spPr>
      </p:pic>
      <p:pic>
        <p:nvPicPr>
          <p:cNvPr id="111631" name="Picture 15" descr="C:\Users\ikuzmina\Desktop\Виртуальные лабораторные YES\Анимашки и картинки\Люди\Домашнее хозяйство, еда,\фрукты и овощи\89a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5661248"/>
            <a:ext cx="952500" cy="762000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bioximia.narod.ru/olderfiles/1/13.jpg"/>
          <p:cNvPicPr>
            <a:picLocks noChangeAspect="1" noChangeArrowheads="1"/>
          </p:cNvPicPr>
          <p:nvPr/>
        </p:nvPicPr>
        <p:blipFill>
          <a:blip r:embed="rId2" cstate="print"/>
          <a:srcRect l="1678" t="8913" r="2682" b="4303"/>
          <a:stretch>
            <a:fillRect/>
          </a:stretch>
        </p:blipFill>
        <p:spPr bwMode="auto">
          <a:xfrm>
            <a:off x="467544" y="908720"/>
            <a:ext cx="8208912" cy="52565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Прямоугольник 5"/>
          <p:cNvSpPr/>
          <p:nvPr/>
        </p:nvSpPr>
        <p:spPr>
          <a:xfrm>
            <a:off x="611560" y="44624"/>
            <a:ext cx="801052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углеводов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3" descr="C:\Users\ikuzmina\Desktop\Виртуальные лабораторные YES\Анимашки и картинки\Люди\Домашнее хозяйство, еда,\продукты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156026"/>
            <a:ext cx="1914525" cy="1657350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2" cstate="print"/>
          <a:srcRect t="31440" r="60880" b="8538"/>
          <a:stretch>
            <a:fillRect/>
          </a:stretch>
        </p:blipFill>
        <p:spPr bwMode="auto">
          <a:xfrm>
            <a:off x="5580112" y="1988840"/>
            <a:ext cx="3291794" cy="34563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2" cstate="print"/>
          <a:srcRect r="39364" b="72847"/>
          <a:stretch>
            <a:fillRect/>
          </a:stretch>
        </p:blipFill>
        <p:spPr bwMode="auto">
          <a:xfrm>
            <a:off x="179512" y="1772816"/>
            <a:ext cx="5169416" cy="15841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2" cstate="print"/>
          <a:srcRect l="42054" t="34298" b="12825"/>
          <a:stretch>
            <a:fillRect/>
          </a:stretch>
        </p:blipFill>
        <p:spPr bwMode="auto">
          <a:xfrm>
            <a:off x="363480" y="3933056"/>
            <a:ext cx="4568560" cy="28529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611560" y="86703"/>
            <a:ext cx="7920880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и строение  углеводов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899" y="1196752"/>
            <a:ext cx="3389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Моносахариды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6136" y="1412776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7161" y="3356992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Полисахариды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44624"/>
            <a:ext cx="8834471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Биологическая роль углеводов</a:t>
            </a:r>
          </a:p>
        </p:txBody>
      </p:sp>
      <p:pic>
        <p:nvPicPr>
          <p:cNvPr id="9" name="Picture 4" descr="http://www.ebio.ru/images/090102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8480" y="3600400"/>
            <a:ext cx="5758441" cy="3140968"/>
          </a:xfrm>
          <a:prstGeom prst="rect">
            <a:avLst/>
          </a:prstGeom>
          <a:noFill/>
        </p:spPr>
      </p:pic>
      <p:pic>
        <p:nvPicPr>
          <p:cNvPr id="79874" name="Picture 2" descr="E:\09.07.15-дом. документы\Биотехнология 10.05.13\Анимашки -разное\image0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40" y="4077072"/>
            <a:ext cx="3048000" cy="2286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79512" y="988912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Структурная и опорная функции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участвуют в построении различных опорных структур (целлюлоза является основным структурным компонентом клеточных стенок растений, хитин выполняет аналогичную функцию у грибов, а также обеспечивает жёсткость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экзоскелета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членистоногих).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3131840" y="4221088"/>
            <a:ext cx="720080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Защитная роль у растений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у некоторых растений есть защитные образования (шипы, колючки и др.), состоящие из клеточных стенок мёртвых клеток.</a:t>
            </a:r>
          </a:p>
        </p:txBody>
      </p:sp>
      <p:pic>
        <p:nvPicPr>
          <p:cNvPr id="117762" name="Picture 2" descr="http://elhow.ru/images/articles/11/115/11558/i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972050" cy="37338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7764" name="Picture 4" descr="http://plantsplanet.org/uimg/articles/Cactus/Echinocactus.jpg"/>
          <p:cNvPicPr>
            <a:picLocks noChangeAspect="1" noChangeArrowheads="1"/>
          </p:cNvPicPr>
          <p:nvPr/>
        </p:nvPicPr>
        <p:blipFill>
          <a:blip r:embed="rId3" cstate="print"/>
          <a:srcRect l="6107" t="1629" r="9623"/>
          <a:stretch>
            <a:fillRect/>
          </a:stretch>
        </p:blipFill>
        <p:spPr bwMode="auto">
          <a:xfrm>
            <a:off x="5508104" y="2996952"/>
            <a:ext cx="3456297" cy="30243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Пластическая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входят в состав сложных молекул (например, пентозы (рибоза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дезоксирибоза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участвуют в построении АТФ, ДНК и РНК).</a:t>
            </a:r>
          </a:p>
        </p:txBody>
      </p:sp>
      <p:pic>
        <p:nvPicPr>
          <p:cNvPr id="6" name="Picture 1" descr="C:\Users\ikuzmina\Desktop\Лаб. раб. и лекции\Органическая химия\Лекции\углеводы\ADN-Двойная спираль ДНК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420888"/>
            <a:ext cx="1724025" cy="29813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251520" y="2136339"/>
            <a:ext cx="6606480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623888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Дезоксирибонуклеи́новая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кислота́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ДНК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– макромолекула, обеспечивающая хранение, передачу из поколения в поколение и реализацию генетической программы развития и функционирования живых организмов. ДНК содержит информацию о структуре различных видов РНК и белков.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996266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Химия и организм человека. Химические элементы в организме человека.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Основные жизненно необходимые соединения: белки, жиры, углеводы, витамины.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Белки.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Углеводы.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Жиры.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Витамины.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Использованные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источники.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2" descr="C:\Users\ikuzmina\Desktop\Лаб. раб. и лекции\Органическая химия\Лекции\углеводы\Пре-мРНК со стеблем-петлёй.png"/>
          <p:cNvPicPr>
            <a:picLocks noChangeAspect="1" noChangeArrowheads="1"/>
          </p:cNvPicPr>
          <p:nvPr/>
        </p:nvPicPr>
        <p:blipFill>
          <a:blip r:embed="rId3" cstate="print"/>
          <a:srcRect t="2773" r="9364"/>
          <a:stretch>
            <a:fillRect/>
          </a:stretch>
        </p:blipFill>
        <p:spPr bwMode="auto">
          <a:xfrm>
            <a:off x="35496" y="2204864"/>
            <a:ext cx="1976459" cy="44644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2267744" y="260648"/>
            <a:ext cx="66247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Рибонуклеи́новая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кислота́ (РНК)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 – одна из трёх основных макромолекул (две другие  – ДНК и белки), которые содержатся в клетках всех живых организмов.</a:t>
            </a:r>
          </a:p>
          <a:p>
            <a:pPr indent="449263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Так же, как ДНК, РНК состоит из длинной цепи, в которой каждое звено называется нуклеотидом. Все клеточные организмы используют РНК (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мРНК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 для программирования синтеза белков.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409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Аденозинтрифосфа́т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(сокр. </a:t>
            </a:r>
            <a:r>
              <a:rPr lang="ru-RU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АТФ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англ. </a:t>
            </a:r>
            <a:r>
              <a:rPr lang="ru-RU" sz="3000" b="1" i="1" dirty="0" smtClean="0">
                <a:latin typeface="Arial" pitchFamily="34" charset="0"/>
                <a:cs typeface="Arial" pitchFamily="34" charset="0"/>
              </a:rPr>
              <a:t>АТР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  –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нуклеозидтрифосфат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играющий исключительно важную роль в обмене энергии и веществ в организмах; в первую очередь соединение известно как универсальный источник энергии для всех биохимических процессов, протекающих в живых системах.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0" name="AutoShape 4" descr="ATP structure revised.png"/>
          <p:cNvSpPr>
            <a:spLocks noChangeAspect="1" noChangeArrowheads="1"/>
          </p:cNvSpPr>
          <p:nvPr/>
        </p:nvSpPr>
        <p:spPr bwMode="auto">
          <a:xfrm>
            <a:off x="63500" y="-136525"/>
            <a:ext cx="9591675" cy="5467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1381" name="Picture 5" descr="C:\Users\ikuzmina\Desktop\Лаб. раб. и лекции\Органическая химия\Лекции\углеводы\ATP_structure_revis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4042420" cy="230939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1382" name="Picture 6" descr="C:\Users\ikuzmina\Desktop\Лаб. раб. и лекции\Органическая химия\Лекции\углеводы\800px-ATP-xtal-3D-stick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745" y="3068960"/>
            <a:ext cx="3172663" cy="3065586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Энергетическая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служат источником энергии: при окислении 1 грамма углеводов выделяются 17,6 кДж энергии и 0,4 г воды.</a:t>
            </a:r>
          </a:p>
          <a:p>
            <a:pPr marL="179388" indent="-179388" algn="ctr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 6СО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+ 6Н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О +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17,6 кДж </a:t>
            </a:r>
          </a:p>
          <a:p>
            <a:pPr marL="179388" indent="-1793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Запасающая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выступают в качестве запасных питательных веществ: гликоген у животных, крахмал и инулин – у растений.</a:t>
            </a:r>
          </a:p>
        </p:txBody>
      </p:sp>
      <p:pic>
        <p:nvPicPr>
          <p:cNvPr id="118788" name="Picture 4" descr="http://www.ebio.ru/images/090102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17032"/>
            <a:ext cx="5758441" cy="3140968"/>
          </a:xfrm>
          <a:prstGeom prst="rect">
            <a:avLst/>
          </a:prstGeom>
          <a:noFill/>
        </p:spPr>
      </p:pic>
      <p:pic>
        <p:nvPicPr>
          <p:cNvPr id="78850" name="Picture 2" descr="E:\09.07.15-дом. документы\Биотехнология 10.05.13\Анимашки -разное\ActiveR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717032"/>
            <a:ext cx="1676400" cy="1314450"/>
          </a:xfrm>
          <a:prstGeom prst="rect">
            <a:avLst/>
          </a:prstGeom>
          <a:noFill/>
        </p:spPr>
      </p:pic>
      <p:pic>
        <p:nvPicPr>
          <p:cNvPr id="78852" name="Picture 4" descr="E:\09.07.15-дом. документы\Биотехнология 10.05.13\Анимашки -разное\Diffus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88793"/>
            <a:ext cx="2286000" cy="1552575"/>
          </a:xfrm>
          <a:prstGeom prst="rect">
            <a:avLst/>
          </a:prstGeom>
          <a:noFill/>
        </p:spPr>
      </p:pic>
      <p:pic>
        <p:nvPicPr>
          <p:cNvPr id="78853" name="Picture 5" descr="E:\09.07.15-дом. документы\Биотехнология 10.05.13\Анимашки -разное\172917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17032"/>
            <a:ext cx="1676400" cy="1314450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Осмотическая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Углеводы участвуют в регуляции осмотического давления в организме. Так, в крови содержится 100 – 110 мг/% глюкозы, от концентрации глюкозы зависит осмотическое давление крови.</a:t>
            </a:r>
          </a:p>
          <a:p>
            <a:pPr marL="179388" indent="-1793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Рецепторная функция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Олигосахариды входят в состав воспринимающей части многих клеточных рецепторов или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молекул-лигандов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4" name="Picture 2" descr="http://clinic-virtus.com/wp-content/uploads/2012/12/davl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645024"/>
            <a:ext cx="3230359" cy="21602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5716" name="Picture 4" descr="http://biolgra.ucoz.ru/Ilustrations/Anatomy/move_blood.gif"/>
          <p:cNvPicPr>
            <a:picLocks noChangeAspect="1" noChangeArrowheads="1"/>
          </p:cNvPicPr>
          <p:nvPr/>
        </p:nvPicPr>
        <p:blipFill>
          <a:blip r:embed="rId3" cstate="print"/>
          <a:srcRect l="16632" t="6300" r="16841" b="8021"/>
          <a:stretch>
            <a:fillRect/>
          </a:stretch>
        </p:blipFill>
        <p:spPr bwMode="auto">
          <a:xfrm>
            <a:off x="2267744" y="3429000"/>
            <a:ext cx="1956923" cy="30243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http://velomania.ru/uploads/posts/1379585268_uglev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8"/>
            <a:ext cx="5181856" cy="6715148"/>
          </a:xfrm>
          <a:prstGeom prst="rect">
            <a:avLst/>
          </a:prstGeom>
          <a:noFill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/>
          <p:nvPr/>
        </p:nvSpPr>
        <p:spPr>
          <a:xfrm>
            <a:off x="5286380" y="2857496"/>
            <a:ext cx="714380" cy="285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61" name="Picture 1" descr="D:\23.05.13-домашние документы\Лаб. раб YES\Виртуальные лабораторные YES\Анимашки и картинки\Вода, жидкости,\вода-анимашки\биология\na_k_atpase-anim!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72000"/>
            <a:ext cx="3048000" cy="2286000"/>
          </a:xfrm>
          <a:prstGeom prst="rect">
            <a:avLst/>
          </a:prstGeom>
          <a:noFill/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Picture 4" descr="http://www.ebio.ru/images/09010201.gif"/>
          <p:cNvPicPr>
            <a:picLocks noChangeAspect="1" noChangeArrowheads="1"/>
          </p:cNvPicPr>
          <p:nvPr/>
        </p:nvPicPr>
        <p:blipFill>
          <a:blip r:embed="rId6" cstate="print"/>
          <a:srcRect r="41534"/>
          <a:stretch>
            <a:fillRect/>
          </a:stretch>
        </p:blipFill>
        <p:spPr bwMode="auto">
          <a:xfrm>
            <a:off x="5572132" y="1573916"/>
            <a:ext cx="3366706" cy="3140968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4500562" y="-24"/>
            <a:ext cx="4500563" cy="1821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живых организмах  преимущественно содержатся полисахариды (</a:t>
            </a:r>
            <a:r>
              <a:rPr lang="ru-RU" sz="27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полиуглеводы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27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ioserv.fiu.edu/~walterm/Fund_Sp2004/lec2_biomolecule_cell/biomolecules_files/image004.jpg"/>
          <p:cNvPicPr>
            <a:picLocks noChangeAspect="1" noChangeArrowheads="1"/>
          </p:cNvPicPr>
          <p:nvPr/>
        </p:nvPicPr>
        <p:blipFill>
          <a:blip r:embed="rId2" cstate="print"/>
          <a:srcRect l="42054" t="34298" b="12825"/>
          <a:stretch>
            <a:fillRect/>
          </a:stretch>
        </p:blipFill>
        <p:spPr bwMode="auto">
          <a:xfrm>
            <a:off x="0" y="4005064"/>
            <a:ext cx="4568560" cy="28529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1477545" y="188640"/>
            <a:ext cx="6553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Полисахариды (</a:t>
            </a:r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полиуглеводы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47458" name="Picture 2" descr="http://www.goldiesroom.org/Multimedia/Bio_Images/04%20Biochemistry/13%20Polysaccharid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720" y="836712"/>
            <a:ext cx="7101680" cy="30243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coolreferat.com/ref-3_398784520-12288.cool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426" y="4357694"/>
            <a:ext cx="4243412" cy="235745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179512" y="260648"/>
            <a:ext cx="8640960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Полисахари́ды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общее название класса сложных высокомолекулярных углеводов, молекулы которых состоят из десятков, сотен или тысяч мономеров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моносахаридов. С точки зрения общих принципов строения в группе полисахаридов возможно различить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гомополисахариды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синтезированные из однотипных моносахаридных единиц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гетерополисахариды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для которых характерно наличие двух или нескольких типов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мономерных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остатков.</a:t>
            </a: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60648"/>
            <a:ext cx="864096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Гомополисахариды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гликаны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состоящие из остатков одного моносахарида, могут быть гексозами или пентозами, то есть в качестве мономера может быть использована гексоза или пентоза. В зависимости от химической природы полисахарида различают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глюканы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(из остатков глюкозы),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маннаны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(из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маннозы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галактаны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галактозы) и другие подобные соединения. К группе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гомополисахаридов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относятся органические соединения растительного (крахмал, целлюлоза, пектиновые вещества), животного (гликоген, хитин) и бактериального (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декстраны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происхождения.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ya-sport.com/wp-content/uploads/2012/09/uglevody_v_productah.jpg"/>
          <p:cNvPicPr>
            <a:picLocks noChangeAspect="1" noChangeArrowheads="1"/>
          </p:cNvPicPr>
          <p:nvPr/>
        </p:nvPicPr>
        <p:blipFill>
          <a:blip r:embed="rId2" cstate="print"/>
          <a:srcRect l="1600" t="31216" r="787" b="5970"/>
          <a:stretch>
            <a:fillRect/>
          </a:stretch>
        </p:blipFill>
        <p:spPr bwMode="auto">
          <a:xfrm>
            <a:off x="179512" y="2348880"/>
            <a:ext cx="8784976" cy="331236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44624"/>
            <a:ext cx="7704856" cy="11431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100 г продукта питания содержится углеводов: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2645" name="Picture 5" descr="C:\Users\ikuzmina\Desktop\Виртуальные лабораторные YES\Анимашки и картинки\Люди\Домашнее хозяйство, еда,\еда 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5805264"/>
            <a:ext cx="1485900" cy="866775"/>
          </a:xfrm>
          <a:prstGeom prst="rect">
            <a:avLst/>
          </a:prstGeom>
          <a:noFill/>
        </p:spPr>
      </p:pic>
      <p:pic>
        <p:nvPicPr>
          <p:cNvPr id="112648" name="Picture 8" descr="C:\Users\ikuzmina\Desktop\Виртуальные лабораторные YES\Анимашки и картинки\Люди\Домашнее хозяйство, еда,\edaa-8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589240"/>
            <a:ext cx="1143000" cy="1143000"/>
          </a:xfrm>
          <a:prstGeom prst="rect">
            <a:avLst/>
          </a:prstGeom>
          <a:noFill/>
        </p:spPr>
      </p:pic>
      <p:pic>
        <p:nvPicPr>
          <p:cNvPr id="112649" name="Picture 9" descr="C:\Users\ikuzmina\Desktop\Виртуальные лабораторные YES\Анимашки и картинки\Люди\Домашнее хозяйство, еда,\продукты 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558" y="1152922"/>
            <a:ext cx="2381250" cy="1123950"/>
          </a:xfrm>
          <a:prstGeom prst="rect">
            <a:avLst/>
          </a:prstGeom>
          <a:noFill/>
        </p:spPr>
      </p:pic>
      <p:pic>
        <p:nvPicPr>
          <p:cNvPr id="17" name="Picture 2" descr="http://images.myshared.ru/1286956/slide_3.jpg"/>
          <p:cNvPicPr>
            <a:picLocks noChangeAspect="1" noChangeArrowheads="1"/>
          </p:cNvPicPr>
          <p:nvPr/>
        </p:nvPicPr>
        <p:blipFill>
          <a:blip r:embed="rId6" cstate="print"/>
          <a:srcRect l="2835" t="55772" r="20621" b="11948"/>
          <a:stretch>
            <a:fillRect/>
          </a:stretch>
        </p:blipFill>
        <p:spPr bwMode="auto">
          <a:xfrm>
            <a:off x="5220072" y="1160867"/>
            <a:ext cx="3528392" cy="1116005"/>
          </a:xfrm>
          <a:prstGeom prst="round2DiagRect">
            <a:avLst/>
          </a:prstGeom>
          <a:noFill/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otefood.ru/wp-content/uploads/2014/08/yglevodu-v-tablice-1.png"/>
          <p:cNvPicPr>
            <a:picLocks noChangeAspect="1" noChangeArrowheads="1"/>
          </p:cNvPicPr>
          <p:nvPr/>
        </p:nvPicPr>
        <p:blipFill>
          <a:blip r:embed="rId2" cstate="print"/>
          <a:srcRect t="8645" r="40171" b="5129"/>
          <a:stretch>
            <a:fillRect/>
          </a:stretch>
        </p:blipFill>
        <p:spPr bwMode="auto">
          <a:xfrm>
            <a:off x="-36512" y="1052736"/>
            <a:ext cx="5040560" cy="54726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755576" y="44624"/>
            <a:ext cx="7704856" cy="10117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100 г продукта питания содержится углеводов: </a:t>
            </a:r>
            <a:endParaRPr lang="ru-RU" sz="35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3671" name="Picture 7" descr="C:\Users\ikuzmina\Desktop\Виртуальные лабораторные YES\Анимашки и картинки\Люди\Домашнее хозяйство, еда,\фрукты и овощи\57474394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904875" cy="762000"/>
          </a:xfrm>
          <a:prstGeom prst="rect">
            <a:avLst/>
          </a:prstGeom>
          <a:noFill/>
        </p:spPr>
      </p:pic>
      <p:pic>
        <p:nvPicPr>
          <p:cNvPr id="113674" name="Picture 10" descr="C:\Users\ikuzmina\Desktop\Лаб. раб. и лекции\Органическая химия\Лекции\углеводы\slozhnye-uglevo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1048"/>
            <a:ext cx="3294037" cy="260442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3675" name="Picture 11" descr="C:\Users\ikuzmina\Desktop\Лаб. раб. и лекции\Органическая химия\Лекции\углеводы\good-uglev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9664" y="1052736"/>
            <a:ext cx="3024336" cy="201622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3679" name="Picture 15" descr="http://ladyspecial.ru/upload/image/9_(71).2.jpg"/>
          <p:cNvPicPr>
            <a:picLocks noChangeAspect="1" noChangeArrowheads="1"/>
          </p:cNvPicPr>
          <p:nvPr/>
        </p:nvPicPr>
        <p:blipFill>
          <a:blip r:embed="rId6" cstate="print"/>
          <a:srcRect l="10685" t="4120"/>
          <a:stretch>
            <a:fillRect/>
          </a:stretch>
        </p:blipFill>
        <p:spPr bwMode="auto">
          <a:xfrm>
            <a:off x="7452320" y="3284984"/>
            <a:ext cx="1691680" cy="117753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285728"/>
            <a:ext cx="8501122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Химия и организм человека.</a:t>
            </a: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Химические элементы в организме человека</a:t>
            </a:r>
            <a:endParaRPr lang="ru-RU" sz="44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500306"/>
            <a:ext cx="3428992" cy="402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55096" y="142852"/>
            <a:ext cx="251703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Жиры</a:t>
            </a:r>
            <a:endParaRPr lang="ru-RU" sz="5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 descr="D:\23.05.13-домашние документы\Виртуальные лекции 2015\Органическая химия\жиры, липиды\gaining-f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00240"/>
            <a:ext cx="5318798" cy="462439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2" name="Picture 4" descr="D:\23.05.13-домашние документы\Виртуальные лекции 2015\Органическая химия\жиры, липиды\Go+little+one+you+_9e68ca04fdbb288f56cb1f05e66530d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0"/>
            <a:ext cx="3127272" cy="25387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337391"/>
            <a:ext cx="871543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Жиры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это эфиры высших жирных кислот и глицерина. Общая формула жиров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D:\23.05.13-домашние документы\Виртуальные лекции 2015\Органическая химия\жиры, липиды\Go+little+one+you+_9e68ca04fdbb288f56cb1f05e66530d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3225" y="71438"/>
            <a:ext cx="1407931" cy="11429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6935"/>
            <a:ext cx="8019655" cy="24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48373"/>
            <a:ext cx="2828329" cy="204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88640"/>
            <a:ext cx="487024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Получение жиров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9" y="980728"/>
            <a:ext cx="8480381" cy="350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 descr="D:\диск D\29.06.17-домашние документы\Виртуальные лекции-14.01.20\Органическая химия\карб. кислоты\хим. св-ва к-т\2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5" y="980729"/>
            <a:ext cx="9076005" cy="35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06920"/>
              </p:ext>
            </p:extLst>
          </p:nvPr>
        </p:nvGraphicFramePr>
        <p:xfrm>
          <a:off x="1401763" y="4292600"/>
          <a:ext cx="6313487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ChemSketch" r:id="rId6" imgW="4703064" imgH="1810512" progId="">
                  <p:embed/>
                </p:oleObj>
              </mc:Choice>
              <mc:Fallback>
                <p:oleObj name="ChemSketch" r:id="rId6" imgW="4703064" imgH="1810512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4292600"/>
                        <a:ext cx="6313487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3294" y="-24"/>
            <a:ext cx="8443548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Общие формулы высших жирных кислот, входящих в состав жиров: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731382"/>
            <a:ext cx="907259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предельные кислоты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(СН</a:t>
            </a:r>
            <a:r>
              <a:rPr lang="ru-RU" sz="27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СООН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8288" indent="-268288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моноеновые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кислоты 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(СН</a:t>
            </a:r>
            <a:r>
              <a:rPr lang="ru-RU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600" b="1" baseline="-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=CH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(СН</a:t>
            </a:r>
            <a:r>
              <a:rPr lang="ru-RU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СООН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6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0482" t="49745" r="15391" b="6921"/>
          <a:stretch>
            <a:fillRect/>
          </a:stretch>
        </p:blipFill>
        <p:spPr bwMode="auto">
          <a:xfrm>
            <a:off x="1428728" y="1643050"/>
            <a:ext cx="3714776" cy="1560957"/>
          </a:xfrm>
          <a:prstGeom prst="roundRect">
            <a:avLst/>
          </a:prstGeom>
          <a:noFill/>
          <a:ln w="3810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71406" y="3175718"/>
            <a:ext cx="89297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Полиеновые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кислоты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(СН</a:t>
            </a:r>
            <a:r>
              <a:rPr lang="ru-RU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CH=CH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(СН</a:t>
            </a:r>
            <a:r>
              <a:rPr lang="ru-RU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600" b="1" baseline="-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СООН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7675">
              <a:lnSpc>
                <a:spcPct val="90000"/>
              </a:lnSpc>
              <a:buClr>
                <a:srgbClr val="C00000"/>
              </a:buClr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indent="4536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DE06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Животные жиры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содержащие в своем составе остатки предельных кислот представляют собой чаще всего твердые или полужидкие вещества (бараний жир, говяжий жир).</a:t>
            </a:r>
          </a:p>
          <a:p>
            <a:pPr indent="4536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rgbClr val="DE06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Растительные жиры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называют маслами, содержащие с своем составе остатки непредельных кислот, чаще всего бывают жидкими: подсолнечное, оливковое, хлопковое, льняное масла и др.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D:\23.05.13-домашние документы\Виртуальные лекции 2015\Органическая химия\жиры, липиды\618_zhir_i_die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6956" y="1643051"/>
            <a:ext cx="2107628" cy="15716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5" descr="Таблицы &quot;Органическая химия&quot; (39 шт., 50*70 см, ламинированные)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377" t="996" r="6364" b="6395"/>
          <a:stretch>
            <a:fillRect/>
          </a:stretch>
        </p:blipFill>
        <p:spPr bwMode="auto">
          <a:xfrm>
            <a:off x="2071670" y="142852"/>
            <a:ext cx="4786346" cy="664373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42852"/>
            <a:ext cx="87868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Биологически важными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жирными кислотами являются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те, которые:</a:t>
            </a:r>
          </a:p>
          <a:p>
            <a:pPr marL="268288" indent="-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являются монокарбоновыми кислотами;</a:t>
            </a:r>
          </a:p>
          <a:p>
            <a:pPr marL="268288" indent="-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tabLst>
                <a:tab pos="342900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содержат неполярную ациклическую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нераз-ветвленную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цепь;</a:t>
            </a:r>
          </a:p>
          <a:p>
            <a:pPr marL="268288" indent="-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tabLst>
                <a:tab pos="342900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содержат четное число атомов углерода;</a:t>
            </a:r>
          </a:p>
          <a:p>
            <a:pPr marL="268288" indent="-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tabLst>
                <a:tab pos="342900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являются насыщенными соединениями,</a:t>
            </a:r>
          </a:p>
          <a:p>
            <a:pPr marL="268288" indent="-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tabLst>
                <a:tab pos="342900" algn="l"/>
              </a:tabLs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либо соединениями с одной или несколькими двойными связями.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23.05.13-домашние документы\Виртуальные лекции 2015\Органическая химия\карб. кислоты\молочная кислота\Молочная кислота.jpg"/>
          <p:cNvPicPr>
            <a:picLocks noChangeAspect="1" noChangeArrowheads="1"/>
          </p:cNvPicPr>
          <p:nvPr/>
        </p:nvPicPr>
        <p:blipFill>
          <a:blip r:embed="rId2" cstate="print"/>
          <a:srcRect l="25714" r="20000"/>
          <a:stretch>
            <a:fillRect/>
          </a:stretch>
        </p:blipFill>
        <p:spPr bwMode="auto">
          <a:xfrm>
            <a:off x="285720" y="4071942"/>
            <a:ext cx="1357322" cy="250033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3" name="Picture 3" descr="D:\23.05.13-домашние документы\Виртуальные лекции 2015\Органическая химия\карб. кислоты\молочная кислота\Взвешиваем молочную кислот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214818"/>
            <a:ext cx="2589628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4" name="Picture 4" descr="D:\23.05.13-домашние документы\Виртуальные лекции 2015\Органическая химия\карб. кислоты\молочная кислота\770_me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286256"/>
            <a:ext cx="969963" cy="18288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167233" y="6286520"/>
            <a:ext cx="4249881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Молочная кислота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0811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Жиры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жироподобные вещества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липиды</a:t>
            </a:r>
            <a:r>
              <a:rPr lang="ru-RU" sz="2800" b="1" dirty="0" smtClean="0">
                <a:solidFill>
                  <a:srgbClr val="24050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являются, необходимой составной частью клеток; они входят в протоплазму и принимают участие в образований клеточных оболочек. Липиды входят также в состав нервной ткани.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24050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Недостаток жиров в пище ведет к нарушению деятельности центральной нервной системы, функций половых желез, снижает </a:t>
            </a:r>
            <a:r>
              <a:rPr lang="ru-RU" sz="2800" b="1" dirty="0" err="1" smtClean="0">
                <a:solidFill>
                  <a:srgbClr val="24050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сопротивля-емость</a:t>
            </a:r>
            <a:r>
              <a:rPr lang="ru-RU" sz="2800" b="1" dirty="0" smtClean="0">
                <a:solidFill>
                  <a:srgbClr val="24050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организма к неблагоприятным условиям жизни и к инфекциям. Животные, в пище которых отсутствуют жиры, теряют способность к воспроизводству потомства.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23.05.13-домашние документы\Виртуальные лекции 2015\Органическая химия\жиры, липиды\fats.pn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71406" y="71414"/>
            <a:ext cx="7929618" cy="63623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D:\23.05.13-домашние документы\Виртуальные лекции 2015\Органическая химия\жиры, липиды\maxresdefault.jpg"/>
          <p:cNvPicPr>
            <a:picLocks noChangeAspect="1" noChangeArrowheads="1"/>
          </p:cNvPicPr>
          <p:nvPr/>
        </p:nvPicPr>
        <p:blipFill>
          <a:blip r:embed="rId4" cstate="print"/>
          <a:srcRect l="6250" r="3125" b="5555"/>
          <a:stretch>
            <a:fillRect/>
          </a:stretch>
        </p:blipFill>
        <p:spPr bwMode="auto">
          <a:xfrm>
            <a:off x="214282" y="785794"/>
            <a:ext cx="8286808" cy="48577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9" name="Picture 3" descr="D:\23.05.13-домашние документы\Виртуальные лекции 2015\Органическая химия\жиры, липиды\men-and-women-body-fat-percentage-i3.jpg"/>
          <p:cNvPicPr>
            <a:picLocks noChangeAspect="1" noChangeArrowheads="1"/>
          </p:cNvPicPr>
          <p:nvPr/>
        </p:nvPicPr>
        <p:blipFill>
          <a:blip r:embed="rId3" cstate="print"/>
          <a:srcRect t="17722"/>
          <a:stretch>
            <a:fillRect/>
          </a:stretch>
        </p:blipFill>
        <p:spPr bwMode="auto">
          <a:xfrm>
            <a:off x="142844" y="1285860"/>
            <a:ext cx="8599774" cy="46434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428596" y="142852"/>
            <a:ext cx="856746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Содержание жира в организме женщин и мужчин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Picture 2" descr="http://meabiol.ucoz.kz/_pu/0/08559314.gif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898544" y="285728"/>
            <a:ext cx="5388100" cy="6357958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3143240" y="571480"/>
            <a:ext cx="4000528" cy="42148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D:\23.05.13-домашние документы\Колледж Строитель\Биология\Лекции по биол\Введение, клетки\09.10.12-клетки и др\image02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73876"/>
            <a:ext cx="5572164" cy="496718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15016"/>
            <a:ext cx="1893428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 descr="D:\23.05.13-домашние документы\Виртуальные лекции 2015\Органическая химия\жиры, липиды\7538910.o9h3de2b8o.W665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075" t="1785" r="5667" b="4464"/>
          <a:stretch>
            <a:fillRect/>
          </a:stretch>
        </p:blipFill>
        <p:spPr bwMode="auto">
          <a:xfrm>
            <a:off x="143178" y="71414"/>
            <a:ext cx="8929416" cy="2928958"/>
          </a:xfrm>
          <a:prstGeom prst="rect">
            <a:avLst/>
          </a:prstGeom>
          <a:noFill/>
        </p:spPr>
      </p:pic>
      <p:pic>
        <p:nvPicPr>
          <p:cNvPr id="6147" name="Picture 3" descr="D:\23.05.13-домашние документы\Виртуальные лекции 2015\Органическая химия\жиры, липиды\arsfitruwp_6147363_188044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5286388"/>
            <a:ext cx="5865426" cy="14859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8" name="Picture 4" descr="D:\23.05.13-домашние документы\Виртуальные лекции 2015\Органическая химия\жиры, липиды\0CYZ5whx-F8.jpg"/>
          <p:cNvPicPr>
            <a:picLocks noChangeAspect="1" noChangeArrowheads="1"/>
          </p:cNvPicPr>
          <p:nvPr/>
        </p:nvPicPr>
        <p:blipFill>
          <a:blip r:embed="rId6" cstate="print"/>
          <a:srcRect l="5000" t="10000" r="5937" b="20000"/>
          <a:stretch>
            <a:fillRect/>
          </a:stretch>
        </p:blipFill>
        <p:spPr bwMode="auto">
          <a:xfrm>
            <a:off x="1500166" y="3071810"/>
            <a:ext cx="5000660" cy="22108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36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Кроме белков, углеводов и жиров, необходимыми веществами для жизнедеятельности организма являются минеральные соли, вода и витамины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260648"/>
            <a:ext cx="878497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Витами́ны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(от лат. 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la-Latn" sz="2800" b="1" i="1" dirty="0" smtClean="0">
                <a:latin typeface="Arial" pitchFamily="34" charset="0"/>
                <a:cs typeface="Arial" pitchFamily="34" charset="0"/>
              </a:rPr>
              <a:t>ita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«жизнь») – группа низкомолекулярных органических соединений относительно простого строения и разнообразной химической природы. Это сборная по химической природе группа органических веществ, объединённая по признаку абсолютной необходимости их для гетеротрофного организма в качестве составной части пищи. Автотрофные организмы также нуждаются в витаминах, получая их либо путём синтеза, либо из окружающей среды. Так, витамины входят в состав питательных сред для выращивания организмов фитопланктона. Большинство витаминов являются коферментами или их предшественниками.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-24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Витамины содержатся в пище (или в окружающей среде) в очень малых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количест-вах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 поэтому относятся к микронутриентам. К витаминам не относят микроэлементы и незаменимые аминокислоты.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Наука на стыке биохимии, гигиены питания, фармакологии и некоторых других медико-биологических наук, изучающая структуру и механизмы действия витаминов, а также их применение в лечебных и профилактических целях, называется витаминологией.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E:\Естествознание\Химия и организм человека\10.02.16-естеств.-организм и хим\800px-Rueda_de_los_alimentos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857752" y="4000504"/>
            <a:ext cx="2786082" cy="278608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142844" y="4286256"/>
            <a:ext cx="4786346" cy="23814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Источники витаминов в различных группах продуктов: I – молочные продукты, II  – рыба, мясо и яйца, III – орехи, бобовые, IV – овощи, V – фрукты, VI – хлеб, крупы, VII – масло</a:t>
            </a:r>
            <a:endParaRPr lang="ru-RU" sz="25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0114" name="Picture 2" descr="D:\23.05.13-домашние документы\Виртуальные лекции 2015\Органическая химия\витамины\produkty-i-vitaminy-ot-podergivaniya-glaz.jpg"/>
          <p:cNvPicPr>
            <a:picLocks noChangeAspect="1" noChangeArrowheads="1"/>
          </p:cNvPicPr>
          <p:nvPr/>
        </p:nvPicPr>
        <p:blipFill>
          <a:blip r:embed="rId4" cstate="print"/>
          <a:srcRect b="30833"/>
          <a:stretch>
            <a:fillRect/>
          </a:stretch>
        </p:blipFill>
        <p:spPr bwMode="auto">
          <a:xfrm>
            <a:off x="214282" y="214290"/>
            <a:ext cx="8115300" cy="592935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0114" name="Picture 2" descr="D:\23.05.13-домашние документы\Виртуальные лекции 2015\Органическая химия\витамины\produkty-i-vitaminy-ot-podergivaniya-glaz.jpg"/>
          <p:cNvPicPr>
            <a:picLocks noChangeAspect="1" noChangeArrowheads="1"/>
          </p:cNvPicPr>
          <p:nvPr/>
        </p:nvPicPr>
        <p:blipFill>
          <a:blip r:embed="rId4" cstate="print"/>
          <a:srcRect t="58333"/>
          <a:stretch>
            <a:fillRect/>
          </a:stretch>
        </p:blipFill>
        <p:spPr bwMode="auto">
          <a:xfrm>
            <a:off x="571472" y="428604"/>
            <a:ext cx="8115300" cy="35718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17068"/>
            <a:ext cx="87868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Витамины выполняют каталитическую функцию в составе активных центров разнообразных ферментов, а также могут участвовать в гуморальной регуляции в качестве экзогенных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прогормонов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гормонов. Несмотря на исключительную важность витаминов в обмене веществ, они не являются ни источником энергии для организма (не обладают калорийностью), ни структурными компонентами тканей.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D:\23.05.13-домашние документы\Виртуальные лекции 2015\Органическая химия\витамины\mrs_2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11875" r="12187"/>
          <a:stretch>
            <a:fillRect/>
          </a:stretch>
        </p:blipFill>
        <p:spPr bwMode="auto">
          <a:xfrm>
            <a:off x="4214810" y="3857628"/>
            <a:ext cx="2820904" cy="278605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7" name="Picture 1" descr="D:\23.05.13-домашние документы\Виртуальные лекции 2015\Органическая химия\витамины\26109_html_246d0bb3 (1).jpg"/>
          <p:cNvPicPr>
            <a:picLocks noChangeAspect="1" noChangeArrowheads="1"/>
          </p:cNvPicPr>
          <p:nvPr/>
        </p:nvPicPr>
        <p:blipFill>
          <a:blip r:embed="rId4" cstate="print"/>
          <a:srcRect l="1562" t="2188" r="15624" b="17969"/>
          <a:stretch>
            <a:fillRect/>
          </a:stretch>
        </p:blipFill>
        <p:spPr bwMode="auto">
          <a:xfrm>
            <a:off x="571472" y="428604"/>
            <a:ext cx="7572428" cy="5214950"/>
          </a:xfrm>
          <a:prstGeom prst="round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88640"/>
            <a:ext cx="867762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Большинство витаминов не синтезируются в организме человека, поэтому они должны регулярно и в достаточном количестве поступать в организм с пищей или в виде витаминно-минеральных комплексов и пищевых добавок. Исключения составляют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витамин 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который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образуется в коже человека под действием ультрафиолетового света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витамин 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который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может синтезироваться из предшественников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поступающих в организм с пищей; и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ниацин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предшественником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которого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является аминокислота триптофан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Кроме того,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витамины 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обычно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синтезируются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достаточных количествах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бактериальной микрофлорой толстого кишечника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человека.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1886"/>
            <a:ext cx="88583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С нарушением поступления витаминов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в организм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связаны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3 принципиальных </a:t>
            </a:r>
            <a:r>
              <a:rPr lang="ru-RU" sz="30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патологических состояния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182563" indent="-1825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отсутствие витамина – авитаминоз, </a:t>
            </a:r>
          </a:p>
          <a:p>
            <a:pPr marL="182563" indent="-1825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недостаток витамина – гиповитаминоз, </a:t>
            </a:r>
          </a:p>
          <a:p>
            <a:pPr marL="182563" indent="-1825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избыток витамина – гипервитаминоз.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http://900igr.net/datas/biologija/Kletki-zhivykh-organizmov/0018-018-KHimicheskie-soedinenija-kletki.jpg"/>
          <p:cNvPicPr>
            <a:picLocks noChangeAspect="1" noChangeArrowheads="1"/>
          </p:cNvPicPr>
          <p:nvPr/>
        </p:nvPicPr>
        <p:blipFill>
          <a:blip r:embed="rId2" cstate="print"/>
          <a:srcRect l="4687" t="11458" r="3125" b="6250"/>
          <a:stretch>
            <a:fillRect/>
          </a:stretch>
        </p:blipFill>
        <p:spPr bwMode="auto">
          <a:xfrm>
            <a:off x="108481" y="714356"/>
            <a:ext cx="8856504" cy="59293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142852"/>
            <a:ext cx="8715436" cy="5632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соединения клетки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43343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 2012 год 13 веществ (или групп веществ) признано витаминами. Ещё несколько веществ, например </a:t>
            </a:r>
            <a:r>
              <a:rPr lang="ru-RU" sz="27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карнитин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инозитол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находятся на рассмотрении.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Исходя из растворимости, витамины делят на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жирорастворимые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и </a:t>
            </a:r>
            <a:r>
              <a:rPr lang="ru-RU" sz="27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водорастворимые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–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витамины группы B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Жирорастворимые витамины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накапливаются в организме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причём их депо являются жировая ткань и печень.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Водорастворимые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витамины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существенных количествах не депонируются и при избытке выводятся с водой. Это объясняет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бо́льшую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распространённость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гиповитаминозов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водо-растворимых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витаминов и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гипервитаминозов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жирорастворимых витаминов.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1138" name="Picture 2" descr="D:\23.05.13-домашние документы\Виртуальные лекции 2015\Органическая химия\витамины\Vitamin-V6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0377" cy="2928934"/>
          </a:xfrm>
          <a:prstGeom prst="rect">
            <a:avLst/>
          </a:prstGeom>
          <a:noFill/>
        </p:spPr>
      </p:pic>
      <p:pic>
        <p:nvPicPr>
          <p:cNvPr id="91139" name="Picture 3" descr="D:\23.05.13-домашние документы\Виртуальные лекции 2015\Органическая химия\витамины\1404466076371be69f17ac51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9172" y="142853"/>
            <a:ext cx="2987538" cy="2928958"/>
          </a:xfrm>
          <a:prstGeom prst="ellipse">
            <a:avLst/>
          </a:prstGeom>
          <a:noFill/>
        </p:spPr>
      </p:pic>
      <p:pic>
        <p:nvPicPr>
          <p:cNvPr id="91140" name="Picture 4" descr="D:\23.05.13-домашние документы\Виртуальные лекции 2015\Органическая химия\витамины\mrs_2.jpg"/>
          <p:cNvPicPr>
            <a:picLocks noChangeAspect="1" noChangeArrowheads="1"/>
          </p:cNvPicPr>
          <p:nvPr/>
        </p:nvPicPr>
        <p:blipFill>
          <a:blip r:embed="rId6" cstate="print"/>
          <a:srcRect l="11875" r="12187"/>
          <a:stretch>
            <a:fillRect/>
          </a:stretch>
        </p:blipFill>
        <p:spPr bwMode="auto">
          <a:xfrm>
            <a:off x="0" y="3429000"/>
            <a:ext cx="3254917" cy="3214710"/>
          </a:xfrm>
          <a:prstGeom prst="ellipse">
            <a:avLst/>
          </a:prstGeom>
          <a:noFill/>
        </p:spPr>
      </p:pic>
      <p:pic>
        <p:nvPicPr>
          <p:cNvPr id="91142" name="Picture 6" descr="D:\23.05.13-домашние документы\Виртуальные лекции 2015\Органическая химия\витамины\sj-01-100.jpg"/>
          <p:cNvPicPr>
            <a:picLocks noChangeAspect="1" noChangeArrowheads="1"/>
          </p:cNvPicPr>
          <p:nvPr/>
        </p:nvPicPr>
        <p:blipFill>
          <a:blip r:embed="rId7" cstate="print"/>
          <a:srcRect l="52500" t="46875"/>
          <a:stretch>
            <a:fillRect/>
          </a:stretch>
        </p:blipFill>
        <p:spPr bwMode="auto">
          <a:xfrm>
            <a:off x="6547052" y="2000240"/>
            <a:ext cx="2315428" cy="2071702"/>
          </a:xfrm>
          <a:prstGeom prst="ellipse">
            <a:avLst/>
          </a:prstGeom>
          <a:noFill/>
        </p:spPr>
      </p:pic>
      <p:pic>
        <p:nvPicPr>
          <p:cNvPr id="91143" name="Picture 7" descr="D:\23.05.13-домашние документы\Виртуальные лекции 2015\Органическая химия\витамины\sj-01-100.jpg"/>
          <p:cNvPicPr>
            <a:picLocks noChangeAspect="1" noChangeArrowheads="1"/>
          </p:cNvPicPr>
          <p:nvPr/>
        </p:nvPicPr>
        <p:blipFill>
          <a:blip r:embed="rId7" cstate="print"/>
          <a:srcRect t="46875" r="53928"/>
          <a:stretch>
            <a:fillRect/>
          </a:stretch>
        </p:blipFill>
        <p:spPr bwMode="auto">
          <a:xfrm>
            <a:off x="3357554" y="3143248"/>
            <a:ext cx="2400709" cy="2214578"/>
          </a:xfrm>
          <a:prstGeom prst="ellipse">
            <a:avLst/>
          </a:prstGeom>
          <a:noFill/>
        </p:spPr>
      </p:pic>
      <p:pic>
        <p:nvPicPr>
          <p:cNvPr id="91144" name="Picture 8" descr="D:\23.05.13-домашние документы\Виртуальные лекции 2015\Органическая химия\витамины\sj-01-100.jpg"/>
          <p:cNvPicPr>
            <a:picLocks noChangeAspect="1" noChangeArrowheads="1"/>
          </p:cNvPicPr>
          <p:nvPr/>
        </p:nvPicPr>
        <p:blipFill>
          <a:blip r:embed="rId7" cstate="print"/>
          <a:srcRect l="714" r="55356" b="51339"/>
          <a:stretch>
            <a:fillRect/>
          </a:stretch>
        </p:blipFill>
        <p:spPr bwMode="auto">
          <a:xfrm>
            <a:off x="5286380" y="4643446"/>
            <a:ext cx="2257220" cy="2000264"/>
          </a:xfrm>
          <a:prstGeom prst="ellipse">
            <a:avLst/>
          </a:prstGeom>
          <a:noFill/>
        </p:spPr>
      </p:pic>
      <p:pic>
        <p:nvPicPr>
          <p:cNvPr id="91145" name="Picture 9" descr="D:\23.05.13-домашние документы\Виртуальные лекции 2015\Органическая химия\витамины\sj-01-100.jpg"/>
          <p:cNvPicPr>
            <a:picLocks noChangeAspect="1" noChangeArrowheads="1"/>
          </p:cNvPicPr>
          <p:nvPr/>
        </p:nvPicPr>
        <p:blipFill>
          <a:blip r:embed="rId7" cstate="print"/>
          <a:srcRect l="54286" b="52679"/>
          <a:stretch>
            <a:fillRect/>
          </a:stretch>
        </p:blipFill>
        <p:spPr bwMode="auto">
          <a:xfrm>
            <a:off x="7044914" y="0"/>
            <a:ext cx="2099086" cy="1738306"/>
          </a:xfrm>
          <a:prstGeom prst="ellipse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844" y="980728"/>
            <a:ext cx="896943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2016. – 324 с. – (Среднее профессиональное образование).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2015. – 328 с. – (Среднее профессиональное образование).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Шумакова, Е.В. Ботаника и физиология растений: Учебник. – М.: Издательский центр «Академия»,  2015. – 208 с.: ил.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Чернова Н.М.,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Галушин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В.М., Константинов В.М. Экология. 10 – 11 классы: Учебник. – М.: Дрофа, 2015. – 302 с.: ил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Константинов В.М.,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А.Г., Фадеева Е.О, Общая биология. Учебник для СПО. – М.: Издательский центр «Академия», 2014 – 256 с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514350" lvl="0" indent="-51435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514350" lvl="0" indent="-51435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514350" lvl="0" indent="-51435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66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1546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Общая химия. Биофизическая химия. Химия биогенных элементов: Учеб. для вузов/Ю.А. Ершов, В.А. Попков, А.С.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Берлянд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др.; Под ред. Ю.А. Ершова. – М.: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Высш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шк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., 2000 – 560 с.: ил.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ISBN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5-06-003626-Х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0"/>
              <a:tabLst>
                <a:tab pos="0" algn="l"/>
              </a:tabLs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http://www.alhimik.ru/kunst/man's_elem.html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0"/>
              <a:tabLst>
                <a:tab pos="0" algn="l"/>
              </a:tabLs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http://www.domsovetof.ru/publ/recepty_kulinarija/menju/rol_belkov_zhirov_uglevodov_i_vitaminov_dlja_nashego_organizma/81-1-0-3763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0"/>
              <a:tabLst>
                <a:tab pos="0" algn="l"/>
              </a:tabLs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http://www.coralhealth.kz/?newsid=216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0"/>
              <a:tabLst>
                <a:tab pos="0" algn="l"/>
              </a:tabLs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http://www.medinfo.ru/mednews/10171.html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0"/>
              <a:tabLst>
                <a:tab pos="0" algn="l"/>
              </a:tabLst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0"/>
              <a:tabLst>
                <a:tab pos="0" algn="l"/>
              </a:tabLst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bing.com/images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4435"/>
            <a:ext cx="8858312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17"/>
              <a:tabLst>
                <a:tab pos="0" algn="l"/>
              </a:tabLst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умник-разумник.рф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/%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7"/>
              <a:tabLst>
                <a:tab pos="0" algn="l"/>
              </a:tabLs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http://www.myshared.ru/slide/175527/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7"/>
              <a:tabLst>
                <a:tab pos="0" algn="l"/>
              </a:tabLs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http://rudocs.exdat.com/docs/index-27057.html?page=17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7"/>
              <a:tabLst>
                <a:tab pos="0" algn="l"/>
              </a:tabLs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http://vsezdorovo.com/2010/08/obmen-belkov/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7"/>
              <a:tabLst>
                <a:tab pos="0" algn="l"/>
              </a:tabLst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https://ru.wikipedia.org/wiki/%D0%92%D0%B8%D1%82%D0%B0%D0%BC%D0%B8%D0%BD%D1%8B</a:t>
            </a:r>
            <a:endParaRPr lang="ru-RU" sz="25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188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 человека состоит на 60 % из воды, 34 % приходится на органические вещества и 6% – на неорганические. Основными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компо-нентами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органических веществ являются углерод, водород, кислород, в их состав входят также азот, фосфор и сера. </a:t>
            </a:r>
          </a:p>
        </p:txBody>
      </p:sp>
      <p:pic>
        <p:nvPicPr>
          <p:cNvPr id="57350" name="Picture 6" descr="http://street-sport.com/wp-content/uploads/2015/09/protsent-vodyi-v-organizme-cheloveka.jpg"/>
          <p:cNvPicPr>
            <a:picLocks noChangeAspect="1" noChangeArrowheads="1"/>
          </p:cNvPicPr>
          <p:nvPr/>
        </p:nvPicPr>
        <p:blipFill>
          <a:blip r:embed="rId3" cstate="print"/>
          <a:srcRect l="2500" t="44318" r="70000"/>
          <a:stretch>
            <a:fillRect/>
          </a:stretch>
        </p:blipFill>
        <p:spPr bwMode="auto">
          <a:xfrm>
            <a:off x="6215074" y="5048275"/>
            <a:ext cx="1571636" cy="1166807"/>
          </a:xfrm>
          <a:prstGeom prst="roundRect">
            <a:avLst/>
          </a:prstGeom>
          <a:noFill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52833"/>
            <a:ext cx="5863882" cy="32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0237" y="2500306"/>
            <a:ext cx="3652357" cy="241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0417" name="Picture 1" descr="D:\23.05.13-домашние документы\Колледж Строитель\Естествознание\Химия и человек\0005-005-Makroelementy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2969" t="37500"/>
          <a:stretch>
            <a:fillRect/>
          </a:stretch>
        </p:blipFill>
        <p:spPr bwMode="auto">
          <a:xfrm>
            <a:off x="71406" y="2928934"/>
            <a:ext cx="5742429" cy="378621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5500694" y="3429000"/>
            <a:ext cx="3511653" cy="14555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Соотношение химических элементов в клетке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-24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неорганических веществах организма человека обязательно присутствуют 22 химических элемента: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P, O,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S, B,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K, V,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Zn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I, F,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Например, если вес человека составляет 70 кг, то в нем содержится (в граммах): кальция – 1700, калия – 250, натрия – 70, магния – 42, железа – 5, цинка – 3.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5795945</TotalTime>
  <Words>2564</Words>
  <Application>Microsoft Office PowerPoint</Application>
  <PresentationFormat>Экран (4:3)</PresentationFormat>
  <Paragraphs>252</Paragraphs>
  <Slides>76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8" baseType="lpstr">
      <vt:lpstr>Трек</vt:lpstr>
      <vt:lpstr>ChemSketch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1061</cp:revision>
  <dcterms:created xsi:type="dcterms:W3CDTF">2015-12-13T09:17:19Z</dcterms:created>
  <dcterms:modified xsi:type="dcterms:W3CDTF">2021-04-12T16:09:28Z</dcterms:modified>
</cp:coreProperties>
</file>