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8"/>
  </p:notesMasterIdLst>
  <p:sldIdLst>
    <p:sldId id="258" r:id="rId2"/>
    <p:sldId id="259" r:id="rId3"/>
    <p:sldId id="260" r:id="rId4"/>
    <p:sldId id="261" r:id="rId5"/>
    <p:sldId id="411" r:id="rId6"/>
    <p:sldId id="412" r:id="rId7"/>
    <p:sldId id="413" r:id="rId8"/>
    <p:sldId id="427" r:id="rId9"/>
    <p:sldId id="415" r:id="rId10"/>
    <p:sldId id="435" r:id="rId11"/>
    <p:sldId id="414" r:id="rId12"/>
    <p:sldId id="416" r:id="rId13"/>
    <p:sldId id="417" r:id="rId14"/>
    <p:sldId id="418" r:id="rId15"/>
    <p:sldId id="441" r:id="rId16"/>
    <p:sldId id="549" r:id="rId17"/>
    <p:sldId id="419" r:id="rId18"/>
    <p:sldId id="420" r:id="rId19"/>
    <p:sldId id="443" r:id="rId20"/>
    <p:sldId id="444" r:id="rId21"/>
    <p:sldId id="536" r:id="rId22"/>
    <p:sldId id="538" r:id="rId23"/>
    <p:sldId id="537" r:id="rId24"/>
    <p:sldId id="521" r:id="rId25"/>
    <p:sldId id="539" r:id="rId26"/>
    <p:sldId id="541" r:id="rId27"/>
    <p:sldId id="522" r:id="rId28"/>
    <p:sldId id="542" r:id="rId29"/>
    <p:sldId id="543" r:id="rId30"/>
    <p:sldId id="544" r:id="rId31"/>
    <p:sldId id="545" r:id="rId32"/>
    <p:sldId id="523" r:id="rId33"/>
    <p:sldId id="524" r:id="rId34"/>
    <p:sldId id="525" r:id="rId35"/>
    <p:sldId id="547" r:id="rId36"/>
    <p:sldId id="526" r:id="rId37"/>
    <p:sldId id="540" r:id="rId38"/>
    <p:sldId id="546" r:id="rId39"/>
    <p:sldId id="528" r:id="rId40"/>
    <p:sldId id="422" r:id="rId41"/>
    <p:sldId id="445" r:id="rId42"/>
    <p:sldId id="447" r:id="rId43"/>
    <p:sldId id="448" r:id="rId44"/>
    <p:sldId id="451" r:id="rId45"/>
    <p:sldId id="436" r:id="rId46"/>
    <p:sldId id="439" r:id="rId47"/>
    <p:sldId id="438" r:id="rId48"/>
    <p:sldId id="434" r:id="rId49"/>
    <p:sldId id="423" r:id="rId50"/>
    <p:sldId id="446" r:id="rId51"/>
    <p:sldId id="430" r:id="rId52"/>
    <p:sldId id="472" r:id="rId53"/>
    <p:sldId id="429" r:id="rId54"/>
    <p:sldId id="475" r:id="rId55"/>
    <p:sldId id="476" r:id="rId56"/>
    <p:sldId id="486" r:id="rId57"/>
    <p:sldId id="487" r:id="rId58"/>
    <p:sldId id="512" r:id="rId59"/>
    <p:sldId id="513" r:id="rId60"/>
    <p:sldId id="489" r:id="rId61"/>
    <p:sldId id="503" r:id="rId62"/>
    <p:sldId id="498" r:id="rId63"/>
    <p:sldId id="504" r:id="rId64"/>
    <p:sldId id="499" r:id="rId65"/>
    <p:sldId id="505" r:id="rId66"/>
    <p:sldId id="506" r:id="rId67"/>
    <p:sldId id="500" r:id="rId68"/>
    <p:sldId id="507" r:id="rId69"/>
    <p:sldId id="501" r:id="rId70"/>
    <p:sldId id="508" r:id="rId71"/>
    <p:sldId id="493" r:id="rId72"/>
    <p:sldId id="509" r:id="rId73"/>
    <p:sldId id="502" r:id="rId74"/>
    <p:sldId id="455" r:id="rId75"/>
    <p:sldId id="453" r:id="rId76"/>
    <p:sldId id="456" r:id="rId77"/>
    <p:sldId id="457" r:id="rId78"/>
    <p:sldId id="458" r:id="rId79"/>
    <p:sldId id="459" r:id="rId80"/>
    <p:sldId id="460" r:id="rId81"/>
    <p:sldId id="461" r:id="rId82"/>
    <p:sldId id="462" r:id="rId83"/>
    <p:sldId id="463" r:id="rId84"/>
    <p:sldId id="464" r:id="rId85"/>
    <p:sldId id="465" r:id="rId86"/>
    <p:sldId id="466" r:id="rId87"/>
    <p:sldId id="467" r:id="rId88"/>
    <p:sldId id="468" r:id="rId89"/>
    <p:sldId id="469" r:id="rId90"/>
    <p:sldId id="470" r:id="rId91"/>
    <p:sldId id="471" r:id="rId92"/>
    <p:sldId id="548" r:id="rId93"/>
    <p:sldId id="514" r:id="rId94"/>
    <p:sldId id="518" r:id="rId95"/>
    <p:sldId id="517" r:id="rId96"/>
    <p:sldId id="516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00FF"/>
    <a:srgbClr val="009900"/>
    <a:srgbClr val="760000"/>
    <a:srgbClr val="B00000"/>
    <a:srgbClr val="336600"/>
    <a:srgbClr val="9D2349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9815" autoAdjust="0"/>
  </p:normalViewPr>
  <p:slideViewPr>
    <p:cSldViewPr>
      <p:cViewPr varScale="1">
        <p:scale>
          <a:sx n="67" d="100"/>
          <a:sy n="67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09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957D34-64C4-42CE-988D-854212C153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0.gif"/><Relationship Id="rId5" Type="http://schemas.openxmlformats.org/officeDocument/2006/relationships/image" Target="../media/image5.jpeg"/><Relationship Id="rId10" Type="http://schemas.openxmlformats.org/officeDocument/2006/relationships/slide" Target="slide4.xml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37.gif"/><Relationship Id="rId10" Type="http://schemas.openxmlformats.org/officeDocument/2006/relationships/image" Target="../media/image40.gif"/><Relationship Id="rId4" Type="http://schemas.openxmlformats.org/officeDocument/2006/relationships/image" Target="../media/image36.gif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19.gif"/><Relationship Id="rId7" Type="http://schemas.openxmlformats.org/officeDocument/2006/relationships/image" Target="../media/image47.gif"/><Relationship Id="rId12" Type="http://schemas.openxmlformats.org/officeDocument/2006/relationships/image" Target="../media/image52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11" Type="http://schemas.openxmlformats.org/officeDocument/2006/relationships/image" Target="../media/image51.gif"/><Relationship Id="rId5" Type="http://schemas.openxmlformats.org/officeDocument/2006/relationships/image" Target="../media/image45.gif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19.gif"/><Relationship Id="rId7" Type="http://schemas.openxmlformats.org/officeDocument/2006/relationships/image" Target="../media/image59.gif"/><Relationship Id="rId12" Type="http://schemas.openxmlformats.org/officeDocument/2006/relationships/image" Target="../media/image64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gif"/><Relationship Id="rId11" Type="http://schemas.openxmlformats.org/officeDocument/2006/relationships/image" Target="../media/image63.gif"/><Relationship Id="rId5" Type="http://schemas.openxmlformats.org/officeDocument/2006/relationships/image" Target="../media/image57.gif"/><Relationship Id="rId10" Type="http://schemas.openxmlformats.org/officeDocument/2006/relationships/image" Target="../media/image62.gif"/><Relationship Id="rId4" Type="http://schemas.openxmlformats.org/officeDocument/2006/relationships/image" Target="../media/image56.gif"/><Relationship Id="rId9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19.gif"/><Relationship Id="rId7" Type="http://schemas.openxmlformats.org/officeDocument/2006/relationships/image" Target="../media/image6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gif"/><Relationship Id="rId11" Type="http://schemas.openxmlformats.org/officeDocument/2006/relationships/image" Target="../media/image69.gif"/><Relationship Id="rId5" Type="http://schemas.openxmlformats.org/officeDocument/2006/relationships/image" Target="../media/image10.gif"/><Relationship Id="rId10" Type="http://schemas.openxmlformats.org/officeDocument/2006/relationships/image" Target="../media/image68.gif"/><Relationship Id="rId4" Type="http://schemas.openxmlformats.org/officeDocument/2006/relationships/image" Target="../media/image12.gif"/><Relationship Id="rId9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13" Type="http://schemas.openxmlformats.org/officeDocument/2006/relationships/image" Target="../media/image79.jpeg"/><Relationship Id="rId3" Type="http://schemas.openxmlformats.org/officeDocument/2006/relationships/image" Target="../media/image72.gif"/><Relationship Id="rId7" Type="http://schemas.openxmlformats.org/officeDocument/2006/relationships/image" Target="../media/image75.gif"/><Relationship Id="rId12" Type="http://schemas.microsoft.com/office/2007/relationships/hdphoto" Target="../media/hdphoto2.wdp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78.jpeg"/><Relationship Id="rId5" Type="http://schemas.openxmlformats.org/officeDocument/2006/relationships/image" Target="../media/image74.gif"/><Relationship Id="rId10" Type="http://schemas.openxmlformats.org/officeDocument/2006/relationships/slide" Target="slide4.xml"/><Relationship Id="rId4" Type="http://schemas.openxmlformats.org/officeDocument/2006/relationships/image" Target="../media/image73.gif"/><Relationship Id="rId9" Type="http://schemas.openxmlformats.org/officeDocument/2006/relationships/image" Target="../media/image7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8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gif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gif"/><Relationship Id="rId5" Type="http://schemas.openxmlformats.org/officeDocument/2006/relationships/image" Target="../media/image92.gif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10.gif"/><Relationship Id="rId7" Type="http://schemas.microsoft.com/office/2007/relationships/hdphoto" Target="../media/hdphoto5.wdp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slide" Target="slide4.xml"/><Relationship Id="rId4" Type="http://schemas.openxmlformats.org/officeDocument/2006/relationships/image" Target="../media/image100.gif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slide" Target="slide4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07.jpe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14.gif"/><Relationship Id="rId7" Type="http://schemas.openxmlformats.org/officeDocument/2006/relationships/slide" Target="slide40.xml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slide" Target="slide92.xml"/><Relationship Id="rId5" Type="http://schemas.openxmlformats.org/officeDocument/2006/relationships/slide" Target="slide5.xml"/><Relationship Id="rId10" Type="http://schemas.openxmlformats.org/officeDocument/2006/relationships/slide" Target="slide74.xml"/><Relationship Id="rId4" Type="http://schemas.openxmlformats.org/officeDocument/2006/relationships/slide" Target="slide3.xml"/><Relationship Id="rId9" Type="http://schemas.openxmlformats.org/officeDocument/2006/relationships/slide" Target="slide5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1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Relationship Id="rId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0.gif"/><Relationship Id="rId4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microsoft.com/office/2007/relationships/hdphoto" Target="../media/hdphoto9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microsoft.com/office/2007/relationships/hdphoto" Target="../media/hdphoto10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125.jpeg"/><Relationship Id="rId4" Type="http://schemas.microsoft.com/office/2007/relationships/hdphoto" Target="../media/hdphoto1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133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gif"/><Relationship Id="rId5" Type="http://schemas.microsoft.com/office/2007/relationships/hdphoto" Target="../media/hdphoto12.wdp"/><Relationship Id="rId4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3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3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143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gif"/><Relationship Id="rId5" Type="http://schemas.openxmlformats.org/officeDocument/2006/relationships/image" Target="../media/image141.gif"/><Relationship Id="rId4" Type="http://schemas.openxmlformats.org/officeDocument/2006/relationships/image" Target="../media/image14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4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1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gif"/><Relationship Id="rId4" Type="http://schemas.openxmlformats.org/officeDocument/2006/relationships/image" Target="../media/image16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slide" Target="slide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69.jpe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71.gif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gif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7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9.gif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8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15.wdp"/><Relationship Id="rId4" Type="http://schemas.openxmlformats.org/officeDocument/2006/relationships/image" Target="../media/image18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slide" Target="slide4.xm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gif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9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0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7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hyperlink" Target="https://yandex.ru/images/search?text=%D0%9C%D0%B5%D1%82%D0%BE%D0%B4%D1%8B+%D0%BD%D0%B0%D1%83%D1%87%D0%BD%D0%BE%D0%B3%D0%BE+%D0%BF%D0%BE%D0%B7%D0%BD%D0%B0%D0%BD%D0%B8%D1%8F+%D0%B2+%D0%B1%D0%B8%D0%BE%D0%BB%D0%BE%D0%B3%D0%B8%D0%B8&amp;img_url=https://pptcloud.nyc3.digitaloceanspaces.com/slides/pics/001/426/917/original/Slide4.jpg?1480331986&amp;pos=0&amp;rpt=simage&amp;stype=image&amp;lr=970&amp;noreask=1&amp;parent-reqid=1515258946100229-588884635126036413795154-sas1-8186&amp;source=wi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53118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761851"/>
            <a:ext cx="356189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D:\23.05.13-домашние документы\Лаб. раб YES\Виртуальные лабораторные YES\Анимашки и картинки\Вода, жидкости,\Реки\0_3a11a_d92f0827_-1-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7689" y="781163"/>
            <a:ext cx="3810000" cy="4610100"/>
          </a:xfrm>
          <a:prstGeom prst="rect">
            <a:avLst/>
          </a:prstGeom>
          <a:noFill/>
        </p:spPr>
      </p:pic>
      <p:pic>
        <p:nvPicPr>
          <p:cNvPr id="16" name="Рисунок 15" descr="kletka1.jpg"/>
          <p:cNvPicPr>
            <a:picLocks noChangeAspect="1"/>
          </p:cNvPicPr>
          <p:nvPr/>
        </p:nvPicPr>
        <p:blipFill>
          <a:blip r:embed="rId5" cstate="print"/>
          <a:srcRect l="5266" r="12144"/>
          <a:stretch>
            <a:fillRect/>
          </a:stretch>
        </p:blipFill>
        <p:spPr>
          <a:xfrm>
            <a:off x="6715108" y="4286256"/>
            <a:ext cx="2428892" cy="234340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24" name="Picture 4" descr="D:\23.05.13-домашние документы\Лаб. раб YES\Виртуальные лабораторные YES\Анимашки и картинки\Вода, жидкости,\Рыбки\рыбка 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857760"/>
            <a:ext cx="352425" cy="247650"/>
          </a:xfrm>
          <a:prstGeom prst="rect">
            <a:avLst/>
          </a:prstGeom>
          <a:noFill/>
        </p:spPr>
      </p:pic>
      <p:pic>
        <p:nvPicPr>
          <p:cNvPr id="30725" name="Picture 5" descr="D:\23.05.13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786322"/>
            <a:ext cx="381000" cy="238125"/>
          </a:xfrm>
          <a:prstGeom prst="rect">
            <a:avLst/>
          </a:prstGeom>
          <a:noFill/>
        </p:spPr>
      </p:pic>
      <p:pic>
        <p:nvPicPr>
          <p:cNvPr id="30729" name="Picture 9" descr="D:\23.05.13-домашние документы\Лаб. раб YES\Виртуальные лабораторные YES\Анимашки и картинки\Птицы\bird7-1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9554" y="1033423"/>
            <a:ext cx="762000" cy="1000125"/>
          </a:xfrm>
          <a:prstGeom prst="rect">
            <a:avLst/>
          </a:prstGeom>
          <a:noFill/>
        </p:spPr>
      </p:pic>
      <p:pic>
        <p:nvPicPr>
          <p:cNvPr id="30731" name="Picture 11" descr="D:\23.05.13-домашние документы\Лаб. раб YES\Виртуальные лабораторные YES\Анимашки и картинки\Птицы\bird3-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67424" y="609584"/>
            <a:ext cx="1219200" cy="1209675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2" name="Управляющая кнопка: домой 31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496" y="2033548"/>
            <a:ext cx="9036496" cy="1035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Дисциплина «Естествознание – Биология»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92951" y="5273117"/>
            <a:ext cx="203597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924944"/>
            <a:ext cx="7515323" cy="981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Введение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. Учение о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клетке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14" descr="D:\23.05.13-домашние документы\Лаб. раб YES\Виртуальные лабораторные YES\Анимашки и картинки\Люди\ludia-2494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6" y="3643314"/>
            <a:ext cx="1238250" cy="1238250"/>
          </a:xfrm>
          <a:prstGeom prst="rect">
            <a:avLst/>
          </a:prstGeom>
          <a:noFill/>
        </p:spPr>
      </p:pic>
      <p:pic>
        <p:nvPicPr>
          <p:cNvPr id="24" name="Picture 3" descr="D:\23.05.13-домашние документы\Лаб. раб YES\Виртуальные лабораторные YES\Анимашки и картинки\Вода, жидкости,\Рыбки\35b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57818" y="3929066"/>
            <a:ext cx="571500" cy="428625"/>
          </a:xfrm>
          <a:prstGeom prst="rect">
            <a:avLst/>
          </a:prstGeom>
          <a:noFill/>
        </p:spPr>
      </p:pic>
      <p:pic>
        <p:nvPicPr>
          <p:cNvPr id="25" name="Picture 13" descr="D:\23.05.13-домашние документы\Лаб. раб YES\Виртуальные лабораторные YES\Анимашки и картинки\Люди\ludia-380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472" y="3857628"/>
            <a:ext cx="1057275" cy="134302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0" name="Picture 2" descr="D:\23.05.13-домашние документы\Биотехнология 10.05.13\Биология в таблицах\многообразие живых организмов.jp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1875" t="2727" r="2499" b="7272"/>
          <a:stretch>
            <a:fillRect/>
          </a:stretch>
        </p:blipFill>
        <p:spPr bwMode="auto">
          <a:xfrm>
            <a:off x="129855" y="285728"/>
            <a:ext cx="8942739" cy="5786478"/>
          </a:xfrm>
          <a:prstGeom prst="rect">
            <a:avLst/>
          </a:prstGeom>
          <a:noFill/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858312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общей биологии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355600" lvl="0" indent="-3556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изучение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общих закономерностей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биологи-ческих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явлении и процессов, характерных для живых организмов,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причин их многообразия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55600" lvl="0" indent="-3556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выяснение законов возникновения и развития жизни на Земле.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4783" b="20599"/>
          <a:stretch>
            <a:fillRect/>
          </a:stretch>
        </p:blipFill>
        <p:spPr bwMode="auto">
          <a:xfrm>
            <a:off x="2714612" y="3071810"/>
            <a:ext cx="5151437" cy="307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47461" t="46143" r="27344" b="26025"/>
          <a:stretch>
            <a:fillRect/>
          </a:stretch>
        </p:blipFill>
        <p:spPr bwMode="auto">
          <a:xfrm>
            <a:off x="0" y="4786322"/>
            <a:ext cx="234426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23.05.13-домашние документы\Лаб. раб YES\Виртуальные лабораторные YES\Анимашки и картинки\Органы\1294131429_sistema-pishhevareniy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5000660"/>
            <a:ext cx="1547783" cy="18573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2844" y="142852"/>
            <a:ext cx="8858312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Признаки живых организмов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(среди них нет ни одного такого, который бы отдельно не существовал в неживой природе)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</a:t>
            </a: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Живой организм</a:t>
            </a: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представляет собой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единое образование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обладающее сложным строением, тело его составляет множество сложных взаимодействующих молекул, образующих упорядоченные структуры.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Каждая </a:t>
            </a:r>
            <a:r>
              <a:rPr kumimoji="0" lang="ru-RU" sz="2800" b="1" i="0" u="sng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составная часть организма</a:t>
            </a:r>
            <a:r>
              <a:rPr kumimoji="0" lang="ru-RU" sz="2800" b="1" i="0" u="sng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особое строение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выполняет определенную функцию. Это относится не только к клеткам, тканям, органам, системам органов, но и к внутриклеточным структурам и органическим молекулам.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23.05.13-домашние документы\Лаб. раб YES\Виртуальные лабораторные YES\Анимашки и картинки\Цветы\f1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5357826"/>
            <a:ext cx="638175" cy="619125"/>
          </a:xfrm>
          <a:prstGeom prst="rect">
            <a:avLst/>
          </a:prstGeom>
          <a:noFill/>
        </p:spPr>
      </p:pic>
      <p:pic>
        <p:nvPicPr>
          <p:cNvPr id="2056" name="Picture 8" descr="D:\23.05.13-домашние документы\Лаб. раб YES\Виртуальные лабораторные YES\Анимашки и картинки\Жуки\j3l06_frog_fai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5072074"/>
            <a:ext cx="3810000" cy="1771650"/>
          </a:xfrm>
          <a:prstGeom prst="rect">
            <a:avLst/>
          </a:prstGeom>
          <a:noFill/>
        </p:spPr>
      </p:pic>
      <p:pic>
        <p:nvPicPr>
          <p:cNvPr id="2058" name="Picture 10" descr="D:\23.05.13-домашние документы\Биотехнология 10.05.13\3-4-Основные объекты биотехнологии\Микроорганизмы\анимашки\00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238606"/>
            <a:ext cx="2245195" cy="2619394"/>
          </a:xfrm>
          <a:prstGeom prst="rect">
            <a:avLst/>
          </a:prstGeom>
          <a:noFill/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42844" y="71414"/>
            <a:ext cx="8858312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Живые 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способны извлекать, преобразовывать и использовать вещества и энергию окружающей среды. Благодаря этому они поддерживают целостность,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упорядочен-ность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строения и функций своего организма (гомеостаз), возвращают в среду продукты распада и преобразованную энергию. Следовательно, они обладают способностью к обмену веществ и превращению энергии.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могут реагировать на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измене-ния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окружающей среды, на внешние раздражения и отвечать на них. Большинство биологических процессов имеют цикличность: суточную, сезонную, годовую и многолетнюю.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228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Строением, физиологией, биологией, поведением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живые организмы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приспособлены к среде обитания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соответствуют своему образу жизни. Особенности строения и поведения, связанные с определенным образом жизни, называются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адаптациями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D:\23.05.13-домашние документы\Лаб. раб YES\Виртуальные лабораторные YES\Анимашки и картинки\Жуки\0_216d4_64c9611c_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33850"/>
            <a:ext cx="4286250" cy="2724150"/>
          </a:xfrm>
          <a:prstGeom prst="rect">
            <a:avLst/>
          </a:prstGeom>
          <a:noFill/>
        </p:spPr>
      </p:pic>
      <p:pic>
        <p:nvPicPr>
          <p:cNvPr id="3078" name="Picture 6" descr="D:\23.05.13-домашние документы\Лаб. раб YES\Виртуальные лабораторные YES\Анимашки и картинки\Животные\морж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428868"/>
            <a:ext cx="1057275" cy="561975"/>
          </a:xfrm>
          <a:prstGeom prst="rect">
            <a:avLst/>
          </a:prstGeom>
          <a:noFill/>
        </p:spPr>
      </p:pic>
      <p:pic>
        <p:nvPicPr>
          <p:cNvPr id="3080" name="Picture 8" descr="D:\23.05.13-домашние документы\Лаб. раб YES\Виртуальные лабораторные YES\Анимашки и картинки\Животные\RenardArbr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571744"/>
            <a:ext cx="1428750" cy="1428750"/>
          </a:xfrm>
          <a:prstGeom prst="rect">
            <a:avLst/>
          </a:prstGeom>
          <a:noFill/>
        </p:spPr>
      </p:pic>
      <p:pic>
        <p:nvPicPr>
          <p:cNvPr id="3084" name="Picture 12" descr="D:\23.05.13-домашние документы\Лаб. раб YES\Виртуальные лабораторные YES\Анимашки и картинки\Животные\Кролики, зайцы\0_2341f_a1f478de_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0094" y="3124200"/>
            <a:ext cx="4762500" cy="3733800"/>
          </a:xfrm>
          <a:prstGeom prst="rect">
            <a:avLst/>
          </a:prstGeom>
          <a:noFill/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D:\23.05.13-домашние документы\Лаб. раб YES\Виртуальные лабораторные YES\Анимашки и картинки\Животные\Медведи\KoalaBambou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571744"/>
            <a:ext cx="1143000" cy="1143000"/>
          </a:xfrm>
          <a:prstGeom prst="rect">
            <a:avLst/>
          </a:prstGeom>
          <a:noFill/>
        </p:spPr>
      </p:pic>
      <p:pic>
        <p:nvPicPr>
          <p:cNvPr id="23" name="Picture 5" descr="D:\23.05.13-домашние документы\Лаб. раб YES\Виртуальные лабораторные YES\Анимашки и картинки\Вода, жидкости,\Рыбки\w1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72396" y="2357430"/>
            <a:ext cx="1333500" cy="1000125"/>
          </a:xfrm>
          <a:prstGeom prst="rect">
            <a:avLst/>
          </a:prstGeom>
          <a:noFill/>
        </p:spPr>
      </p:pic>
      <p:pic>
        <p:nvPicPr>
          <p:cNvPr id="3087" name="Picture 15" descr="D:\23.05.13-домашние документы\Лаб. раб YES\Виртуальные лабораторные YES\Анимашки и картинки\Животные\Мыши, крысы, хомяки\TaupeTerrier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000372"/>
            <a:ext cx="1428750" cy="9525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42844" y="75562"/>
            <a:ext cx="8858312" cy="48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Живые 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способны к </a:t>
            </a:r>
            <a:r>
              <a:rPr kumimoji="0" lang="ru-RU" sz="28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самовос-произведению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размножению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Потомство всегда сходно с родителями в связи с передачей от родителей детям наследственной информации о строении и функциях организма. В этом проявляется свойство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наследствен-ности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живых организмов. Однако потомки всегда чем-то отличаются от своих родителей, т.е. проявляется изменчивость организмов, закономерности которой общие для них всех. Таким образом, живые организмы обладают способностью к размножению,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наследствен-ностью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изменчивостью.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7" t="25135" r="15942" b="59946"/>
          <a:stretch/>
        </p:blipFill>
        <p:spPr bwMode="auto">
          <a:xfrm>
            <a:off x="0" y="5355059"/>
            <a:ext cx="7542540" cy="1471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8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0" r="13853"/>
          <a:stretch/>
        </p:blipFill>
        <p:spPr bwMode="auto">
          <a:xfrm>
            <a:off x="1365336" y="-96093"/>
            <a:ext cx="5654936" cy="690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51457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412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способны к росту и индивидуальному развитию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(онтогенезу) от рождения до смерти.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способны к историческому развитию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(филогенезу),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 изменению от простого к сложному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Этот процесс усложнения организмов называется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эволюцией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результате длительной эволюции возникло все многообразие живых организмов,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приспособ-ленных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 определенным условиям существования.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 descr="D:\23.05.13-домашние документы\Виртуальные лекции 2015\Биология\анимашки-разное\Биология\деревья\tree2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5357826"/>
            <a:ext cx="1428750" cy="1428750"/>
          </a:xfrm>
          <a:prstGeom prst="rect">
            <a:avLst/>
          </a:prstGeom>
          <a:noFill/>
        </p:spPr>
      </p:pic>
      <p:pic>
        <p:nvPicPr>
          <p:cNvPr id="5127" name="Picture 7" descr="D:\23.05.13-домашние документы\Лаб. раб YES\Виртуальные лабораторные YES\Анимашки и картинки\Компьютеры\1001_2.jpg"/>
          <p:cNvPicPr>
            <a:picLocks noChangeAspect="1" noChangeArrowheads="1"/>
          </p:cNvPicPr>
          <p:nvPr/>
        </p:nvPicPr>
        <p:blipFill>
          <a:blip r:embed="rId4" cstate="print"/>
          <a:srcRect l="1250" t="27336" r="2499" b="5189"/>
          <a:stretch>
            <a:fillRect/>
          </a:stretch>
        </p:blipFill>
        <p:spPr bwMode="auto">
          <a:xfrm>
            <a:off x="1785918" y="4214818"/>
            <a:ext cx="6770124" cy="228601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48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подразделяют на составляющие ее науки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объектам исследования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зоология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изучает животных, 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ботаника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растения, 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микробиология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микроорганизмы.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пределах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зоологии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сформировались более узкие дисциплины: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>
                <a:tab pos="360363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энтомология (изучает насекомых), 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>
                <a:tab pos="360363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ихтиология (рыб), 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>
                <a:tab pos="360363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орнитология (птиц), 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>
                <a:tab pos="360363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териология (зверей) и т.д.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Многообразие и классификацию организмов рассматривает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систематика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pic>
        <p:nvPicPr>
          <p:cNvPr id="9220" name="Picture 4" descr="D:\23.05.13-домашние документы\Лаб. раб YES\Виртуальные лабораторные YES\Анимашки и картинки\Вода, жидкости,\Рыбки\аквариум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000372"/>
            <a:ext cx="495300" cy="457200"/>
          </a:xfrm>
          <a:prstGeom prst="rect">
            <a:avLst/>
          </a:prstGeom>
          <a:noFill/>
        </p:spPr>
      </p:pic>
      <p:pic>
        <p:nvPicPr>
          <p:cNvPr id="9222" name="Picture 6" descr="D:\23.05.13-домашние документы\Лаб. раб YES\Виртуальные лабораторные YES\Анимашки и картинки\Цветы\LigneBranchefeuille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5375" y="1071546"/>
            <a:ext cx="4238625" cy="571500"/>
          </a:xfrm>
          <a:prstGeom prst="rect">
            <a:avLst/>
          </a:prstGeom>
          <a:noFill/>
        </p:spPr>
      </p:pic>
      <p:pic>
        <p:nvPicPr>
          <p:cNvPr id="9223" name="Picture 7" descr="D:\23.05.13-домашние документы\Лаб. раб YES\Виртуальные лабораторные YES\Анимашки и картинки\Жуки\жучек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0" y="2357430"/>
            <a:ext cx="2095500" cy="1714500"/>
          </a:xfrm>
          <a:prstGeom prst="rect">
            <a:avLst/>
          </a:prstGeom>
          <a:noFill/>
        </p:spPr>
      </p:pic>
      <p:pic>
        <p:nvPicPr>
          <p:cNvPr id="13" name="Picture 5" descr="D:\23.05.13-домашние документы\Лаб. раб YES\Виртуальные лабораторные YES\Анимашки и картинки\Птицы\3c1ac7c5079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071810"/>
            <a:ext cx="2085975" cy="914400"/>
          </a:xfrm>
          <a:prstGeom prst="rect">
            <a:avLst/>
          </a:prstGeom>
          <a:noFill/>
        </p:spPr>
      </p:pic>
      <p:pic>
        <p:nvPicPr>
          <p:cNvPr id="9227" name="Picture 11" descr="D:\23.05.13-домашние документы\Лаб. раб YES\Виртуальные лабораторные YES\Анимашки и картинки\Животные\Кошки, львы и др\80381225_0_1d442_f49f6636_XL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929198"/>
            <a:ext cx="2381245" cy="1785934"/>
          </a:xfrm>
          <a:prstGeom prst="rect">
            <a:avLst/>
          </a:prstGeom>
          <a:noFill/>
        </p:spPr>
      </p:pic>
      <p:pic>
        <p:nvPicPr>
          <p:cNvPr id="9228" name="Picture 12" descr="D:\23.05.13-домашние документы\Лаб. раб YES\Виртуальные лабораторные YES\Анимашки и картинки\Животные\Кошки, львы и др\1187735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857736"/>
            <a:ext cx="1500198" cy="2000264"/>
          </a:xfrm>
          <a:prstGeom prst="rect">
            <a:avLst/>
          </a:prstGeom>
          <a:noFill/>
        </p:spPr>
      </p:pic>
      <p:pic>
        <p:nvPicPr>
          <p:cNvPr id="9233" name="Picture 17" descr="D:\23.05.13-домашние документы\Лаб. раб YES\Виртуальные лабораторные YES\Анимашки и картинки\Животные\Кошки, львы и др\LionMarche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5214950"/>
            <a:ext cx="1828800" cy="1066800"/>
          </a:xfrm>
          <a:prstGeom prst="rect">
            <a:avLst/>
          </a:prstGeom>
          <a:noFill/>
        </p:spPr>
      </p:pic>
      <p:pic>
        <p:nvPicPr>
          <p:cNvPr id="9234" name="Picture 18" descr="D:\23.05.13-домашние документы\Лаб. раб YES\Виртуальные лабораторные YES\Анимашки и картинки\Животные\Кошки, львы и др\PanthereNoire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7752" y="5576911"/>
            <a:ext cx="1905000" cy="1209675"/>
          </a:xfrm>
          <a:prstGeom prst="rect">
            <a:avLst/>
          </a:prstGeom>
          <a:noFill/>
        </p:spPr>
      </p:pic>
      <p:pic>
        <p:nvPicPr>
          <p:cNvPr id="9237" name="Picture 21" descr="D:\23.05.13-домашние документы\Лаб. раб YES\Виртуальные лабораторные YES\Анимашки и картинки\Животные\Кошки, львы и др\PetitePanthereTigree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6314" y="4857760"/>
            <a:ext cx="1114425" cy="5715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228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Историю развития органического мира изучают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палеонтология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ее подразделения: 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палеозоология, 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палеоботаника.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Форму и строение организмов исследуют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цитология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анатомия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pic>
        <p:nvPicPr>
          <p:cNvPr id="7170" name="Picture 2" descr="D:\23.05.13-домашние документы\Лаб. раб YES\Виртуальные лабораторные YES\Анимашки и картинки\Органы\295px-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25" y="2071678"/>
            <a:ext cx="2809875" cy="322897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71" name="Picture 3" descr="D:\23.05.13-домашние документы\Виртуальные лекции 2015\Биология\Биология в таблицах\эволюционное дерево.jpg"/>
          <p:cNvPicPr>
            <a:picLocks noChangeAspect="1" noChangeArrowheads="1"/>
          </p:cNvPicPr>
          <p:nvPr/>
        </p:nvPicPr>
        <p:blipFill>
          <a:blip r:embed="rId4" cstate="print"/>
          <a:srcRect l="2343" t="3125" r="2343" b="8705"/>
          <a:stretch>
            <a:fillRect/>
          </a:stretch>
        </p:blipFill>
        <p:spPr bwMode="auto">
          <a:xfrm>
            <a:off x="142844" y="2825291"/>
            <a:ext cx="6007122" cy="388985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43108" y="283862"/>
            <a:ext cx="6821380" cy="283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 и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НКСЭ, обобщила полезную для Вас информацию по дисциплинам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Естествозна-ние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«Биология»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0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D:\23.05.13-домашние документы\Виртуальные лекции 2015\Биология\Биология в таблицах\генетический код.jp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 l="3750" t="5309" r="3437" b="9734"/>
          <a:stretch>
            <a:fillRect/>
          </a:stretch>
        </p:blipFill>
        <p:spPr bwMode="auto">
          <a:xfrm>
            <a:off x="1571604" y="3507654"/>
            <a:ext cx="5072098" cy="3278932"/>
          </a:xfrm>
          <a:prstGeom prst="round2Diag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Общие свойства живых организмов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рассматривают разные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биологические науки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закономерности наследственности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генетика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жизнедеятельность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функционирование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растений, животных и человека –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этих групп живых организмов.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Превращения органических веществ в клетках растений и животных рассматриваются в биохимии этих групп (царств).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71414"/>
            <a:ext cx="8643998" cy="11431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Методы научного познания в биологии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24744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Как и любая другая наука,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 Black" pitchFamily="34" charset="0"/>
                <a:cs typeface="Arial" pitchFamily="34" charset="0"/>
              </a:rPr>
              <a:t>биология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имеет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свой арсенал методов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Помимо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научного метода познания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применяемого в других отраслях, в биологии широко используются такие методы,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исторический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сравнительно-описательный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др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Picture 7" descr="D:\диск D\29.06.17-домашние документы\Лаб. раб YES\Виртуальные лабораторные YES\Анимашки и картинки\Вода, жидкости,\09322ee1a26d108a69cb6753b8023f2b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0131"/>
            <a:ext cx="51054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диск D\29.06.17-домашние документы\Виртуальные лекции 2015\Биология\18.12.12-анимашки\лягушки\grenouille_21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31" y="6140470"/>
            <a:ext cx="16383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диск D\29.06.17-домашние документы\Виртуальные лекции 2015\Биология\18.12.12-анимашки\насекомые\8b45f40cb8bb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3901"/>
            <a:ext cx="158115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диск D\29.06.17-домашние документы\Виртуальные лекции 2015\Биология\18.12.12-анимашки\лягушки\grenouille_16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06" y="5507713"/>
            <a:ext cx="6667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диск D\29.06.17-домашние документы\Виртуальные лекции 2015\Биология\18.12.12-анимашки\рыбы\0b06ea8a0481e646c16beaba6bc8e01b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56" y="4583788"/>
            <a:ext cx="196215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диск D\29.06.17-домашние документы\Виртуальные лекции 2015\Биология\18.12.12-анимашки\рыбы\0b0616bbd1deda08e477e6cd719f5b69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982" y="518637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диск D\29.06.17-домашние документы\Виртуальные лекции 2015\Биология\18.12.12-анимашки\черепахи\0b06f8d8bd81b9068357dc1743238021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92" y="5825069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D:\диск D\29.06.17-домашние документы\Лаб. раб YES\Виртуальные лабораторные YES\Анимашки и картинки\Птицы\bird8-16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99" y="3717032"/>
            <a:ext cx="712470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D:\диск D\29.06.17-домашние документы\Виртуальные лекции 2015\Биология\18.12.12-анимашки\водные растения\0b050a4e57d2bc4a683b1b7924cca01e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13" y="5555540"/>
            <a:ext cx="429701" cy="4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D:\диск D\29.06.17-домашние документы\Виртуальные лекции 2015\Биология\18.12.12-анимашки\водные растения\0b050a4e57d2bc4a683b1b7924cca01e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78" y="6173925"/>
            <a:ext cx="429701" cy="4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6891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1922" y="116632"/>
            <a:ext cx="7130478" cy="52322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Методы познания живой природы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878265"/>
            <a:ext cx="3016746" cy="49244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Исторический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863129"/>
            <a:ext cx="1885453" cy="49244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Научный</a:t>
            </a:r>
            <a:endParaRPr lang="ru-RU" sz="2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1537628"/>
            <a:ext cx="2452915" cy="49244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Мониторинг</a:t>
            </a:r>
            <a:endParaRPr lang="ru-RU" sz="2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836712"/>
            <a:ext cx="3838875" cy="52322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Инструментальный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endParaRPr lang="ru-RU" sz="28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475656" y="639852"/>
            <a:ext cx="648072" cy="238413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436649" y="612477"/>
            <a:ext cx="0" cy="448469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508104" y="612477"/>
            <a:ext cx="744140" cy="265788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148064" y="612477"/>
            <a:ext cx="0" cy="982465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1520" y="1370708"/>
            <a:ext cx="0" cy="4074516"/>
          </a:xfrm>
          <a:prstGeom prst="line">
            <a:avLst/>
          </a:prstGeom>
          <a:ln w="7620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845450" y="1368112"/>
            <a:ext cx="10419" cy="3645064"/>
          </a:xfrm>
          <a:prstGeom prst="line">
            <a:avLst/>
          </a:prstGeom>
          <a:ln w="7620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024284" y="2204864"/>
            <a:ext cx="2611612" cy="49244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Наблюдение</a:t>
            </a:r>
            <a:endParaRPr lang="ru-RU" sz="2600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297782" y="2451085"/>
            <a:ext cx="744140" cy="0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997123" y="2852936"/>
            <a:ext cx="2704587" cy="49244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Эксперимент</a:t>
            </a:r>
            <a:endParaRPr lang="ru-RU" sz="2600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251520" y="3068960"/>
            <a:ext cx="744140" cy="0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024284" y="3512621"/>
            <a:ext cx="2677426" cy="81253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Анализ результатов</a:t>
            </a:r>
            <a:endParaRPr lang="ru-RU" sz="2600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251520" y="3933056"/>
            <a:ext cx="744140" cy="0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971600" y="4520733"/>
            <a:ext cx="3240361" cy="49244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Моделирование </a:t>
            </a:r>
            <a:endParaRPr lang="ru-RU" sz="2600" dirty="0"/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251520" y="4725144"/>
            <a:ext cx="744140" cy="0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1030478" y="5157192"/>
            <a:ext cx="2965458" cy="81253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Формулировка гипотез</a:t>
            </a:r>
            <a:endParaRPr lang="ru-RU" sz="2600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251520" y="5445224"/>
            <a:ext cx="744140" cy="0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5364088" y="2216477"/>
            <a:ext cx="2722219" cy="49244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Микроскопия</a:t>
            </a:r>
            <a:endParaRPr lang="ru-RU" sz="2600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8028384" y="2420888"/>
            <a:ext cx="810614" cy="15024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4849181" y="2780928"/>
            <a:ext cx="3251211" cy="49244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Электрография</a:t>
            </a:r>
            <a:endParaRPr lang="ru-RU" sz="2600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 flipH="1">
            <a:off x="8028384" y="2981928"/>
            <a:ext cx="810614" cy="15024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5148064" y="4748882"/>
            <a:ext cx="2994731" cy="49244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Радиолокация</a:t>
            </a:r>
            <a:endParaRPr lang="ru-RU" sz="26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4355976" y="3429000"/>
            <a:ext cx="3914923" cy="115877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Дифференци-рованное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центрифугирование </a:t>
            </a:r>
            <a:endParaRPr lang="ru-RU" sz="2500" dirty="0"/>
          </a:p>
        </p:txBody>
      </p:sp>
      <p:cxnSp>
        <p:nvCxnSpPr>
          <p:cNvPr id="51" name="Прямая со стрелкой 50"/>
          <p:cNvCxnSpPr/>
          <p:nvPr/>
        </p:nvCxnSpPr>
        <p:spPr>
          <a:xfrm flipH="1">
            <a:off x="8048613" y="5011589"/>
            <a:ext cx="810614" cy="15024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8172400" y="3933056"/>
            <a:ext cx="686827" cy="18376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23589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44624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Научный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метод познания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включает в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себя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 algn="just">
              <a:lnSpc>
                <a:spcPct val="85000"/>
              </a:lnSpc>
              <a:buClr>
                <a:srgbClr val="76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наблюдение, </a:t>
            </a:r>
          </a:p>
          <a:p>
            <a:pPr marL="457200" indent="-457200" algn="just">
              <a:lnSpc>
                <a:spcPct val="85000"/>
              </a:lnSpc>
              <a:buClr>
                <a:srgbClr val="76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формулировку гипотез, </a:t>
            </a:r>
          </a:p>
          <a:p>
            <a:pPr marL="457200" indent="-457200" algn="just">
              <a:lnSpc>
                <a:spcPct val="85000"/>
              </a:lnSpc>
              <a:buClr>
                <a:srgbClr val="76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эксперимент, </a:t>
            </a:r>
          </a:p>
          <a:p>
            <a:pPr marL="457200" indent="-457200" algn="just">
              <a:lnSpc>
                <a:spcPct val="85000"/>
              </a:lnSpc>
              <a:buClr>
                <a:srgbClr val="76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моделирование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76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анализ результатов и выведение общих закономерностей.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D:\диск D\29.06.17-домашние документы\Лаб. раб YES\Виртуальные лабораторные YES\Анимашки и картинки\Люди\ludia-38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57" y="5013176"/>
            <a:ext cx="105727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иск D\29.06.17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80" y="451816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диск D\29.06.17-домашние документы\Лаб. раб YES\Виртуальные лабораторные YES\Анимашки и картинки\Люди\Деловые люди\обсуждаем 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477" y="2778427"/>
            <a:ext cx="12763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диск D\29.06.17-домашние документы\Лаб. раб YES\Виртуальные лабораторные YES\Анимашки и картинки\Люди\Химики\chemitrsy (1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294" y="620688"/>
            <a:ext cx="1571357" cy="16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диск D\29.06.17-домашние документы\Лаб. раб YES\Виртуальные лабораторные YES\Анимашки и картинки\15.12.12\анимашки\биология\растения\593eb96dc80b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3496750"/>
            <a:ext cx="22669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23.05.13-домашние документы\Виртуальные лекции 2015\Биология\анимашки-разное\Биология\деревья\tree21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3220" y="5397520"/>
            <a:ext cx="1428750" cy="1428750"/>
          </a:xfrm>
          <a:prstGeom prst="rect">
            <a:avLst/>
          </a:prstGeom>
          <a:noFill/>
        </p:spPr>
      </p:pic>
      <p:pic>
        <p:nvPicPr>
          <p:cNvPr id="9219" name="Picture 3" descr="D:\диск D\29.06.17-домашние документы\Лаб. раб YES\Виртуальные лабораторные YES\Анимашки и картинки\появление и развитие организмов\анимашки\прорастание\other (145)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21" y="3317051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диск D\29.06.17-домашние документы\Виртуальные лекции 2015\Биология\анимашки-разное\Биология\деревья\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88" y="3919588"/>
            <a:ext cx="2667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344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8947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Наблюдение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целенаправленное восприятие объектов и явлений с помощью органов чувств или приборов, обусловленное задачей деятельности.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Основным условием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научного наблюдения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является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его объективность, т. е. возможность проверки полученных данных путем повторного наблюдения или применения иных методов исследования, например эксперимента.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диск D\29.06.17-домашние документы\Виртуальные лекции 2015\Биология\анимашки-разное\Биология\деревья\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21270"/>
            <a:ext cx="2667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29.06.17-домашние документы\Лаб. раб YES\Виртуальные лабораторные YES\Анимашки и картинки\Люди\ludia-509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760893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диск D\29.06.17-домашние документы\Лаб. раб YES\Виртуальные лабораторные YES\Анимашки и картинки\Люди\ludia-119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56" y="4797152"/>
            <a:ext cx="647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36146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89479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Полученные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результате наблюдения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факты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называются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данными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Они могут быть как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качественными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(описывающими запах, вкус, цвет, форму и т. д.), так 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количественными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причем количественные данные являются более точными, чем качественные.</a:t>
            </a:r>
          </a:p>
        </p:txBody>
      </p:sp>
      <p:pic>
        <p:nvPicPr>
          <p:cNvPr id="2050" name="Picture 2" descr="D:\диск D\29.06.17-домашние документы\Лаб. раб YES\Виртуальные лабораторные YES\Анимашки и картинки\Люди\ludia-65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10" y="5503118"/>
            <a:ext cx="13239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иск D\29.06.17-домашние документы\Лаб. раб YES\Виртуальные лабораторные YES\Анимашки и картинки\Люди\ludia-136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8" y="4507713"/>
            <a:ext cx="6762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иск D\29.06.17-домашние документы\Лаб. раб YES\Виртуальные лабораторные YES\Анимашки и картинки\Люди\ludia-164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47" y="2844752"/>
            <a:ext cx="10382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иск D\29.06.17-домашние документы\Лаб. раб YES\Виртуальные лабораторные YES\Анимашки и картинки\Люди\ludia-249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3" y="2625677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диск D\29.06.17-домашние документы\Лаб. раб YES\Виртуальные лабораторные YES\Анимашки и картинки\Вода, жидкости,\Рыбки\рыбки-анимашка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51441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диск D\29.06.17-домашние документы\Лаб. раб YES\Виртуальные лабораторные YES\Анимашки и картинки\Вода, жидкости,\Рыбки\рыбки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78886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диск D\29.06.17-домашние документы\Лаб. раб YES\Виртуальные лабораторные YES\Анимашки и картинки\Вода, жидкости,\Рыбки\дельфины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87180"/>
            <a:ext cx="735807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62" name="Picture 14" descr="http://www.aoml.noaa.gov/pix/FACE/Microbiology/marine%20bacteri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59" y="3624674"/>
            <a:ext cx="2212140" cy="20279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i.dailymail.co.uk/i/pix/2007/11_01/sealifeDM0511_1024x68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457" y="3564545"/>
            <a:ext cx="2338912" cy="23555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95571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9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 основе данных наблюдений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формулируется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гипотеза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предположительное суждение о закономерной связи явлений. Гипотеза подвергается проверке в серии экспериментов.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Экспериментом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называется научно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поставленный опыт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наблюдение исследуемого явления в контролируемых условиях, позволяющих выявить характеристики данного объекта или явления.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669" y="3685058"/>
            <a:ext cx="2770815" cy="196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D:\диск D\29.06.17-домашние документы\Биотехнология 10.05.13\3-4-Основные объекты биотехнологии\Высшие растения in vivo и in vitro\23cd5730f1f9fce1a56f2b28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" y="3985595"/>
            <a:ext cx="5106499" cy="287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76615" y="5661248"/>
            <a:ext cx="302783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Вскрытие куриного яйца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9377919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C:\23.09.12-домашние документы\Биотехнология\16.11.11\00047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996951"/>
            <a:ext cx="3024336" cy="383520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7504" y="112388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Высшей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формой эксперимента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моделирование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исследование каких-либо явлений, процессов или систем объектов путем построения и изучения их моделей. По существу это одна из основных категорий теории познания: на идее моделирования базируется любой метод научного исследования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как теоретический, так и экспериментальный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77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266" name="Picture 2" descr="D:\диск D\29.06.17-домашние документы\Биотехнология 10.05.13\3-4-Основные объекты биотехнологии\Высшие растения in vivo и in vitro\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8550"/>
            <a:ext cx="3923928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23.09.12-домашние документы\Биотехнология\07.12.12\Животные in vivo и in vitro\vyraschivanie_organov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610057"/>
            <a:ext cx="8856984" cy="2907175"/>
          </a:xfrm>
          <a:prstGeom prst="rect">
            <a:avLst/>
          </a:prstGeom>
          <a:noFill/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5496" y="44624"/>
            <a:ext cx="9001000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Результаты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эксперимента и моделирования подвергаются тщательному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анализу.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Анализом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называют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метод научного исследования путем разложения предмета на составные части или мысленного расчленения объекта путем логической абстракции. Анализ неразрывно связан с синтезом.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1863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23.09.12-домашние документы\Биотехнология\16.11.11\498662842_9f92b18ba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141524"/>
            <a:ext cx="4968552" cy="371647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5496" y="44624"/>
            <a:ext cx="90010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Синтез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метод изучения предмета в его целостности, в единстве и взаимной связи его частей. В результате анализа и синтеза наиболее удачная гипотеза исследования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становится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рабочей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гипотезой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 если она способна устоять при попытках ее опровержения и по-прежнему удачно предсказывает ранее необъясненные факты и взаимосвязи, то она может стать теорией.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8198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58847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Под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теорией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понимают такую форму научного знания, которая дает целостное представление о закономерностях и существенных связях действительности. Общее направление научного исследования состоит в достижении более высоких уровней предсказуемости.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D:\диск D\29.06.17-домашние документы\Лаб. раб YES\Виртуальные лабораторные YES\Анимашки и картинки\Компьютеры\komputer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0955"/>
            <a:ext cx="33337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иск D\29.06.17-домашние документы\Лаб. раб YES\Виртуальные лабораторные YES\Анимашки и картинки\Люди\Читатели\читатель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31" y="2707854"/>
            <a:ext cx="13049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диск D\29.06.17-домашние документы\Лаб. раб YES\Виртуальные лабораторные YES\Анимашки и картинки\Люди\Деловые люди\обсуждаем 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59" y="4592569"/>
            <a:ext cx="12763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диск D\29.06.17-домашние документы\Лаб. раб YES\Виртуальные лабораторные YES\Анимашки и картинки\Люди\Деловые люди\думаю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80880"/>
            <a:ext cx="14287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8781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58847"/>
            <a:ext cx="896448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теорию не способны изменить никакие факты, а встречающиеся отклонения от нее регулярны и предсказуемы, то ее можно возвести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ранг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закона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необходимого, существенного, устойчивого, повторяющегося отношения между явлениями в природе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166" y="2366217"/>
            <a:ext cx="1928826" cy="289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" descr="C:\23.09.12-домашние документы\Биотехнология\22.11.12\Proced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522" y="2708920"/>
            <a:ext cx="7157774" cy="4076709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86505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58847"/>
            <a:ext cx="896448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мере увеличения совокупности знаний и совершенствования методов исследования гипотезы и прочно укоренившиеся теории могут оспариваться, видоизменяться и даже отвергаться, поскольку сами научные знания по своей природе динамичны и постоянно подвергаются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критическому переосмыслению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2" descr="E:\Основные направления развития биотехнологии\20110401070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4861" y="2930546"/>
            <a:ext cx="4806413" cy="3895724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4" name="Picture 2" descr="D:\диск D\29.06.17-домашние документы\Лаб. раб YES\Виртуальные лабораторные YES\Анимашки и картинки\Люди\Деловые люди\обсуждаем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49" y="2878852"/>
            <a:ext cx="1125109" cy="13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иск D\29.06.17-домашние документы\Лаб. раб YES\Виртуальные лабораторные YES\Анимашки и картинки\Люди\Деловые люди\обсуждаем 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6" y="3558033"/>
            <a:ext cx="2334222" cy="116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77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Исторический метод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выявляет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закономер-ности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появления и развития организмов, становления их структуры и функции. В ряде случаев с помощью этого метода новую жизнь обретают гипотезы и теории, ранее считавшиеся ложными. Так, например, произошло с предположениями Ч. Дарвина о природе передачи сигналов по растению в ответ на воздействия окружающей среды.</a:t>
            </a:r>
          </a:p>
        </p:txBody>
      </p:sp>
      <p:pic>
        <p:nvPicPr>
          <p:cNvPr id="3074" name="Picture 2" descr="D:\диск D\29.06.17-домашние документы\Лаб. раб YES\Виртуальные лабораторные YES\Анимашки и картинки\появление и развитие организмов\pale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3573017"/>
            <a:ext cx="9075766" cy="275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277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D:\диск D\29.06.17-домашние документы\Лаб. раб YES\Виртуальные лабораторные YES\Анимашки и картинки\появление и развитие организмов\анимашки\lyagushka-animatsionnaya-kartinka-006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719" y="3356992"/>
            <a:ext cx="16383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99px.ru/sstorage/86/2016/04/image_86150416090707407673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388" y="305138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1203"/>
            <a:ext cx="4320480" cy="417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7504" y="116632"/>
            <a:ext cx="893276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Сравнительно-описательный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метод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предусматривает проведение анатомо-морфологического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анализа объектов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исследования. Он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лежит в основе классификации организмов, выявления закономерностей возникновения и развития различных форм жизни.</a:t>
            </a:r>
          </a:p>
        </p:txBody>
      </p:sp>
    </p:spTree>
    <p:extLst>
      <p:ext uri="{BB962C8B-B14F-4D97-AF65-F5344CB8AC3E}">
        <p14:creationId xmlns:p14="http://schemas.microsoft.com/office/powerpoint/2010/main" val="4159277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7" y="0"/>
            <a:ext cx="9117735" cy="682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179846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427" y="260648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Мониторинг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система мероприятий по наблюдению, оценке и прогнозу изменения состояния исследуемого объекта, в частности биосферы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http://justclickit.ru/flash/other/other%20(145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836368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file.mobilmusic.ru/6d/2d/9f/109059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65375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диск D\29.06.17-домашние документы\Лаб. раб YES\Виртуальные лабораторные YES\Анимашки и картинки\Экология\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58013"/>
            <a:ext cx="5275277" cy="34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9277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Проведение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наблюдений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экспериментов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требует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зачастую применения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специального оборудования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такого как микроскопы, центрифуги, спектрофотометры и др.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Микроскопия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широко применяется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зоологии, ботанике, анатомии человека, гистологии, цитологии, генетике, эмбриологии, палеонтологии, экологии и других разделах биологии. Она позволяет изучить тонкое строение объектов с использованием световых, электронных, рентгеновских и других типов микроскопов.</a:t>
            </a:r>
          </a:p>
        </p:txBody>
      </p:sp>
      <p:pic>
        <p:nvPicPr>
          <p:cNvPr id="8195" name="Picture 3" descr="D:\диск D\29.06.17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908" y="4175476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диск D\29.06.17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9" y="4629156"/>
            <a:ext cx="9144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842" y="5248281"/>
            <a:ext cx="1555047" cy="15779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7" descr="D:\диск D\29.06.17-домашние документы\Лаб. раб YES\Виртуальные лабораторные YES\Анимашки и картинки\Люди\Химики\chemitrsy (1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59092"/>
            <a:ext cx="1571357" cy="16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58" y="4365501"/>
            <a:ext cx="1828616" cy="1765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6041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806907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Дифференциальное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центрифугирование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фракционирование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позволяет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разделить частицы по их размерам и плотности под действием центробежной силы, что активно используется при изучении строения биологических молекул и клеток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21088"/>
            <a:ext cx="1906991" cy="25945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13536"/>
            <a:ext cx="1872208" cy="250499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343"/>
            <a:ext cx="5824158" cy="315391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1273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806907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Арсенал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методов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биологии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постоянно обновляется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 в настоящее время охватить его полностью практически невозможно.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8" y="3356991"/>
            <a:ext cx="4153005" cy="3469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www.medicina.ru/upload/medialibrary_blog/957/957c0e488f5c4d799c741065be9f61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78" y="1598923"/>
            <a:ext cx="4619625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879753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857232"/>
            <a:ext cx="871543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Введение.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Методы научного познания в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биологии.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Учение о клетке. Химическая организация клетки.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Строение и функции клетки.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Обмен веществ и превращение энергии в клетке. Жизненный цикл клетки.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Вирусы.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Использованные источники.</a:t>
            </a:r>
            <a:endParaRPr lang="ru-RU" sz="28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71414"/>
            <a:ext cx="8643998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Учение о клетке. Химическая организация клетки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586" t="21240" r="49609" b="41405"/>
          <a:stretch>
            <a:fillRect/>
          </a:stretch>
        </p:blipFill>
        <p:spPr bwMode="auto">
          <a:xfrm>
            <a:off x="71438" y="4929198"/>
            <a:ext cx="3143240" cy="188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643050"/>
            <a:ext cx="5929354" cy="4593653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l="6445" t="10254" r="39648" b="37744"/>
          <a:stretch>
            <a:fillRect/>
          </a:stretch>
        </p:blipFill>
        <p:spPr bwMode="auto">
          <a:xfrm>
            <a:off x="-32" y="4578220"/>
            <a:ext cx="2928958" cy="226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14282" y="71414"/>
            <a:ext cx="8643998" cy="6160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Строение и функции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399" r="954"/>
          <a:stretch>
            <a:fillRect/>
          </a:stretch>
        </p:blipFill>
        <p:spPr bwMode="auto">
          <a:xfrm>
            <a:off x="3160940" y="714356"/>
            <a:ext cx="4178723" cy="6072206"/>
          </a:xfrm>
          <a:prstGeom prst="round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Picture 8" descr="клетка 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785794"/>
            <a:ext cx="885825" cy="1371600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48936"/>
          <a:stretch>
            <a:fillRect/>
          </a:stretch>
        </p:blipFill>
        <p:spPr bwMode="auto">
          <a:xfrm>
            <a:off x="357158" y="0"/>
            <a:ext cx="8367718" cy="41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23.05.13-домашние документы\Виртуальные лекции 2015\Биология\клетка\00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4143380"/>
            <a:ext cx="5606617" cy="271462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23.05.13-домашние документы\Виртуальные лекции 2015\Биология\клетка\52e58aca25a029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187605"/>
            <a:ext cx="5672152" cy="3701405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71406" y="309013"/>
            <a:ext cx="8715436" cy="327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9750" indent="-538163" algn="just">
              <a:lnSpc>
                <a:spcPct val="85000"/>
              </a:lnSpc>
            </a:pPr>
            <a:r>
              <a:rPr lang="ru-RU" sz="2700" b="1" dirty="0" err="1" smtClean="0">
                <a:solidFill>
                  <a:srgbClr val="C00000"/>
                </a:solidFill>
                <a:latin typeface="Arial Black" pitchFamily="34" charset="0"/>
              </a:rPr>
              <a:t>Нуклеоид</a:t>
            </a:r>
            <a:r>
              <a:rPr lang="ru-RU" sz="27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содержится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внутри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клетки прокариот, в котором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находится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генетический материал.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39750" indent="-538163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Arial Black" pitchFamily="34" charset="0"/>
              </a:rPr>
              <a:t>Рибосомы</a:t>
            </a:r>
            <a:r>
              <a:rPr lang="ru-RU" sz="27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немембранный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органоид живой клетки сферической или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слегка эллипсоидной формы. Рибосомы служат для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биосинтеза белка из  аминокислот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по заданной матрице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 основе  генетической информации.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23.05.13-домашние документы\Виртуальные лекции 2015\Биология\клетка\52e58aca25a029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811" y="3491108"/>
            <a:ext cx="5159535" cy="3366892"/>
          </a:xfrm>
          <a:prstGeom prst="rect">
            <a:avLst/>
          </a:prstGeom>
          <a:noFill/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06778" y="19245"/>
            <a:ext cx="8929718" cy="374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22313" indent="-720725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Цитоплазматическая мембрана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ЦПМ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плёнка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выступающая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обычно как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полупроницаемый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разделитель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сред (в том числе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как оболочка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или как колебательная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поверхность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722313" indent="-720725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Митохондрии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микроскопические структуры различной формы, имеющие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двухмембранное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строение. Между наружной и внутренней мембранами находится бесструктурная жидкость –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матрикс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в которой содержатся молекулы ДНК, РНК и др.</a:t>
            </a:r>
            <a:endParaRPr lang="ru-RU" sz="27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2844" y="357166"/>
            <a:ext cx="8891557" cy="38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54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Примером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прокариот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(«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доядерных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»)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являются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бактерии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обширная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группа одноклеточных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микроорганизмов.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Главным признаком, отличающим прокариот от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эукариот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(большинство клеток)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(«истинно ядерных»)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является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отсутствие ядерной оболочки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Характеризуется отсутствием окруженного оболочкой клеточного ядра. Вместе с тем генетический материал бактерии (ДНК) занимает в клетке вполне определенное место, называемое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нуклеоидом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Рисунок 2" descr="Споры возбудителя сибирской язвы чрезвычайно устойчивы к физическим и химическим воздействиям &#10;и сохраняют жизнеспособность в течение многих лет (клетка со спорами выделена розовым цветом). Фото: Dennis Kunkel Microscopy, Inc./Dennis Kunkel &#10;Микроорганизмы. Микробы. Бактерии. Одноклеточные. Микробиология. Фото. Картинки. Изображения. Рисунки. Фотографии. Текст. &#10;Microbes. Bacterium. Microbiology. Photo. Pictures. Text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31171" y="4429132"/>
            <a:ext cx="1640631" cy="1571636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3" descr="&lt;a target=_blank href=http://ru.wikipedia.org/wiki/Стрептококк&gt;Стрептококковая&lt;/a&gt; бактерия (фото Hybrid Medical Animation/Science Photo Library)"/>
          <p:cNvPicPr>
            <a:picLocks noChangeAspect="1" noChangeArrowheads="1"/>
          </p:cNvPicPr>
          <p:nvPr/>
        </p:nvPicPr>
        <p:blipFill>
          <a:blip r:embed="rId4" cstate="print"/>
          <a:srcRect l="17432"/>
          <a:stretch>
            <a:fillRect/>
          </a:stretch>
        </p:blipFill>
        <p:spPr bwMode="auto">
          <a:xfrm>
            <a:off x="4357687" y="4357694"/>
            <a:ext cx="1774520" cy="16430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857620" y="6085481"/>
            <a:ext cx="3000396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</a:rPr>
              <a:t>Стрептококковая</a:t>
            </a:r>
            <a:r>
              <a:rPr lang="en-US" sz="2600" b="1" dirty="0" smtClean="0">
                <a:latin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</a:rPr>
              <a:t>бактерия</a:t>
            </a:r>
            <a:r>
              <a:rPr lang="en-US" sz="2600" b="1" dirty="0" smtClean="0">
                <a:latin typeface="Arial" pitchFamily="34" charset="0"/>
              </a:rPr>
              <a:t> </a:t>
            </a:r>
            <a:endParaRPr lang="ru-RU" sz="2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00413" y="6085505"/>
            <a:ext cx="2085703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</a:rPr>
              <a:t>Сибирская язва</a:t>
            </a:r>
            <a:endParaRPr lang="ru-RU" sz="2600" dirty="0"/>
          </a:p>
        </p:txBody>
      </p:sp>
      <p:pic>
        <p:nvPicPr>
          <p:cNvPr id="19" name="Picture 14" descr="D:\23.05.13-домашние документы\Лаб. раб YES\Виртуальные лабораторные YES\Анимашки и картинки\Люди\ludia-249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02" y="4214818"/>
            <a:ext cx="1238250" cy="123825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6786578" y="5572140"/>
            <a:ext cx="2193737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Палочки проказы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 cstate="print"/>
          <a:srcRect r="35714"/>
          <a:stretch>
            <a:fillRect/>
          </a:stretch>
        </p:blipFill>
        <p:spPr bwMode="auto">
          <a:xfrm>
            <a:off x="7072330" y="4071942"/>
            <a:ext cx="1512667" cy="150019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905" y="71414"/>
            <a:ext cx="8452937" cy="6715172"/>
          </a:xfrm>
          <a:prstGeom prst="rect">
            <a:avLst/>
          </a:prstGeom>
          <a:noFill/>
          <a:ln w="57150">
            <a:solidFill>
              <a:srgbClr val="9D234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23.09.12-домашние документы\Биотехнология\Биология в таблицах\бактерии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02" t="2252" r="3002" b="5255"/>
          <a:stretch>
            <a:fillRect/>
          </a:stretch>
        </p:blipFill>
        <p:spPr bwMode="auto">
          <a:xfrm>
            <a:off x="1775365" y="114504"/>
            <a:ext cx="4725461" cy="6600644"/>
          </a:xfrm>
          <a:prstGeom prst="roundRect">
            <a:avLst/>
          </a:prstGeom>
          <a:noFill/>
          <a:ln w="7620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6082" name="Picture 2" descr="D:\23.05.13-домашние документы\Биотехнология 10.05.13\Биология в таблицах\эукарио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87" t="3124" r="2187" b="7143"/>
          <a:stretch>
            <a:fillRect/>
          </a:stretch>
        </p:blipFill>
        <p:spPr bwMode="auto">
          <a:xfrm>
            <a:off x="126850" y="214290"/>
            <a:ext cx="8874306" cy="5829201"/>
          </a:xfrm>
          <a:prstGeom prst="roundRect">
            <a:avLst/>
          </a:prstGeom>
          <a:noFill/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D:\23.05.13-домашние документы\Виртуальные лекции 2015\Биология\клетка\kletka-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3125" t="11818" r="4687" b="1981"/>
          <a:stretch>
            <a:fillRect/>
          </a:stretch>
        </p:blipFill>
        <p:spPr bwMode="auto">
          <a:xfrm>
            <a:off x="40043" y="642918"/>
            <a:ext cx="9032551" cy="5633939"/>
          </a:xfrm>
          <a:prstGeom prst="rect">
            <a:avLst/>
          </a:prstGeom>
          <a:noFill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-135864" y="0"/>
            <a:ext cx="942277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900" b="1" dirty="0" smtClean="0">
                <a:ln w="11430"/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Клетка и клеточные органеллы</a:t>
            </a:r>
            <a:endParaRPr lang="ru-RU" sz="3900" b="1" dirty="0">
              <a:ln w="11430"/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3" name="Picture 3" descr="D:\23.05.13-домашние документы\Лаб. раб YES\Виртуальные лабораторные YES\Анимашки и картинки\Животные\морж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286124"/>
            <a:ext cx="1057275" cy="561975"/>
          </a:xfrm>
          <a:prstGeom prst="rect">
            <a:avLst/>
          </a:prstGeom>
          <a:noFill/>
        </p:spPr>
      </p:pic>
      <p:pic>
        <p:nvPicPr>
          <p:cNvPr id="353284" name="Picture 4" descr="D:\23.05.13-домашние документы\Лаб. раб YES\Виртуальные лабораторные YES\Анимашки и картинки\Животные\funny-gifs-otterly-relax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9500" cy="2057400"/>
          </a:xfrm>
          <a:prstGeom prst="rect">
            <a:avLst/>
          </a:prstGeom>
          <a:noFill/>
        </p:spPr>
      </p:pic>
      <p:pic>
        <p:nvPicPr>
          <p:cNvPr id="353287" name="Picture 7" descr="D:\23.05.13-домашние документы\Лаб. раб YES\Виртуальные лабораторные YES\Анимашки и картинки\Животные\0C7CBE17-72AB-41F0-8347-41093DC26650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5248275"/>
            <a:ext cx="3619500" cy="1609725"/>
          </a:xfrm>
          <a:prstGeom prst="rect">
            <a:avLst/>
          </a:prstGeom>
          <a:noFill/>
        </p:spPr>
      </p:pic>
      <p:pic>
        <p:nvPicPr>
          <p:cNvPr id="353289" name="Picture 9" descr="D:\23.05.13-домашние документы\Лаб. раб YES\Виртуальные лабораторные YES\Анимашки и картинки\Животные\Жирафы\EULtBjO (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0"/>
            <a:ext cx="5857875" cy="5362575"/>
          </a:xfrm>
          <a:prstGeom prst="rect">
            <a:avLst/>
          </a:prstGeom>
          <a:noFill/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D:\23.05.13-домашние документы\Лаб. раб YES\Виртуальные лабораторные YES\Анимашки и картинки\Жуки\0_216d4_64c9611c_L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33850"/>
            <a:ext cx="4286250" cy="2724150"/>
          </a:xfrm>
          <a:prstGeom prst="rect">
            <a:avLst/>
          </a:prstGeom>
          <a:noFill/>
        </p:spPr>
      </p:pic>
      <p:pic>
        <p:nvPicPr>
          <p:cNvPr id="18" name="Picture 8" descr="D:\23.05.13-домашние документы\Лаб. раб YES\Виртуальные лабораторные YES\Анимашки и картинки\Микроорганизмы\rst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71612"/>
            <a:ext cx="1114425" cy="285750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643042" y="2071678"/>
            <a:ext cx="397576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Введение</a:t>
            </a:r>
            <a:endParaRPr lang="ru-RU" sz="5400" b="1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D:\23.05.13-домашние документы\Виртуальные лекции 2015\Биология\клетка\klet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6598" y="142852"/>
            <a:ext cx="8833119" cy="6081588"/>
          </a:xfrm>
          <a:prstGeom prst="round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23.05.13-домашние документы\Виртуальные лекции 2015\Биология\клетка\stroenie-klet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772" t="7310" r="14035" b="7310"/>
          <a:stretch>
            <a:fillRect/>
          </a:stretch>
        </p:blipFill>
        <p:spPr bwMode="auto">
          <a:xfrm>
            <a:off x="0" y="0"/>
            <a:ext cx="6858048" cy="5689062"/>
          </a:xfrm>
          <a:prstGeom prst="rect">
            <a:avLst/>
          </a:prstGeom>
          <a:noFill/>
          <a:ln w="57150">
            <a:solidFill>
              <a:srgbClr val="3366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076" name="Picture 4" descr="D:\23.05.13-домашние документы\Виртуальные лекции 2015\Биология\клетка\раст. клет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618418"/>
            <a:ext cx="2714644" cy="2239581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3351" b="12879"/>
          <a:stretch>
            <a:fillRect/>
          </a:stretch>
        </p:blipFill>
        <p:spPr bwMode="auto">
          <a:xfrm>
            <a:off x="79648" y="1556792"/>
            <a:ext cx="2764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5819" b="17414"/>
          <a:stretch>
            <a:fillRect/>
          </a:stretch>
        </p:blipFill>
        <p:spPr bwMode="auto">
          <a:xfrm>
            <a:off x="0" y="3573016"/>
            <a:ext cx="3787278" cy="31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t="5354" b="12903"/>
          <a:stretch>
            <a:fillRect/>
          </a:stretch>
        </p:blipFill>
        <p:spPr bwMode="auto">
          <a:xfrm>
            <a:off x="5868144" y="1124744"/>
            <a:ext cx="32758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t="3333" b="13333"/>
          <a:stretch>
            <a:fillRect/>
          </a:stretch>
        </p:blipFill>
        <p:spPr bwMode="auto">
          <a:xfrm>
            <a:off x="2987824" y="1556792"/>
            <a:ext cx="276780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 t="5471" b="12950"/>
          <a:stretch>
            <a:fillRect/>
          </a:stretch>
        </p:blipFill>
        <p:spPr bwMode="auto">
          <a:xfrm>
            <a:off x="3923928" y="3401616"/>
            <a:ext cx="41044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44624"/>
            <a:ext cx="8712968" cy="15089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Обмен веществ и превращение энергии в клетке. Жизненный цикл клетки 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D:\23.05.13-домашние документы\Биотехнология 10.05.13\Биология в таблицах\деление клет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70" t="2148" r="2670" b="5000"/>
          <a:stretch>
            <a:fillRect/>
          </a:stretch>
        </p:blipFill>
        <p:spPr bwMode="auto">
          <a:xfrm>
            <a:off x="107504" y="100022"/>
            <a:ext cx="4643470" cy="6633130"/>
          </a:xfrm>
          <a:prstGeom prst="roundRect">
            <a:avLst/>
          </a:prstGeom>
          <a:noFill/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6" name="Picture 2" descr="D:\диск D\25.12.20-домашние документы\Виртуальные лекции-14.01.20\Биология\клетка\анимашки\деление клетки\XCUyp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78" y="100022"/>
            <a:ext cx="3810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25.12.20-домашние документы\Виртуальные лекции-14.01.20\Биология\клетка\анимашки\деление клетки\200 (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58" y="4332312"/>
            <a:ext cx="3333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22" name="Picture 2" descr="D:\23.05.13-домашние документы\Виртуальные лекции 2015\Биология\клетка\животные клетки\slide_2.jpg"/>
          <p:cNvPicPr>
            <a:picLocks noChangeAspect="1" noChangeArrowheads="1"/>
          </p:cNvPicPr>
          <p:nvPr/>
        </p:nvPicPr>
        <p:blipFill>
          <a:blip r:embed="rId3" cstate="print"/>
          <a:srcRect l="36719" b="8333"/>
          <a:stretch>
            <a:fillRect/>
          </a:stretch>
        </p:blipFill>
        <p:spPr bwMode="auto">
          <a:xfrm>
            <a:off x="2071670" y="2285992"/>
            <a:ext cx="4208318" cy="45720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Изучение строения клеток животного происхождения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Приготовьте препарат животного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происхож-дения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 методике, описанной в 1 опыте.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Рассмотрите под микроскопом строение клетки животного происхождения.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62295" y="-24"/>
            <a:ext cx="8850501" cy="6617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7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Срезы тканей под микроскопом</a:t>
            </a:r>
            <a:endParaRPr lang="ru-RU" sz="37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13716" y="642918"/>
            <a:ext cx="47302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5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23256" t="29167" r="63777" b="54166"/>
          <a:stretch>
            <a:fillRect/>
          </a:stretch>
        </p:blipFill>
        <p:spPr bwMode="auto">
          <a:xfrm>
            <a:off x="4143372" y="5714992"/>
            <a:ext cx="1143008" cy="1143008"/>
          </a:xfrm>
          <a:prstGeom prst="ellipse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1438" y="642918"/>
            <a:ext cx="4286248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покровный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эпите-лий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(эпидермис)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722313" indent="-5397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пласты клеток; 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базальная мембрана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Б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рыхлая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соедини-тельная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2 – волокна; 3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меж-клеточное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плотная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соедини-тельная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2 – волокна; 3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меж-клеточное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857620" y="6334780"/>
            <a:ext cx="46358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2" name="Picture 6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36223" t="29167" r="50810" b="54166"/>
          <a:stretch>
            <a:fillRect/>
          </a:stretch>
        </p:blipFill>
        <p:spPr bwMode="auto">
          <a:xfrm>
            <a:off x="5643570" y="5714992"/>
            <a:ext cx="1143008" cy="1143008"/>
          </a:xfrm>
          <a:prstGeom prst="ellipse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5286380" y="6334780"/>
            <a:ext cx="46358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13716" y="500042"/>
            <a:ext cx="47302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142852"/>
            <a:ext cx="4286248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Г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жировая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722313" indent="-5397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вакуоль,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содержа-щая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жиры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Д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хрящевая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2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меж-клеточное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костная ткань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Ж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кровь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плазма 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межкле-точное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); 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форменные элементы </a:t>
            </a:r>
          </a:p>
        </p:txBody>
      </p:sp>
      <p:pic>
        <p:nvPicPr>
          <p:cNvPr id="9" name="Picture 7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29739" t="52083" r="57576" b="31567"/>
          <a:stretch>
            <a:fillRect/>
          </a:stretch>
        </p:blipFill>
        <p:spPr bwMode="auto">
          <a:xfrm>
            <a:off x="2000232" y="5500678"/>
            <a:ext cx="1353520" cy="1357322"/>
          </a:xfrm>
          <a:prstGeom prst="ellipse">
            <a:avLst/>
          </a:prstGeom>
          <a:noFill/>
        </p:spPr>
      </p:pic>
      <p:pic>
        <p:nvPicPr>
          <p:cNvPr id="10" name="Picture 7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43129" t="52083" r="44151" b="31567"/>
          <a:stretch>
            <a:fillRect/>
          </a:stretch>
        </p:blipFill>
        <p:spPr bwMode="auto">
          <a:xfrm>
            <a:off x="3643306" y="5500678"/>
            <a:ext cx="1357322" cy="1357322"/>
          </a:xfrm>
          <a:prstGeom prst="ellipse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99954" y="5214950"/>
            <a:ext cx="48603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56144" y="5263234"/>
            <a:ext cx="44435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Е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8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49999" t="29167" r="37844" b="54166"/>
          <a:stretch>
            <a:fillRect/>
          </a:stretch>
        </p:blipFill>
        <p:spPr bwMode="auto">
          <a:xfrm>
            <a:off x="285720" y="5429264"/>
            <a:ext cx="1339440" cy="1428736"/>
          </a:xfrm>
          <a:prstGeom prst="ellipse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42844" y="5214950"/>
            <a:ext cx="4235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14876" y="-25"/>
            <a:ext cx="4429124" cy="515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71406" y="102732"/>
            <a:ext cx="4643470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З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гладкая мышечная ткань 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(в стенке сосуда)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поперечно-полосатая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мышечная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К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нервная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нейроны (в данном случае, клетки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Пуркинье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 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межкле-точное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); 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межклеточное вещество;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 – другие клеточные элементы </a:t>
            </a:r>
          </a:p>
        </p:txBody>
      </p:sp>
      <p:pic>
        <p:nvPicPr>
          <p:cNvPr id="9" name="Picture 3" descr="D:\23.05.13-домашние документы\Виртуальные лекции 2015\Биология\клетка\животные клетки\8_8_16_3.png"/>
          <p:cNvPicPr>
            <a:picLocks noChangeAspect="1" noChangeArrowheads="1"/>
          </p:cNvPicPr>
          <p:nvPr/>
        </p:nvPicPr>
        <p:blipFill>
          <a:blip r:embed="rId3" cstate="print"/>
          <a:srcRect l="2998" t="6818" r="6054" b="29546"/>
          <a:stretch>
            <a:fillRect/>
          </a:stretch>
        </p:blipFill>
        <p:spPr bwMode="auto">
          <a:xfrm>
            <a:off x="142844" y="5116036"/>
            <a:ext cx="5429288" cy="16705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3108" y="5143512"/>
            <a:ext cx="43152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0604" y="5072074"/>
            <a:ext cx="48442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" name="Picture 4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83227" t="30208" r="2996" b="54167"/>
          <a:stretch>
            <a:fillRect/>
          </a:stretch>
        </p:blipFill>
        <p:spPr bwMode="auto">
          <a:xfrm>
            <a:off x="5643570" y="5282162"/>
            <a:ext cx="1785950" cy="1575838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053400" y="5214950"/>
            <a:ext cx="44755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1390"/>
            <a:ext cx="6352213" cy="671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500726" y="1071546"/>
            <a:ext cx="3571868" cy="2316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Сравнение строения животной и 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latin typeface="Arial Black" pitchFamily="34" charset="0"/>
                <a:cs typeface="Arial" pitchFamily="34" charset="0"/>
              </a:rPr>
              <a:t>растительной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85688" y="70929"/>
            <a:ext cx="8858312" cy="9818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Сравнение строения 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животной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 и 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latin typeface="Arial Black" pitchFamily="34" charset="0"/>
                <a:cs typeface="Arial" pitchFamily="34" charset="0"/>
              </a:rPr>
              <a:t>растительной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3053"/>
            <a:ext cx="8504237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D:\23.05.13-домашние документы\Лаб. раб YES\Виртуальные лабораторные YES\Анимашки и картинки\Вода, жидкости,\Вода на листе и др\72904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900" y="3810000"/>
            <a:ext cx="2286000" cy="3048000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71414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Биология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(от греч.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bios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жизнь +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logos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учение) –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комплекс наук о живой природе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Она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изучает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все проявления жизни: строение и жизнедеятельность живых организмов (бактерий, грибов, растений и животных) и их сообществ, распространение, происхождение, индивидуальное и историческое развитие, взаимоотношения друг с другом и со средой обитания.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Биология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раскрывает сущность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жизни, выявляет закономерности жизненных проявлений, изучает и систем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атизирует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вые организмы.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 descr="D:\23.05.13-домашние документы\Лаб. раб YES\Виртуальные лабораторные YES\Анимашки и картинки\анимашки\101822585_710922_b_693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91125"/>
            <a:ext cx="1562100" cy="1666875"/>
          </a:xfrm>
          <a:prstGeom prst="rect">
            <a:avLst/>
          </a:prstGeom>
          <a:noFill/>
        </p:spPr>
      </p:pic>
      <p:pic>
        <p:nvPicPr>
          <p:cNvPr id="21516" name="Picture 12" descr="D:\23.05.13-домашние документы\Виртуальные лекции 2015\Органическая химия\белки\мембрана\membrana-cellular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4643446"/>
            <a:ext cx="4619524" cy="190093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148111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Одинаковые органоиды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714356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indent="-72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Цитоплазматическая мембрана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эластическая молекулярная структура, состоящая из белков и липидов; отделяет содержимое любой клетки от внешней среды, обеспечивая её целостность; регулирует обмен между клеткой и средой.</a:t>
            </a:r>
          </a:p>
        </p:txBody>
      </p:sp>
      <p:pic>
        <p:nvPicPr>
          <p:cNvPr id="9217" name="Picture 1" descr="D:\23.05.13-домашние документы\Виртуальные лекции 2015\Органическая химия\белки\мембрана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143248"/>
            <a:ext cx="5929354" cy="3641583"/>
          </a:xfrm>
          <a:prstGeom prst="rect">
            <a:avLst/>
          </a:prstGeom>
          <a:noFill/>
        </p:spPr>
      </p:pic>
      <p:pic>
        <p:nvPicPr>
          <p:cNvPr id="9218" name="Picture 2" descr="D:\23.05.13-домашние документы\Виртуальные лекции 2015\Биология\Мембрана и др\etsani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000372"/>
            <a:ext cx="2590800" cy="1695450"/>
          </a:xfrm>
          <a:prstGeom prst="rect">
            <a:avLst/>
          </a:prstGeom>
          <a:noFill/>
        </p:spPr>
      </p:pic>
      <p:pic>
        <p:nvPicPr>
          <p:cNvPr id="9220" name="Picture 4" descr="D:\23.05.13-домашние документы\Виртуальные лекции 2015\Биология\Мембрана и др\ActiveR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4714884"/>
            <a:ext cx="1676400" cy="1314450"/>
          </a:xfrm>
          <a:prstGeom prst="rect">
            <a:avLst/>
          </a:prstGeom>
          <a:noFill/>
        </p:spPr>
      </p:pic>
      <p:pic>
        <p:nvPicPr>
          <p:cNvPr id="9221" name="Picture 5" descr="D:\23.05.13-домашние документы\Виртуальные лекции 2015\Биология\Мембрана и др\172917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5543550"/>
            <a:ext cx="1676400" cy="13144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20882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indent="-72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Микротрубочки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белковые внутриклеточные структуры, входящие в состав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цитоскелета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(диаметром 25 нм); микротрубочки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полярны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на одном конце происходит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самосборка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микротрубочки, на другом – разборка; в клетках играют роль структурных во многих клеточных процессах.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0" name="Picture 2" descr="http://pedportal.net/attachments/000/517/895/517895.png?14269296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924191"/>
            <a:ext cx="3495675" cy="2933701"/>
          </a:xfrm>
          <a:prstGeom prst="rect">
            <a:avLst/>
          </a:prstGeom>
          <a:noFill/>
        </p:spPr>
      </p:pic>
      <p:pic>
        <p:nvPicPr>
          <p:cNvPr id="114692" name="Picture 4" descr="http://uchebana5.ru/images/691/1380422/269f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81" y="4429132"/>
            <a:ext cx="5470305" cy="2357429"/>
          </a:xfrm>
          <a:prstGeom prst="rect">
            <a:avLst/>
          </a:prstGeom>
          <a:noFill/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71414"/>
            <a:ext cx="878687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Митохондрия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двумембранный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сферический или эллипсоидный органоид диаметром обычно около 1 микрона; энергетическая станция клетки; основная функция – окисление органических соединений и использование освобождающейся при их распаде энергии для генерации электрического потенциала, синтеза АТФ 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термогенеза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; эти три процесса осуществляются за счёт движения электронов по электронно-транспортной цепи белков внутренней мембраны.</a:t>
            </a:r>
          </a:p>
        </p:txBody>
      </p:sp>
      <p:pic>
        <p:nvPicPr>
          <p:cNvPr id="102404" name="Picture 4" descr="http://sbio.info/datas/users/0-1324314045_mitohondr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038280"/>
            <a:ext cx="4272405" cy="278799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71414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Эндоплазматическая сеть (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эндоплазмати́ческий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рети́кулум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внутриклеточный органоид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эукариотической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представляющий собой разветвлённую систему из окружённых мембраной уплощённых полостей, пузырьков и канальцев.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666" name="Picture 2" descr="http://uslide.ru/images/1/7391/736/img6.jpg"/>
          <p:cNvPicPr>
            <a:picLocks noChangeAspect="1" noChangeArrowheads="1"/>
          </p:cNvPicPr>
          <p:nvPr/>
        </p:nvPicPr>
        <p:blipFill>
          <a:blip r:embed="rId4" cstate="print"/>
          <a:srcRect l="9171" t="20381"/>
          <a:stretch>
            <a:fillRect/>
          </a:stretch>
        </p:blipFill>
        <p:spPr bwMode="auto">
          <a:xfrm>
            <a:off x="0" y="3664312"/>
            <a:ext cx="4857752" cy="3193688"/>
          </a:xfrm>
          <a:prstGeom prst="rect">
            <a:avLst/>
          </a:prstGeom>
          <a:noFill/>
        </p:spPr>
      </p:pic>
      <p:pic>
        <p:nvPicPr>
          <p:cNvPr id="113668" name="Picture 4" descr="http://pedportal.net/attachments/000/517/901/517901.png?14269296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6314" y="2428868"/>
            <a:ext cx="4343400" cy="254317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 descr="http://ffre.ru/files/78/7cbe2168f99714f58fefde2f5a1ef746.html_files/rId17.png"/>
          <p:cNvPicPr>
            <a:picLocks noChangeAspect="1" noChangeArrowheads="1"/>
          </p:cNvPicPr>
          <p:nvPr/>
        </p:nvPicPr>
        <p:blipFill>
          <a:blip r:embed="rId3" cstate="print"/>
          <a:srcRect l="2440" t="10038" r="3658" b="2485"/>
          <a:stretch>
            <a:fillRect/>
          </a:stretch>
        </p:blipFill>
        <p:spPr bwMode="auto">
          <a:xfrm>
            <a:off x="3929058" y="3786190"/>
            <a:ext cx="3787385" cy="30003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406" y="119807"/>
            <a:ext cx="871543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Ядро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один из структурных компонентов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эукариотической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содержащий генетическую информацию (молекулы ДНК), осуществляющий основные функции: хранение, передача и реализация наследственной информации с обеспечением синтеза белка; является не только вместилищем генетической информации, но и местом, где этот материал функционирует и воспроизводится.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Ядрышки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участки хромосом, на которых происходит синтез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рибосомных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рибонуклеиновых кислот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рРНК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); находятся внутри ядра клетки, и не имеют собственной мембранной оболочки.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42" name="Picture 2" descr="http://fs00.infourok.ru/images/doc/279/284456/img6.jpg"/>
          <p:cNvPicPr>
            <a:picLocks noChangeAspect="1" noChangeArrowheads="1"/>
          </p:cNvPicPr>
          <p:nvPr/>
        </p:nvPicPr>
        <p:blipFill>
          <a:blip r:embed="rId4" cstate="print"/>
          <a:srcRect l="5469" t="14583" r="6249" b="12499"/>
          <a:stretch>
            <a:fillRect/>
          </a:stretch>
        </p:blipFill>
        <p:spPr bwMode="auto">
          <a:xfrm>
            <a:off x="25502" y="3571876"/>
            <a:ext cx="5189440" cy="3214710"/>
          </a:xfrm>
          <a:prstGeom prst="rect">
            <a:avLst/>
          </a:prstGeom>
          <a:noFill/>
        </p:spPr>
      </p:pic>
      <p:pic>
        <p:nvPicPr>
          <p:cNvPr id="112644" name="Picture 4" descr="http://schools.keldysh.ru/sch1964/projects/project3/pic/yad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071942"/>
            <a:ext cx="2190750" cy="210502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" descr="http://fs1.ucheba-legko.ru/images/f47f57b1518369fc9a928fc77ffc1cb0.png"/>
          <p:cNvPicPr>
            <a:picLocks noChangeAspect="1" noChangeArrowheads="1"/>
          </p:cNvPicPr>
          <p:nvPr/>
        </p:nvPicPr>
        <p:blipFill>
          <a:blip r:embed="rId4" cstate="print"/>
          <a:srcRect t="13889"/>
          <a:stretch>
            <a:fillRect/>
          </a:stretch>
        </p:blipFill>
        <p:spPr bwMode="auto">
          <a:xfrm>
            <a:off x="2213317" y="4572008"/>
            <a:ext cx="4611331" cy="228599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Прямоугольник 8"/>
          <p:cNvSpPr/>
          <p:nvPr/>
        </p:nvSpPr>
        <p:spPr>
          <a:xfrm>
            <a:off x="71406" y="71414"/>
            <a:ext cx="892975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Аппарат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Гольджи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мембранная структура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эукариотической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органелла, в основном предназначенная для выведения веществ, синтезированных 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эндоплазма-тическом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ретикулуме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Представляет собой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стопку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дискообразных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мембранных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мешоч-ков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(цистерн), несколько расширенных ближе к краям, и связанную с ними систему пузырьков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Гольджи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растительных клетках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обнаруживается ряд отдельных стопок, в животных клетках часто содержится одна большая или несколько соединённых трубками стопок.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Вакуоль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место запаса воды; мембрана, в которую заключена вакуоль, называется </a:t>
            </a:r>
            <a:r>
              <a:rPr lang="ru-RU" sz="2800" b="1" i="1" dirty="0" err="1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тонопласт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 содержимое вакуоли –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клеточный сок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6" name="Picture 4" descr="http://fullref.ru/files/72/4d94ca1f344216e2cc3e78f6b7e073f7.html_files/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214554"/>
            <a:ext cx="2295531" cy="3800548"/>
          </a:xfrm>
          <a:prstGeom prst="rect">
            <a:avLst/>
          </a:prstGeom>
          <a:noFill/>
        </p:spPr>
      </p:pic>
      <p:pic>
        <p:nvPicPr>
          <p:cNvPr id="100358" name="Picture 6" descr="http://ppt4web.ru/images/8/9146/640/img17.jpg"/>
          <p:cNvPicPr>
            <a:picLocks noChangeAspect="1" noChangeArrowheads="1"/>
          </p:cNvPicPr>
          <p:nvPr/>
        </p:nvPicPr>
        <p:blipFill>
          <a:blip r:embed="rId5" cstate="print"/>
          <a:srcRect l="3516" t="20312" r="58984" b="4687"/>
          <a:stretch>
            <a:fillRect/>
          </a:stretch>
        </p:blipFill>
        <p:spPr bwMode="auto">
          <a:xfrm>
            <a:off x="4786314" y="2143116"/>
            <a:ext cx="2524143" cy="3786214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000232" y="4357694"/>
            <a:ext cx="571504" cy="2143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2571736" y="4286256"/>
            <a:ext cx="857256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4380706"/>
            <a:ext cx="1689886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Вакуоль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10800000" flipV="1">
            <a:off x="4143372" y="4286256"/>
            <a:ext cx="1500198" cy="3214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Лизосома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окружённый мембраной клеточный органоид, в полости которого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поддержи-вается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кислая среда и находится множество растворимых гидролитических ферментов. Лизосома отвечает за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внутри-клеточное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переваривание макромолекул, способна к секреции своего содержимого; участвует в некоторых внутриклеточных сигнальных путях, связанных с метаболизмом и ростом клетки.</a:t>
            </a:r>
          </a:p>
        </p:txBody>
      </p:sp>
      <p:pic>
        <p:nvPicPr>
          <p:cNvPr id="110594" name="Picture 2" descr="http://schools.keldysh.ru/sch1964/projects/project3/pic/liz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214818"/>
            <a:ext cx="2190750" cy="1771651"/>
          </a:xfrm>
          <a:prstGeom prst="rect">
            <a:avLst/>
          </a:prstGeom>
          <a:noFill/>
        </p:spPr>
      </p:pic>
      <p:pic>
        <p:nvPicPr>
          <p:cNvPr id="110598" name="Picture 6" descr="http://fs00.infourok.ru/images/doc/130/151741/img8.jpg"/>
          <p:cNvPicPr>
            <a:picLocks noChangeAspect="1" noChangeArrowheads="1"/>
          </p:cNvPicPr>
          <p:nvPr/>
        </p:nvPicPr>
        <p:blipFill>
          <a:blip r:embed="rId5" cstate="print"/>
          <a:srcRect l="4688" t="18750" r="47656" b="17708"/>
          <a:stretch>
            <a:fillRect/>
          </a:stretch>
        </p:blipFill>
        <p:spPr bwMode="auto">
          <a:xfrm>
            <a:off x="142844" y="3929074"/>
            <a:ext cx="2786082" cy="278608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1142976" y="3714752"/>
            <a:ext cx="2089033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Лизосомы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Рибосома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важнейший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немембранный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органоид живой клетки, служащий для биосинтеза белка из аминокислот по заданной матрице на основе генетической информации, предоставляемой матричной РНК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мРНК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Этот процесс называется трансляцией.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0" name="Picture 2" descr="http://ours-nature.ru/new_site/img/2112180390/i_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3248"/>
            <a:ext cx="3833992" cy="2071702"/>
          </a:xfrm>
          <a:prstGeom prst="rect">
            <a:avLst/>
          </a:prstGeom>
          <a:noFill/>
        </p:spPr>
      </p:pic>
      <p:pic>
        <p:nvPicPr>
          <p:cNvPr id="99332" name="Picture 4" descr="http://konspekta.net/medlecbazaimg2/27279614463.files/image019.png"/>
          <p:cNvPicPr>
            <a:picLocks noChangeAspect="1" noChangeArrowheads="1"/>
          </p:cNvPicPr>
          <p:nvPr/>
        </p:nvPicPr>
        <p:blipFill>
          <a:blip r:embed="rId5" cstate="print"/>
          <a:srcRect l="4891" t="9595" r="9520" b="7137"/>
          <a:stretch>
            <a:fillRect/>
          </a:stretch>
        </p:blipFill>
        <p:spPr bwMode="auto">
          <a:xfrm>
            <a:off x="71438" y="2714620"/>
            <a:ext cx="4071934" cy="407193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Название науки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биология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было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предложено в 1802 г.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независимо друг от друга известным ученым-эволюционистом Ж.Б.Ламарком (1744–1829) и зоологом Г.Р.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Тревиранусом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(1776 –1837).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Jean-baptiste lamarck2.jpg"/>
          <p:cNvPicPr>
            <a:picLocks noChangeAspect="1" noChangeArrowheads="1"/>
          </p:cNvPicPr>
          <p:nvPr/>
        </p:nvPicPr>
        <p:blipFill>
          <a:blip r:embed="rId4" cstate="print"/>
          <a:srcRect l="11999" r="7001"/>
          <a:stretch>
            <a:fillRect/>
          </a:stretch>
        </p:blipFill>
        <p:spPr bwMode="auto">
          <a:xfrm>
            <a:off x="1214414" y="2500306"/>
            <a:ext cx="1928826" cy="230505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Прямоугольник 8"/>
          <p:cNvSpPr/>
          <p:nvPr/>
        </p:nvSpPr>
        <p:spPr>
          <a:xfrm>
            <a:off x="214282" y="5000636"/>
            <a:ext cx="4572000" cy="7725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Жан Батист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Пьер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Антуан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де Моне Шевалье 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Ламарк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9190" y="5500702"/>
            <a:ext cx="2571768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Готфрид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Рейнхольд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Тревиранус</a:t>
            </a:r>
            <a:endParaRPr lang="ru-RU" sz="2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4" descr="Gottfried Reinhold Treviran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4002" y="3214686"/>
            <a:ext cx="1624014" cy="2194614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488" name="Picture 8" descr="http://files.books.ru/pic/3206001-3207000/3206814/preview_3256085_150x0.jpg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072330" y="1761636"/>
            <a:ext cx="1928826" cy="27389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0"/>
            <a:ext cx="8715404" cy="9396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Органоиды, которые встречаются только в клетках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животных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947246"/>
            <a:ext cx="8786874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Центриоль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– внутриклеточный  органоид </a:t>
            </a:r>
            <a:r>
              <a:rPr lang="ru-RU" sz="2700" b="1" dirty="0" err="1" smtClean="0">
                <a:latin typeface="Arial" pitchFamily="34" charset="0"/>
                <a:ea typeface="Times New Roman"/>
                <a:cs typeface="Arial" pitchFamily="34" charset="0"/>
              </a:rPr>
              <a:t>эукариотической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клетки, представляющий тельца в структуре клетки. Эти органеллы в делящихся клетках принимают участие в формировании веретена деления и располагаются на его полюсах. В неделящихся клетках центриоли часто определяют полярность клеток эпителия и располагаются вблизи комплекса </a:t>
            </a:r>
            <a:r>
              <a:rPr lang="ru-RU" sz="2700" b="1" dirty="0" err="1" smtClean="0">
                <a:latin typeface="Arial" pitchFamily="34" charset="0"/>
                <a:ea typeface="Times New Roman"/>
                <a:cs typeface="Arial" pitchFamily="34" charset="0"/>
              </a:rPr>
              <a:t>Гольджи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</p:txBody>
      </p:sp>
      <p:pic>
        <p:nvPicPr>
          <p:cNvPr id="109572" name="Picture 4" descr="http://www.uzluga.ru/potrc/%D0%9F%D0%BE%D1%81%D1%82%D0%BE%D1%8F%D0%BD%D0%BD%D0%B0%D1%8F+%D0%BA%D0%BB%D0%B5%D1%82%D0%BE%D1%87%D0%BD%D0%B0%D1%8F+%D1%81%D1%82%D1%80%D1%83%D0%BA%D1%82%D1%83%D1%80%D0%B0%2C+%D0%B8%D0%BC%D0%B5%D1%8E%D1%89%D0%B0%D1%8F+%D0%BE%D0%BF%D1%80%D0%B5%D0%B4%D0%B5%D0%BB%D1%91%D0%BD%D0%BD%D0%BE%D0%B5+%D1%81%D1%82%D1%80%D0%BE%D0%B5%D0%BD%D0%B8%D0%B5%2C+%D0%BC%D0%B5%D1%81%D1%82%D0%BE%D0%BF%D0%BE%D0%BB%D0%BE%D0%B6%D0%B5%D0%BD%D0%B8%D0%B5+%D0%B8+%D1%84%D1%83%D0%BD%D0%BA%D1%86%D0%B8%D0%B8c/492610_html_m4b5353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110057"/>
            <a:ext cx="7201674" cy="2676529"/>
          </a:xfrm>
          <a:prstGeom prst="rect">
            <a:avLst/>
          </a:prstGeom>
          <a:noFill/>
        </p:spPr>
      </p:pic>
      <p:pic>
        <p:nvPicPr>
          <p:cNvPr id="109574" name="Picture 6" descr="http://school.xvatit.com/images/d/d6/9_2_22_10.jpg"/>
          <p:cNvPicPr>
            <a:picLocks noChangeAspect="1" noChangeArrowheads="1"/>
          </p:cNvPicPr>
          <p:nvPr/>
        </p:nvPicPr>
        <p:blipFill>
          <a:blip r:embed="rId5" cstate="print"/>
          <a:srcRect l="73237" t="27372" b="23357"/>
          <a:stretch>
            <a:fillRect/>
          </a:stretch>
        </p:blipFill>
        <p:spPr bwMode="auto">
          <a:xfrm>
            <a:off x="7286644" y="4143380"/>
            <a:ext cx="1409673" cy="1285884"/>
          </a:xfrm>
          <a:prstGeom prst="ellipse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42852"/>
            <a:ext cx="878687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Реснички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тонкие (диаметром 0,1–0,6 мкм) волосковидные структуры на поверхности </a:t>
            </a:r>
            <a:r>
              <a:rPr lang="ru-RU" sz="2700" b="1" dirty="0" err="1" smtClean="0">
                <a:latin typeface="Arial" pitchFamily="34" charset="0"/>
                <a:ea typeface="Times New Roman"/>
                <a:cs typeface="Arial" pitchFamily="34" charset="0"/>
              </a:rPr>
              <a:t>эукариотических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клеток. Играют роль рецепторов. У человека ресничным эпителием выстланы дыхательные пути, семявыносящие канальцы, желудочки мозга и спинномозговой (центральный) канал.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2" name="Picture 2" descr="https://classconnection.s3.amazonaws.com/169/flashcards/5151169/jpg/cilia-14586C236E815F12282.jpg"/>
          <p:cNvPicPr>
            <a:picLocks noChangeAspect="1" noChangeArrowheads="1"/>
          </p:cNvPicPr>
          <p:nvPr/>
        </p:nvPicPr>
        <p:blipFill>
          <a:blip r:embed="rId4" cstate="print"/>
          <a:srcRect b="2632"/>
          <a:stretch>
            <a:fillRect/>
          </a:stretch>
        </p:blipFill>
        <p:spPr bwMode="auto">
          <a:xfrm>
            <a:off x="142844" y="4000504"/>
            <a:ext cx="2649948" cy="2643206"/>
          </a:xfrm>
          <a:prstGeom prst="ellipse">
            <a:avLst/>
          </a:prstGeom>
          <a:noFill/>
        </p:spPr>
      </p:pic>
      <p:pic>
        <p:nvPicPr>
          <p:cNvPr id="107524" name="Picture 4" descr="http://www.chakrachka.ru/files/images/breath__p0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5000648"/>
            <a:ext cx="3571875" cy="17145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7526" name="Picture 6" descr="http://koledj.ru/tw_refs/11/10865/10865_html_mb9f8c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2928934"/>
            <a:ext cx="4762500" cy="19050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71414"/>
            <a:ext cx="8715404" cy="9396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Органоиды, которые встречаются только в клетках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растений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33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06" y="1090122"/>
            <a:ext cx="878687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Клеточная стенка</a:t>
            </a:r>
            <a:r>
              <a:rPr lang="ru-RU" sz="2700" b="1" dirty="0" smtClean="0">
                <a:latin typeface="Arial Black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Жёсткая оболочка клетки, расположенная снаружи от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цитоплазма-тической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мембраны и выполняющая структурные, защитные и транспортные функции. Обнаруживается у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большинст-ва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бактерий, грибов и растений. Животные и многие простейшие не имеют клеточной стенки.</a:t>
            </a:r>
            <a:endParaRPr lang="ru-RU" sz="2700" b="1" dirty="0" smtClean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08552" name="Picture 8" descr="http://distant-lessons.ru/wp-content/uploads/2013/07/membrana-klet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707" y="3714752"/>
            <a:ext cx="3743325" cy="30289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2" descr="http://intranet.tdmu.edu.ua/data/kafedra/internal/pharma_1/classes_stud.../%D0%A0%D1%83%D1%81%D1%81%D0%BA%D0%B8%D0%B9/%D0%A4%D0%B0%D1%80%D0%BC%D0%B0%D1%86%D0%B5%D0%B2%D1%82%D0%B8%D1%87%D0%B5%D1%81%D0%BA%D0%B8%D0%B9%20%D1%84%D0%B0%D0%BA%D1%83%D0%BB%D1%8C%D1%82%D0%B5%D1%82/%D0%A4%D0%B0%D1%80%D0%BC%D0%B0%D1%86%D0%B8%D1%8F/%D0%9F%D0%BE%D0%BB%D0%BD%D1%8B%D0%B9%20%D1%81%D1%80%D0%BE%D0%BA%20%D0%BE%D0%B1%D1%83%D1%87%D0%B5%D0%BD%D0%B8%D1%8F/%D0%A4%D0%B0%D1%80%D0%BC%D0%B0%D1%86%D0%B5%D0%B2%D1%82%D0%B8%D1%87%D0%B5%D1%81%D0%BA%D0%B0%D1%8F%20%D0%B1%D0%BE%D1%82%D0%B0%D0%BD%D0%B8%D0%BA%D0%B0/2%20%D0%BA%D1%83%D1%80%D1%81/02-%D0%92%D0%BA%D0%BB%D1%8E%D1%87%D0%B5%D0%BD%D0%B8%D1%8F%20%D1%80%D0%B0%D1%81%D1%82%D0%B8%D1%82%D0%B5%D0%BB%D1%8C%D0%BD%D0%BE%D0%B9%20%D0%BA%D0%BB%D0%B5%D1%82%D0%BA%D0%B8.files/image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46" y="3786190"/>
            <a:ext cx="5715000" cy="296227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2844" y="71414"/>
            <a:ext cx="885831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Хлоропласты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органоиды,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помощью которых происходит фотосинтез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Лейкопласты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бесцветные сферические пластиды в клетках растений. Образуются в запасающих тканях (клубнях, корневищах), клетках эпидермы и других частях растений. Синтезируют и накапливают крахмал амилопласты, жиры, белки.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716" name="Picture 4" descr="http://5klass.net/datas/biologija/Osobennosti-stroenija-eukarioticheskoj-kletki/0031-031-Vidy-plastid.jpg"/>
          <p:cNvPicPr>
            <a:picLocks noChangeAspect="1" noChangeArrowheads="1"/>
          </p:cNvPicPr>
          <p:nvPr/>
        </p:nvPicPr>
        <p:blipFill>
          <a:blip r:embed="rId2" cstate="print"/>
          <a:srcRect l="10798" t="14652" r="5607" b="9306"/>
          <a:stretch>
            <a:fillRect/>
          </a:stretch>
        </p:blipFill>
        <p:spPr bwMode="auto">
          <a:xfrm>
            <a:off x="0" y="2857496"/>
            <a:ext cx="5643602" cy="385030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 descr="http://fs00.infourok.ru/images/doc/161/185359/img5.jpg"/>
          <p:cNvPicPr>
            <a:picLocks noChangeAspect="1" noChangeArrowheads="1"/>
          </p:cNvPicPr>
          <p:nvPr/>
        </p:nvPicPr>
        <p:blipFill>
          <a:blip r:embed="rId3" cstate="print"/>
          <a:srcRect t="24358" b="10257"/>
          <a:stretch>
            <a:fillRect/>
          </a:stretch>
        </p:blipFill>
        <p:spPr bwMode="auto">
          <a:xfrm>
            <a:off x="5140703" y="4786322"/>
            <a:ext cx="3933291" cy="1928826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000760" y="4286256"/>
            <a:ext cx="26276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Хлоропласты</a:t>
            </a:r>
            <a:endParaRPr lang="ru-RU" sz="2500" dirty="0">
              <a:solidFill>
                <a:srgbClr val="3366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 descr="03_корь_возбудите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680544"/>
            <a:ext cx="2387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7" name="Picture 5" descr="06_ЦМВ_строение-вирус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571876"/>
            <a:ext cx="21463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8" name="Picture 6" descr="07_краснуха_возбудите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11500"/>
            <a:ext cx="33401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-24"/>
            <a:ext cx="8786874" cy="3663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Вирусы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это мельчайшие возбудители инфекционных болезней 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virus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 лат. – яд, ядовитое начало).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Вирусы – это неклеточная форма жизни представляющая собой автономные генетические структуры, способные размножаться в чувствительных по отношению к ним клеткам бактерий растений и животных. У них нет цитоплазмы, ядра и митохондрий, вырабатывающих энергию, отсутствуют рибосомы, синтезирующие белки.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23.09.12-домашние документы\Биотехнология\Биология в таблицах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43" t="3794" r="2343" b="8035"/>
          <a:stretch>
            <a:fillRect/>
          </a:stretch>
        </p:blipFill>
        <p:spPr bwMode="auto">
          <a:xfrm>
            <a:off x="35496" y="44624"/>
            <a:ext cx="9001156" cy="5828617"/>
          </a:xfrm>
          <a:prstGeom prst="rect">
            <a:avLst/>
          </a:prstGeom>
          <a:noFill/>
          <a:ln w="57150">
            <a:solidFill>
              <a:srgbClr val="3366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" descr="C:\18.01.13-домашние документы\Биотехнология 03.03.13\3-4-Основные объекты биотехнологии\Микроорганизмы\анимашки\colifag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5581674"/>
            <a:ext cx="962025" cy="1276350"/>
          </a:xfrm>
          <a:prstGeom prst="rect">
            <a:avLst/>
          </a:prstGeom>
          <a:noFill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071678"/>
            <a:ext cx="47625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3150"/>
            <a:ext cx="47434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857224" y="6429396"/>
            <a:ext cx="3211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http://ecolog.at.ua/index/0-27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43438" y="5572140"/>
            <a:ext cx="3786214" cy="77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Схема строения бактериофага</a:t>
            </a:r>
            <a:endParaRPr lang="ru-RU" sz="2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71414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Бактериофаги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или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фаги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(от греческого слова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phagos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пожиратель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– это вирусы бактерий. В головке упакована ДНК. На конце отростка находится базальная пластинка с нитями, которые служат для прикрепления фага к бактерии.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667284"/>
            <a:ext cx="7907544" cy="60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74784" y="68025"/>
            <a:ext cx="865493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Жизненный цикл бактериофага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1" descr="C:\18.01.13-домашние документы\Биотехнология 03.03.13\3-4-Основные объекты биотехнологии\Микроорганизмы\анимашки\colifag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9131" y="4929198"/>
            <a:ext cx="962025" cy="1276350"/>
          </a:xfrm>
          <a:prstGeom prst="rect">
            <a:avLst/>
          </a:prstGeom>
          <a:noFill/>
        </p:spPr>
      </p:pic>
      <p:pic>
        <p:nvPicPr>
          <p:cNvPr id="1026" name="Picture 2" descr="C:\18.01.13-домашние документы\Биотехнология 03.03.13\3-4-Основные объекты биотехнологии\Микроорганизмы\FEATURED-PIC-VIRUS-Bacteriophage-group-1-300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714356"/>
            <a:ext cx="2214546" cy="2214546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0859" y="35949"/>
            <a:ext cx="6926897" cy="54636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Роль вирусов в биосфере</a:t>
            </a:r>
          </a:p>
        </p:txBody>
      </p:sp>
      <p:pic>
        <p:nvPicPr>
          <p:cNvPr id="135170" name="Picture 2" descr="C:\18.01.13-домашние документы\Биотехнология 03.03.13\3-4-Основные объекты биотехнологии\Микроорганизмы\бактерии и вирусы\08.12.12\Бактерии и вирусы\vihvacuna-670xXx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429264"/>
            <a:ext cx="1924042" cy="1051650"/>
          </a:xfrm>
          <a:prstGeom prst="rect">
            <a:avLst/>
          </a:prstGeom>
          <a:noFill/>
        </p:spPr>
      </p:pic>
      <p:pic>
        <p:nvPicPr>
          <p:cNvPr id="135172" name="Picture 4" descr="C:\18.01.13-домашние документы\Биотехнология 03.03.13\3-4-Основные объекты биотехнологии\Микроорганизмы\бактерии и вирусы\08.12.12\Бактерии и вирусы\virus_jpg_4c8882f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500702"/>
            <a:ext cx="1523984" cy="1142988"/>
          </a:xfrm>
          <a:prstGeom prst="rect">
            <a:avLst/>
          </a:prstGeom>
          <a:noFill/>
        </p:spPr>
      </p:pic>
      <p:pic>
        <p:nvPicPr>
          <p:cNvPr id="1026" name="Picture 2" descr="C:\18.01.13-домашние документы\Биотехнология 03.03.13\3-4-Основные объекты биотехнологии\Микроорганизмы\Bacteriophage--invasion--spreading--invasion--infection-151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5500702"/>
            <a:ext cx="1571636" cy="1173488"/>
          </a:xfrm>
          <a:prstGeom prst="rect">
            <a:avLst/>
          </a:prstGeom>
          <a:noFill/>
        </p:spPr>
      </p:pic>
      <p:pic>
        <p:nvPicPr>
          <p:cNvPr id="1027" name="Picture 3" descr="C:\18.01.13-домашние документы\Биотехнология 03.03.13\3-4-Основные объекты биотехнологии\Микроорганизмы\Вирусные лихорад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5072074"/>
            <a:ext cx="1230491" cy="1149346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571480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Вирусы являются одной из самых распространённых форм существования органической материи на планете по численности: воды мирового океана содержат колоссальное количество бактериофагов (около 250 миллионов частиц на миллилитр воды), их общая численность в океане – около 4·10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численность вирусов (бактериофагов) в донных отложениях океана практически не зависит от глубины и всюду очень высока. В океане обитают сотни тысяч видов (штаммов) вирусов, подавляющее большинство которых не описаны и тем более не изучены. </a:t>
            </a: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71414"/>
            <a:ext cx="8858312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3200" b="1" dirty="0" smtClean="0">
                <a:ea typeface="Times New Roman" pitchFamily="18" charset="0"/>
              </a:rPr>
              <a:t>Вирусы играют важную роль в регуляции численности популяций некоторых видов живых организмов (например, вирус </a:t>
            </a:r>
            <a:r>
              <a:rPr lang="ru-RU" sz="3200" b="1" dirty="0" err="1" smtClean="0">
                <a:ea typeface="Times New Roman" pitchFamily="18" charset="0"/>
              </a:rPr>
              <a:t>дикования</a:t>
            </a:r>
            <a:r>
              <a:rPr lang="ru-RU" sz="3200" b="1" dirty="0" smtClean="0">
                <a:ea typeface="Times New Roman" pitchFamily="18" charset="0"/>
              </a:rPr>
              <a:t> раз в несколько лет сокращает численность песцов в несколько раз).</a:t>
            </a:r>
            <a:r>
              <a:rPr lang="ru-RU" sz="3200" b="1" dirty="0" smtClean="0"/>
              <a:t> </a:t>
            </a:r>
          </a:p>
        </p:txBody>
      </p:sp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286256"/>
            <a:ext cx="36957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143108" y="6072206"/>
            <a:ext cx="3279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2138E3"/>
                </a:solidFill>
                <a:latin typeface="Arial" pitchFamily="34" charset="0"/>
                <a:cs typeface="Arial" pitchFamily="34" charset="0"/>
              </a:rPr>
              <a:t>Вирус </a:t>
            </a:r>
            <a:r>
              <a:rPr lang="ru-RU" sz="2800" b="1" dirty="0" err="1" smtClean="0">
                <a:solidFill>
                  <a:srgbClr val="2138E3"/>
                </a:solidFill>
                <a:latin typeface="Arial" pitchFamily="34" charset="0"/>
                <a:cs typeface="Arial" pitchFamily="34" charset="0"/>
              </a:rPr>
              <a:t>дикования</a:t>
            </a:r>
            <a:endParaRPr lang="ru-RU" sz="2800" b="1" dirty="0">
              <a:solidFill>
                <a:srgbClr val="2138E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2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857628"/>
            <a:ext cx="50196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5" name="Picture 1" descr="C:\18.01.13-домашние документы\Биотехнология 03.03.13\3-4-Основные объекты биотехнологии\Микроорганизмы\dlyakota.ru_stati-o-koshkah_13219921405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571744"/>
            <a:ext cx="2651339" cy="1971632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14290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Разнообразие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живых организмов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Земле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огромно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К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настоящему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времени известны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500 тыс. видов растении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около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1,5 млн. видов животных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сотни тысяч видов грибов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множество прокариот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Специалисты постоянно открывают и описывают новые виды как современных организмов, так и вымерших, существовавших в прежние геологические эпохи. Полагают, что число еще не открытых видов живых организмов сопоставимо с числом уже известных и составляет не менее 2млн.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71414"/>
            <a:ext cx="8786874" cy="5501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lnSpc>
                <a:spcPct val="85000"/>
              </a:lnSpc>
            </a:pP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Положение вирусов в системе живого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102671"/>
            <a:ext cx="3429024" cy="296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4143380"/>
            <a:ext cx="220029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357554" y="6294143"/>
            <a:ext cx="305378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«Мусорная ДНК» 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223268"/>
            <a:ext cx="3428992" cy="363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714356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Вирусы имеют генетические связи с представителями флоры и фауны Земли. Согласно последним исследованиям,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геном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человека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более чем на 32 % состоит из информации, кодируемой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вирус-подобными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элементами.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636"/>
            <a:ext cx="2098639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214546" y="5572140"/>
            <a:ext cx="450059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Колонии тли страдают от ос-паразитов – хищники откладывают яйца в тела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1928794" y="5857892"/>
            <a:ext cx="571504" cy="5715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48413"/>
            <a:ext cx="8858312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помощью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вирусов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может происходить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так называемый горизонтальный перенос генов (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ксенология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то есть передача генетической информации не от непосредственных родителей к своему потомству, а между двумя неродственными (или даже относящимися к разным видам) особями. Так, в геноме высших приматов существует ген, кодирующий белок синцитин, который, как считается, был привнесён ретровирусом. Иногда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вирусы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образуют с животными симбиоз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Так, например, яд некоторых паразитических ос содержит структуры, называемые поли-ДНК-вирусами (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Polydnavirus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PDV), имеющие вирусное происхождение.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78687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Вирусы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вызывают ряд опасных заболеваний человека (оспу, гепатит, грипп, корь, полиомиелит, СПИД, рак и т. д.), растений (мозаичную болезнь табака, томата, огурца, карликовость, увядание земляники), животных (чуму свиней, ящур). Однако </a:t>
            </a:r>
            <a:r>
              <a:rPr lang="ru-RU" sz="28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препараты соответствующих бактериофагов применяют для лечения бактериальных заболеваний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– дизентерии и холеры.</a:t>
            </a:r>
            <a:endParaRPr lang="ru-RU" sz="2800" b="1" dirty="0" smtClean="0"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57422" y="71414"/>
            <a:ext cx="484761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ln w="11430"/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Значение вирусов</a:t>
            </a:r>
            <a:endParaRPr lang="ru-RU" sz="4000" b="1" dirty="0">
              <a:ln w="11430"/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869" y="4286256"/>
            <a:ext cx="3771445" cy="246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91001" y="6286520"/>
            <a:ext cx="25378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atin typeface="Arial Black" pitchFamily="34" charset="0"/>
                <a:ea typeface="Times New Roman" pitchFamily="18" charset="0"/>
              </a:rPr>
              <a:t>Дизентерия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</a:rPr>
              <a:t> </a:t>
            </a:r>
            <a:endParaRPr lang="ru-RU" sz="2600" b="1" dirty="0"/>
          </a:p>
        </p:txBody>
      </p:sp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98" y="4070032"/>
            <a:ext cx="2405062" cy="185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622" y="4235085"/>
            <a:ext cx="3762378" cy="262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5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71942"/>
            <a:ext cx="2143139" cy="142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5357818" y="6357958"/>
            <a:ext cx="14451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Холера</a:t>
            </a:r>
            <a:r>
              <a:rPr lang="ru-RU" b="1" dirty="0" smtClean="0">
                <a:latin typeface="Arial" pitchFamily="34" charset="0"/>
                <a:ea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6" name="Picture 1" descr="C:\18.01.13-домашние документы\Биотехнология 03.03.13\3-4-Основные объекты биотехнологии\Микроорганизмы\анимашки\colifag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5143512"/>
            <a:ext cx="962025" cy="1276350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9307" y="142852"/>
            <a:ext cx="5867312" cy="619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Интересные факты</a:t>
            </a: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642918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Вирусы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</a:rPr>
              <a:t>не являются живыми существами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. У них нет клеток, они не умеют преобразовывать пищу в энергию, и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без «хозяина» это всего лишь небольшие сгустки химических веществ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. 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714620"/>
            <a:ext cx="5031719" cy="38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293689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Вирусы не являются мертвыми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у них есть гены, они размножаются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для них 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действуют процессы естественного отбора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6434" name="Picture 2" descr="C:\18.01.13-домашние документы\Биотехнология 03.03.13\3-4-Основные объекты биотехнологии\Микроорганизмы\Bacterioph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477005" cy="2171703"/>
          </a:xfrm>
          <a:prstGeom prst="ellipse">
            <a:avLst/>
          </a:prstGeom>
          <a:noFill/>
        </p:spPr>
      </p:pic>
      <p:pic>
        <p:nvPicPr>
          <p:cNvPr id="146435" name="Picture 3" descr="C:\18.01.13-домашние документы\Биотехнология 03.03.13\3-4-Основные объекты биотехнологии\Микроорганизмы\Вирус phi29 выбрасывает ДНК из капсид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786058"/>
            <a:ext cx="1828800" cy="2005013"/>
          </a:xfrm>
          <a:prstGeom prst="ellipse">
            <a:avLst/>
          </a:prstGeom>
          <a:noFill/>
        </p:spPr>
      </p:pic>
      <p:pic>
        <p:nvPicPr>
          <p:cNvPr id="146436" name="Picture 4" descr="C:\18.01.13-домашние документы\Биотехнология 03.03.13\3-4-Основные объекты биотехнологии\Микроорганизмы\свиной грипп, виру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857628"/>
            <a:ext cx="2165681" cy="1523998"/>
          </a:xfrm>
          <a:prstGeom prst="ellipse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143636" y="5429264"/>
            <a:ext cx="264317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Вирус свиного гриппа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4857760"/>
            <a:ext cx="3786182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Вирус выбрасывает ДНК из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капсида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8662" y="3643314"/>
            <a:ext cx="25619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575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Бактериофаги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0575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4028198"/>
            <a:ext cx="4000496" cy="277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44" y="-24"/>
            <a:ext cx="8858312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tabLst>
                <a:tab pos="360363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В 1892 году, русский микробиолог Дмитрий Ивановский доказал, что заражение табачных растений происходит с помощью существ, намного меньших чем бактерии. Эти существа оказались вирусом, а конкретно – вирусом табачной мозаики. </a:t>
            </a:r>
            <a:endParaRPr lang="ru-RU" sz="2700" b="1" dirty="0" smtClean="0">
              <a:latin typeface="Arial" pitchFamily="34" charset="0"/>
            </a:endParaRPr>
          </a:p>
          <a:p>
            <a:pPr marL="360363" lvl="0" indent="-360363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tabLst>
                <a:tab pos="360363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Американский биохимик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</a:rPr>
              <a:t>Вендель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 Стэнли выделил вышеуказанный табачный вирус в чистом виде как игольчатые протеиновые кристаллы, за что получил Нобелевскую премию в 1946 году в области химии. </a:t>
            </a:r>
            <a:endParaRPr lang="ru-RU" sz="2700" b="1" dirty="0" smtClean="0"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248" y="5643578"/>
            <a:ext cx="214314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Дмитрий Иосифович Ивановский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14818"/>
            <a:ext cx="11620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42844" y="6357958"/>
            <a:ext cx="3961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Вирус табач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ной мозаики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3739400"/>
            <a:ext cx="1166811" cy="16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6334433" y="5429264"/>
            <a:ext cx="2809599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Уэнделл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Мередит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Стэнли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09079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Некоторые вирусы внедряют свою ДНК в бактерию через полые волоски, которые присутствуют у многих бактерий.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4386" name="Picture 2" descr="C:\18.01.13-домашние документы\Биотехнология 03.03.13\3-4-Основные объекты биотехнологии\Микроорганизмы\512px-Phage-256x300.jpg"/>
          <p:cNvPicPr>
            <a:picLocks noChangeAspect="1" noChangeArrowheads="1"/>
          </p:cNvPicPr>
          <p:nvPr/>
        </p:nvPicPr>
        <p:blipFill>
          <a:blip r:embed="rId2" cstate="print"/>
          <a:srcRect t="12500"/>
          <a:stretch>
            <a:fillRect/>
          </a:stretch>
        </p:blipFill>
        <p:spPr bwMode="auto">
          <a:xfrm>
            <a:off x="5214942" y="3000372"/>
            <a:ext cx="2438400" cy="2500310"/>
          </a:xfrm>
          <a:prstGeom prst="ellipse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 l="10693" r="22097"/>
          <a:stretch>
            <a:fillRect/>
          </a:stretch>
        </p:blipFill>
        <p:spPr bwMode="auto">
          <a:xfrm>
            <a:off x="928662" y="1785926"/>
            <a:ext cx="3143272" cy="30194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0298" y="142852"/>
            <a:ext cx="64294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 1992 году ученые проследили путь источник пневмонии, вспыхнувшей в Англии – оказалось, что это вирус, скрывавшийся внутри амебы, живущей в башнях градирни (охладительной башни). Он был настолько крупным, что вначале ученые приняли его за бактерию.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2887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571736" y="5072074"/>
            <a:ext cx="6429420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Мимивирус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а –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мимивирусы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внутри амебы; б и в – микрофотографии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мимивируса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352708"/>
            <a:ext cx="5572164" cy="172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44" y="71414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Так называемый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мимивирус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 назван так из-за того, что имитирует поведение и строение бактерии. Считают, что он является промежуточным звеном между бактериями и вирусами, возможно, это отдельная форма жизни. Данный вирус характеризуется наиболее объемным и сложным набором ДНК среди всех вирусов. В теле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</a:rPr>
              <a:t>мимивируса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 более 900 генов, которые кодируют протеины, не использующиеся в других вирусах. Его геном в два раза больше, чем у других известным вирусов и даже бактерий. </a:t>
            </a:r>
            <a:endParaRPr lang="ru-RU" sz="2700" b="1" dirty="0" smtClean="0"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6066389"/>
            <a:ext cx="707236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Мимивирус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 а –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мимивирусы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внутри амебы; б и в – микрофотографии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мимивируса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8" y="245630"/>
            <a:ext cx="900115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Мы все, возможно – результат работы вирусов, так как значительная часть нашего генома содержит «осколки» и целые части вирусов, которые внедрились в наших предков миллионы лет назад, и были «одомашнены». Многие из образований в наших клетках являются на первый взгляд бесполезными, что объясняется в том числе тем, что это – вирусы, которые благополучно прижились внутри нас на разных этапах эволюции.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12" y="414338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488" y="4429132"/>
            <a:ext cx="6143668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Повинуясь указаниям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ретровируса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встроившегося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 ее геном, клетка послушно производит новые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ретровирусные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частицы (темные кружки). Фото с сайта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www.physorg.com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Average prokaryote cell- ru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6408" y="3357562"/>
            <a:ext cx="4125988" cy="335758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Прямоугольник 8"/>
          <p:cNvSpPr/>
          <p:nvPr/>
        </p:nvSpPr>
        <p:spPr>
          <a:xfrm>
            <a:off x="142844" y="142852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Прокарио́ты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(лат. 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Procaryota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от др. – греч.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προ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«перед» и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κάρυον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«ядро»), или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доя́дерные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одноклеточные живые организмы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не обладающие (в отличие от эукариот) оформленным клеточным ядром и другими внутренними мембранными органоидами (за исключением плоских цистерн у фотосинтезирующих видов, например, у цианобактерий).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8" y="335196"/>
            <a:ext cx="900115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Большинство из внедренных в наш геном древних вирусов не существуют в природе в наше время. В 2005 году французские ученые начали работу по «воскрешению» одного из таких вирусов. Один из воскрешенных таким образом вирусов под кодовым названием Феникс, оказался нежизнеспособным. Видимо, не все так просто.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394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73936"/>
            <a:ext cx="2476494" cy="318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8" y="-24"/>
            <a:ext cx="9001156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Некоторые вирусные осколки в нашем геноме, видимо, ответственны за работы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</a:rPr>
              <a:t>автоимунной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системы и развитие раковых заболеваний. </a:t>
            </a:r>
            <a:endParaRPr lang="ru-RU" sz="2800" b="1" dirty="0" smtClean="0">
              <a:latin typeface="Arial" pitchFamily="34" charset="0"/>
            </a:endParaRPr>
          </a:p>
          <a:p>
            <a:pPr marL="360363" lvl="0" indent="-360363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Самой своей жизнью мы обязаны вирусам – часть из протеинов, закодированных вирусной ДНК в организме матери, «корректируют»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</a:rPr>
              <a:t>имунную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систему организма, чтобы она не атаковала эмбрион во время развития. </a:t>
            </a:r>
            <a:endParaRPr lang="ru-RU" sz="2800" b="1" dirty="0" smtClean="0">
              <a:latin typeface="Arial" pitchFamily="34" charset="0"/>
            </a:endParaRPr>
          </a:p>
          <a:p>
            <a:pPr marL="360363" lvl="0" indent="-360363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Мы все на Земле являемся дальними родственниками. Ученые имеют основания считать, что миллиард лет назад один из вирусов внедрился в клетку бактерии и из этого получилось клеточное ядро, которое впоследствии привело к образованию многообразия флоры и фауны, включая нас с вами.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 l="14634" r="7316"/>
          <a:stretch>
            <a:fillRect/>
          </a:stretch>
        </p:blipFill>
        <p:spPr bwMode="auto">
          <a:xfrm>
            <a:off x="2000232" y="5643578"/>
            <a:ext cx="1071570" cy="10715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 l="4760" r="14286"/>
          <a:stretch>
            <a:fillRect/>
          </a:stretch>
        </p:blipFill>
        <p:spPr bwMode="auto">
          <a:xfrm>
            <a:off x="3643306" y="5715016"/>
            <a:ext cx="1214446" cy="107154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5643578"/>
            <a:ext cx="1285884" cy="112053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844" y="980728"/>
            <a:ext cx="896943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2016. – 324 с. – (Среднее профессиональное образование).</a:t>
            </a: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2015. – 328 с. – (Среднее профессиональное образование).</a:t>
            </a: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Шумакова, Е.В. Ботаника и физиология растений: Учебник. – М.: Издательский центр «Академия»,  2015. – 208 с.: ил.</a:t>
            </a: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Чернова Н.М.,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Галушин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В.М., Константинов В.М. Экология. 10 – 11 классы: Учебник. – М.: Дрофа, 2015. – 302 с.: ил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Константинов В.М.,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Резанов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А.Г., Фадеева Е.О, Общая биология. Учебник для СПО. – М.: Издательский центр «Академия», 2014 – 256 с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623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000108"/>
            <a:ext cx="8640960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http://kontrafaktam.ucoz.de/blog/kartinka_6_stroenie_rastitelnoj_kletki_rabota_s_interaktivnym/2013-05-23-16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http://www.myshared.ru/slide/787031/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http://www.myshared.ru/slide/1004445/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www.newreferat.com/ref-8372-1.html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http://knowledge.allbest.ru/biology/3c0b65635b2ad68a4c53a88421206c37_0.html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http://www.examen.ru/add/School-Subjects/Natural-Sciences/Biology/7979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http://5fan.ru/wievjob.php?id=5493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http://bigslide.ru/biologiya/10318-uchenie-o-kletke.html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1031426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http://stupideugene.flexibleblog.ru/2010_09_01_archive.html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http://my-dictionary.ru/word/742/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hghltd.yandex.net/yandbtm?text=%D1%8D%D1%83%D0%BA%D0%B0%D1%80%D0%B8%D0%BE%D1%82%D1%8B&amp;url=http%3A%2F%2Fru.vlab.wikia.com%2Fwiki%2F%25D0%25AD%25D1%2583%25D0%25BA%25D0%25B0%25D1%2580%25D0%25B8%25D0%25BE%25D1%2582%25D1%258B&amp;fmode=inject&amp;mime=html&amp;l10n=ru&amp;sign=d02069248ed286185fa0f4695297a9f4&amp;keyno=0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http://sdb.su/svalka/page,8,529-vvedenie-v-biotexnologiyu.html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1071546"/>
            <a:ext cx="8858312" cy="594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  <a:buFont typeface="+mj-lt"/>
              <a:buAutoNum type="arabicPeriod" startAt="19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en.coolreferat.com/%D0%AD%D0%BC%D0%B1%D1%80%D0%B8%D0%BE%D0%BD%D0%B0%D0%BB%D1%8C%D0%BD%D1%8B%D0%B5_%D1%81%D1%82%D0%B2%D0%BE%D0%BB%D0%BE%D0%B2%D1%8B%D0%B5_%D0%BA%D0%BB%D0%B5%D1%82%D0%BA%D0%B8_%D0%B2_%D0%B8%D0%B7%D1%83%D1%87%D0%B5%D0%BD%D0%B8%D0%B8_%D1%84%D1%83%D0%BD%D0%BA%D1%86%D0%B8%D0%B8_%D0%B3%D0%B5%D0%BD%D0%BE%D0%B2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9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examer.ru/ege_po_biologii/teoriya/biologiya_kak_nauka_metody_nauchnogo_poznaniya_urovni_organizacii_zhivogo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9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images›Методы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научного познания в биологии</a:t>
            </a:r>
          </a:p>
          <a:p>
            <a:r>
              <a:rPr lang="ru-RU" dirty="0">
                <a:hlinkClick r:id="rId2"/>
              </a:rPr>
              <a:t/>
            </a:r>
            <a:br>
              <a:rPr lang="ru-RU" dirty="0">
                <a:hlinkClick r:id="rId2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8" descr="00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5795577</TotalTime>
  <Words>3123</Words>
  <Application>Microsoft Office PowerPoint</Application>
  <PresentationFormat>Экран (4:3)</PresentationFormat>
  <Paragraphs>233</Paragraphs>
  <Slides>96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842</cp:revision>
  <dcterms:created xsi:type="dcterms:W3CDTF">2015-12-13T09:17:19Z</dcterms:created>
  <dcterms:modified xsi:type="dcterms:W3CDTF">2021-04-12T16:43:23Z</dcterms:modified>
</cp:coreProperties>
</file>