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8" r:id="rId2"/>
    <p:sldId id="259" r:id="rId3"/>
    <p:sldId id="260" r:id="rId4"/>
    <p:sldId id="261" r:id="rId5"/>
    <p:sldId id="381" r:id="rId6"/>
    <p:sldId id="403" r:id="rId7"/>
    <p:sldId id="412" r:id="rId8"/>
    <p:sldId id="413" r:id="rId9"/>
    <p:sldId id="414" r:id="rId10"/>
    <p:sldId id="415" r:id="rId11"/>
    <p:sldId id="409" r:id="rId12"/>
    <p:sldId id="371" r:id="rId13"/>
    <p:sldId id="372" r:id="rId14"/>
    <p:sldId id="463" r:id="rId15"/>
    <p:sldId id="464" r:id="rId16"/>
    <p:sldId id="465" r:id="rId17"/>
    <p:sldId id="419" r:id="rId18"/>
    <p:sldId id="420" r:id="rId19"/>
    <p:sldId id="443" r:id="rId20"/>
    <p:sldId id="427" r:id="rId21"/>
    <p:sldId id="428" r:id="rId22"/>
    <p:sldId id="429" r:id="rId23"/>
    <p:sldId id="430" r:id="rId24"/>
    <p:sldId id="431" r:id="rId25"/>
    <p:sldId id="437" r:id="rId26"/>
    <p:sldId id="438" r:id="rId27"/>
    <p:sldId id="439" r:id="rId28"/>
    <p:sldId id="440" r:id="rId29"/>
    <p:sldId id="441" r:id="rId30"/>
    <p:sldId id="442" r:id="rId31"/>
    <p:sldId id="433" r:id="rId32"/>
    <p:sldId id="434" r:id="rId33"/>
    <p:sldId id="444" r:id="rId34"/>
    <p:sldId id="352" r:id="rId35"/>
    <p:sldId id="483" r:id="rId36"/>
    <p:sldId id="482" r:id="rId37"/>
    <p:sldId id="373" r:id="rId38"/>
    <p:sldId id="374" r:id="rId39"/>
    <p:sldId id="375" r:id="rId40"/>
    <p:sldId id="376" r:id="rId41"/>
    <p:sldId id="377" r:id="rId42"/>
    <p:sldId id="378" r:id="rId43"/>
    <p:sldId id="446" r:id="rId44"/>
    <p:sldId id="447" r:id="rId45"/>
    <p:sldId id="448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73" r:id="rId54"/>
    <p:sldId id="474" r:id="rId55"/>
    <p:sldId id="475" r:id="rId56"/>
    <p:sldId id="476" r:id="rId57"/>
    <p:sldId id="477" r:id="rId58"/>
    <p:sldId id="478" r:id="rId59"/>
    <p:sldId id="449" r:id="rId60"/>
    <p:sldId id="484" r:id="rId61"/>
    <p:sldId id="485" r:id="rId62"/>
    <p:sldId id="486" r:id="rId63"/>
    <p:sldId id="480" r:id="rId64"/>
    <p:sldId id="47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D2349"/>
    <a:srgbClr val="99CCFF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717" autoAdjust="0"/>
  </p:normalViewPr>
  <p:slideViewPr>
    <p:cSldViewPr>
      <p:cViewPr varScale="1">
        <p:scale>
          <a:sx n="65" d="100"/>
          <a:sy n="65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22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slide" Target="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" Target="slide4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2.wmf"/><Relationship Id="rId4" Type="http://schemas.openxmlformats.org/officeDocument/2006/relationships/image" Target="../media/image7.gif"/><Relationship Id="rId9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slide" Target="slide4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slide" Target="slide4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8.wmf"/><Relationship Id="rId4" Type="http://schemas.openxmlformats.org/officeDocument/2006/relationships/image" Target="../media/image7.gif"/><Relationship Id="rId9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slide" Target="slide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slide" Target="slide4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" Target="slide4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" Target="slide4.xml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slide" Target="slide4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53.wmf"/><Relationship Id="rId4" Type="http://schemas.openxmlformats.org/officeDocument/2006/relationships/image" Target="../media/image7.gif"/><Relationship Id="rId9" Type="http://schemas.openxmlformats.org/officeDocument/2006/relationships/oleObject" Target="../embeddings/oleObject24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29.bin"/><Relationship Id="rId3" Type="http://schemas.openxmlformats.org/officeDocument/2006/relationships/slide" Target="slide4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9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6.wmf"/><Relationship Id="rId4" Type="http://schemas.openxmlformats.org/officeDocument/2006/relationships/image" Target="../media/image7.gi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image" Target="../media/image6.gif"/><Relationship Id="rId7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7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32.bin"/><Relationship Id="rId2" Type="http://schemas.microsoft.com/office/2007/relationships/media" Target="../media/media1.mp3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gif"/><Relationship Id="rId11" Type="http://schemas.openxmlformats.org/officeDocument/2006/relationships/image" Target="../media/image63.png"/><Relationship Id="rId5" Type="http://schemas.openxmlformats.org/officeDocument/2006/relationships/slide" Target="slide4.xml"/><Relationship Id="rId10" Type="http://schemas.openxmlformats.org/officeDocument/2006/relationships/image" Target="../media/image62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33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slide" Target="slide4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slide" Target="slide4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gif"/><Relationship Id="rId7" Type="http://schemas.openxmlformats.org/officeDocument/2006/relationships/image" Target="../media/image1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4.gif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82.jpeg"/><Relationship Id="rId10" Type="http://schemas.openxmlformats.org/officeDocument/2006/relationships/image" Target="../media/image85.png"/><Relationship Id="rId4" Type="http://schemas.openxmlformats.org/officeDocument/2006/relationships/image" Target="../media/image7.gif"/><Relationship Id="rId9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8.jpeg"/><Relationship Id="rId7" Type="http://schemas.openxmlformats.org/officeDocument/2006/relationships/image" Target="../media/image19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Relationship Id="rId9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966997"/>
            <a:ext cx="3857652" cy="2462267"/>
          </a:xfrm>
          <a:prstGeom prst="rect">
            <a:avLst/>
          </a:prstGeom>
          <a:noFill/>
        </p:spPr>
      </p:pic>
      <p:pic>
        <p:nvPicPr>
          <p:cNvPr id="25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47359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08453" y="1714488"/>
            <a:ext cx="7265130" cy="114223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Вода и ее свойства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Практические работы, часть 1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303258" y="980728"/>
            <a:ext cx="8628121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МДК.03.01«Очистка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 контроль качества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природных и сточных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вод»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Определяем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диссоциации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кислот.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Степенью диссоциации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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электролита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называется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доля его молекул, подвергшихся диссоциации, т. е. отношение числа молекул, распавшихся в данном растворе на ионы, к общему числу молекул электролита в растворе. Степень диссоциации увеличивается с ростом температуры и уменьшается с увеличением концентрации электролита в растворе.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диссоциации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связаны соотношением (закон разбавления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Оствальда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 </a:t>
            </a:r>
          </a:p>
        </p:txBody>
      </p:sp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86050" y="1000108"/>
            <a:ext cx="2500330" cy="107157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2819" name="Object 3"/>
          <p:cNvGraphicFramePr>
            <a:graphicFrameLocks noChangeAspect="1"/>
          </p:cNvGraphicFramePr>
          <p:nvPr/>
        </p:nvGraphicFramePr>
        <p:xfrm>
          <a:off x="2887667" y="1071553"/>
          <a:ext cx="225583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88" name="Формула" r:id="rId5" imgW="1016000" imgH="419100" progId="Equation.3">
                  <p:embed/>
                </p:oleObj>
              </mc:Choice>
              <mc:Fallback>
                <p:oleObj name="Формула" r:id="rId5" imgW="1016000" imgH="419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7" y="1071553"/>
                        <a:ext cx="2255837" cy="928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4282" y="2413338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7663" lvl="0" indent="-16176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молярная концентрация электролита, моль/л.</a:t>
            </a: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степень диссоциации значительно меньше единицы, то при приближенных вычислениях можно принять, что 1–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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Тогда выражение закона разбавления упрощается: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диссоц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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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с, откуда: </a:t>
            </a:r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86116" y="5143512"/>
            <a:ext cx="2000264" cy="100013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2823" name="Object 7"/>
          <p:cNvGraphicFramePr>
            <a:graphicFrameLocks noChangeAspect="1"/>
          </p:cNvGraphicFramePr>
          <p:nvPr/>
        </p:nvGraphicFramePr>
        <p:xfrm>
          <a:off x="3286116" y="5143512"/>
          <a:ext cx="192881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89" name="Формула" r:id="rId7" imgW="876300" imgH="457200" progId="Equation.3">
                  <p:embed/>
                </p:oleObj>
              </mc:Choice>
              <mc:Fallback>
                <p:oleObj name="Формула" r:id="rId7" imgW="8763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5143512"/>
                        <a:ext cx="192881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172197"/>
              </p:ext>
            </p:extLst>
          </p:nvPr>
        </p:nvGraphicFramePr>
        <p:xfrm>
          <a:off x="0" y="71414"/>
          <a:ext cx="9001156" cy="67056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59832"/>
                <a:gridCol w="1803696"/>
                <a:gridCol w="1776669"/>
                <a:gridCol w="2360959"/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+mn-lt"/>
                        </a:rPr>
                        <a:t>Кислота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+mn-lt"/>
                        </a:rPr>
                        <a:t>Сила </a:t>
                      </a:r>
                      <a:r>
                        <a:rPr lang="ru-RU" sz="2400" b="1" dirty="0">
                          <a:latin typeface="+mn-lt"/>
                        </a:rPr>
                        <a:t>кислоты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+mn-lt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</a:rPr>
                        <a:t>Название соли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</a:rPr>
                        <a:t>Константа диссоциации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1,8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-16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2400" b="1" baseline="-2500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S </a:t>
                      </a: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 сероводородная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слабая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сульф</a:t>
                      </a:r>
                      <a:r>
                        <a:rPr lang="ru-RU" sz="2400" b="1" u="sng" dirty="0">
                          <a:latin typeface="+mn-lt"/>
                          <a:ea typeface="Times New Roman"/>
                          <a:cs typeface="Times New Roman"/>
                        </a:rPr>
                        <a:t>ид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-8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-14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сернистая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слабая; </a:t>
                      </a:r>
                      <a:r>
                        <a:rPr lang="ru-RU" sz="24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неус-тойчивая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сульф</a:t>
                      </a:r>
                      <a:r>
                        <a:rPr lang="ru-RU" sz="2400" b="1" u="sng" dirty="0">
                          <a:latin typeface="+mn-lt"/>
                          <a:ea typeface="Times New Roman"/>
                          <a:cs typeface="Times New Roman"/>
                        </a:rPr>
                        <a:t>ит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1,58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 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6,31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-8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серная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сильная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сульф</a:t>
                      </a:r>
                      <a:r>
                        <a:rPr lang="ru-RU" sz="2400" b="1" u="sng" dirty="0">
                          <a:latin typeface="+mn-lt"/>
                          <a:ea typeface="Times New Roman"/>
                          <a:cs typeface="Times New Roman"/>
                        </a:rPr>
                        <a:t>ат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1,2 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PO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фосфористая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средней силы   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фосф</a:t>
                      </a:r>
                      <a:r>
                        <a:rPr lang="ru-RU" sz="2400" b="1" u="sng">
                          <a:latin typeface="+mn-lt"/>
                          <a:ea typeface="Times New Roman"/>
                          <a:cs typeface="Times New Roman"/>
                        </a:rPr>
                        <a:t>ит</a:t>
                      </a: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1,6 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-3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6,3 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-7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PO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ортофосфорная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средней силы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фосф</a:t>
                      </a:r>
                      <a:r>
                        <a:rPr lang="ru-RU" sz="2400" b="1" u="sng">
                          <a:latin typeface="+mn-lt"/>
                          <a:ea typeface="Times New Roman"/>
                          <a:cs typeface="Times New Roman"/>
                        </a:rPr>
                        <a:t>ат</a:t>
                      </a: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7,52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-3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6,31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-8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r>
                        <a:rPr lang="ru-RU" sz="2400" b="1" baseline="-2500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= 1,26 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-12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HNO</a:t>
                      </a:r>
                      <a:r>
                        <a:rPr lang="ru-RU" sz="2400" b="1" baseline="-25000" dirty="0"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- азотистая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слабая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нитр</a:t>
                      </a:r>
                      <a:r>
                        <a:rPr lang="ru-RU" sz="2400" b="1" u="sng">
                          <a:latin typeface="+mn-lt"/>
                          <a:ea typeface="Times New Roman"/>
                          <a:cs typeface="Times New Roman"/>
                        </a:rPr>
                        <a:t>ит</a:t>
                      </a: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(для  0,5 </a:t>
                      </a:r>
                      <a:r>
                        <a:rPr lang="ru-RU" sz="2400" b="1" dirty="0" err="1">
                          <a:latin typeface="+mn-lt"/>
                          <a:ea typeface="Times New Roman"/>
                          <a:cs typeface="Times New Roman"/>
                        </a:rPr>
                        <a:t>н</a:t>
                      </a: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-4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HNO</a:t>
                      </a:r>
                      <a:r>
                        <a:rPr lang="ru-RU" sz="2400" b="1" baseline="-25000">
                          <a:latin typeface="+mn-lt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  <a:sym typeface="Symbol"/>
                        </a:rPr>
                        <a:t></a:t>
                      </a: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 азотная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сильная</a:t>
                      </a: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  <a:ea typeface="Times New Roman"/>
                          <a:cs typeface="Times New Roman"/>
                        </a:rPr>
                        <a:t>нитр</a:t>
                      </a:r>
                      <a:r>
                        <a:rPr lang="ru-RU" sz="2400" b="1" u="sng">
                          <a:latin typeface="+mn-lt"/>
                          <a:ea typeface="Times New Roman"/>
                          <a:cs typeface="Times New Roman"/>
                        </a:rPr>
                        <a:t>ат</a:t>
                      </a: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  <a:ea typeface="Times New Roman"/>
                          <a:cs typeface="Times New Roman"/>
                        </a:rPr>
                        <a:t>К = 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4,36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err="1">
                          <a:latin typeface="+mn-lt"/>
                        </a:rPr>
                        <a:t>HCl</a:t>
                      </a:r>
                      <a:r>
                        <a:rPr lang="ru-RU" sz="2300" b="1" dirty="0">
                          <a:latin typeface="+mn-lt"/>
                        </a:rPr>
                        <a:t> </a:t>
                      </a:r>
                      <a:r>
                        <a:rPr lang="ru-RU" sz="2300" b="1" dirty="0">
                          <a:latin typeface="+mn-lt"/>
                          <a:sym typeface="Symbol"/>
                        </a:rPr>
                        <a:t></a:t>
                      </a:r>
                      <a:r>
                        <a:rPr lang="ru-RU" sz="2300" b="1" dirty="0">
                          <a:latin typeface="+mn-lt"/>
                        </a:rPr>
                        <a:t> соляная (</a:t>
                      </a:r>
                      <a:r>
                        <a:rPr lang="ru-RU" sz="2300" b="1" dirty="0" err="1">
                          <a:latin typeface="+mn-lt"/>
                        </a:rPr>
                        <a:t>хлороводородная</a:t>
                      </a:r>
                      <a:r>
                        <a:rPr lang="ru-RU" sz="2300" b="1" dirty="0">
                          <a:latin typeface="+mn-lt"/>
                        </a:rPr>
                        <a:t>)</a:t>
                      </a:r>
                      <a:endParaRPr lang="ru-RU" sz="23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</a:rPr>
                        <a:t>сильная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</a:rPr>
                        <a:t>хлор</a:t>
                      </a:r>
                      <a:r>
                        <a:rPr lang="ru-RU" sz="2400" b="1" u="sng" dirty="0">
                          <a:latin typeface="+mn-lt"/>
                        </a:rPr>
                        <a:t>ид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</a:rPr>
                        <a:t>К = </a:t>
                      </a:r>
                      <a:r>
                        <a:rPr lang="ru-RU" sz="2400" b="1" dirty="0" smtClean="0">
                          <a:latin typeface="+mn-lt"/>
                        </a:rPr>
                        <a:t>1</a:t>
                      </a:r>
                      <a:r>
                        <a:rPr lang="ru-RU" sz="24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•</a:t>
                      </a:r>
                      <a:r>
                        <a:rPr lang="ru-RU" sz="2400" b="1" dirty="0" smtClean="0">
                          <a:latin typeface="+mn-lt"/>
                        </a:rPr>
                        <a:t>10</a:t>
                      </a:r>
                      <a:r>
                        <a:rPr lang="ru-RU" sz="2400" b="1" baseline="30000" dirty="0" smtClean="0">
                          <a:latin typeface="+mn-lt"/>
                        </a:rPr>
                        <a:t>7 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</a:rPr>
                        <a:t>HClO</a:t>
                      </a:r>
                      <a:r>
                        <a:rPr lang="ru-RU" sz="2400" b="1" baseline="-25000" dirty="0">
                          <a:latin typeface="+mn-lt"/>
                        </a:rPr>
                        <a:t>4 </a:t>
                      </a:r>
                      <a:r>
                        <a:rPr lang="ru-RU" sz="2400" b="1" dirty="0">
                          <a:latin typeface="+mn-lt"/>
                          <a:sym typeface="Symbol"/>
                        </a:rPr>
                        <a:t></a:t>
                      </a:r>
                      <a:r>
                        <a:rPr lang="ru-RU" sz="2400" b="1" dirty="0">
                          <a:latin typeface="+mn-lt"/>
                        </a:rPr>
                        <a:t> хлорная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+mn-lt"/>
                        </a:rPr>
                        <a:t>очень сильная</a:t>
                      </a:r>
                      <a:endParaRPr lang="ru-RU" sz="24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latin typeface="+mn-lt"/>
                        </a:rPr>
                        <a:t>пер</a:t>
                      </a:r>
                      <a:r>
                        <a:rPr lang="ru-RU" sz="2400" b="1" dirty="0">
                          <a:latin typeface="+mn-lt"/>
                        </a:rPr>
                        <a:t>хлор</a:t>
                      </a:r>
                      <a:r>
                        <a:rPr lang="ru-RU" sz="2400" b="1" u="sng" dirty="0">
                          <a:latin typeface="+mn-lt"/>
                        </a:rPr>
                        <a:t>ат</a:t>
                      </a:r>
                      <a:r>
                        <a:rPr lang="ru-RU" sz="2400" b="1" dirty="0">
                          <a:latin typeface="+mn-lt"/>
                        </a:rPr>
                        <a:t> (</a:t>
                      </a:r>
                      <a:r>
                        <a:rPr lang="ru-RU" sz="2400" b="1" u="sng" dirty="0" err="1" smtClean="0">
                          <a:latin typeface="+mn-lt"/>
                        </a:rPr>
                        <a:t>тетраоксо-</a:t>
                      </a:r>
                      <a:r>
                        <a:rPr lang="ru-RU" sz="2400" b="1" dirty="0" err="1" smtClean="0">
                          <a:latin typeface="+mn-lt"/>
                        </a:rPr>
                        <a:t>хлор</a:t>
                      </a:r>
                      <a:r>
                        <a:rPr lang="ru-RU" sz="2400" b="1" u="sng" dirty="0" err="1" smtClean="0">
                          <a:latin typeface="+mn-lt"/>
                        </a:rPr>
                        <a:t>ат</a:t>
                      </a:r>
                      <a:r>
                        <a:rPr lang="ru-RU" sz="2400" b="1" dirty="0">
                          <a:latin typeface="+mn-lt"/>
                        </a:rPr>
                        <a:t>)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+mn-lt"/>
                        </a:rPr>
                        <a:t>К </a:t>
                      </a:r>
                      <a:r>
                        <a:rPr lang="ru-RU" sz="2400" b="1" dirty="0">
                          <a:latin typeface="+mn-lt"/>
                          <a:sym typeface="Symbol"/>
                        </a:rPr>
                        <a:t></a:t>
                      </a:r>
                      <a:r>
                        <a:rPr lang="ru-RU" sz="2400" b="1" dirty="0">
                          <a:latin typeface="+mn-lt"/>
                        </a:rPr>
                        <a:t>  10</a:t>
                      </a:r>
                      <a:r>
                        <a:rPr lang="ru-RU" sz="2400" b="1" baseline="30000" dirty="0">
                          <a:latin typeface="+mn-lt"/>
                        </a:rPr>
                        <a:t>10</a:t>
                      </a:r>
                      <a:endParaRPr lang="ru-RU" sz="24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03829"/>
            <a:ext cx="885831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диссоциации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2700" b="1" baseline="-25000" dirty="0" err="1" smtClean="0">
                <a:latin typeface="Arial" pitchFamily="34" charset="0"/>
                <a:cs typeface="Arial" pitchFamily="34" charset="0"/>
              </a:rPr>
              <a:t>диссоц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ru-RU" sz="27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–7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С(Н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)=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–4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1602" name="Object 2"/>
          <p:cNvGraphicFramePr>
            <a:graphicFrameLocks noChangeAspect="1"/>
          </p:cNvGraphicFramePr>
          <p:nvPr/>
        </p:nvGraphicFramePr>
        <p:xfrm>
          <a:off x="1500166" y="857232"/>
          <a:ext cx="2500330" cy="742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5" name="Формула" r:id="rId5" imgW="1612800" imgH="482400" progId="Equation.3">
                  <p:embed/>
                </p:oleObj>
              </mc:Choice>
              <mc:Fallback>
                <p:oleObj name="Формула" r:id="rId5" imgW="161280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857232"/>
                        <a:ext cx="2500330" cy="7429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2844" y="157161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С(Н</a:t>
            </a:r>
            <a:r>
              <a:rPr lang="ru-RU" sz="27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)=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–1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моль/л 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 = 0,001</a:t>
            </a:r>
            <a:endParaRPr lang="ru-RU" sz="27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243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диссоциации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</a:t>
            </a:r>
            <a:r>
              <a:rPr lang="ru-RU" sz="2700" b="1" baseline="-25000" dirty="0" err="1" smtClean="0">
                <a:latin typeface="Arial" pitchFamily="34" charset="0"/>
                <a:cs typeface="Arial" pitchFamily="34" charset="0"/>
              </a:rPr>
              <a:t>диссоц</a:t>
            </a:r>
            <a:r>
              <a:rPr lang="ru-RU" sz="2700" b="1" baseline="-25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1,2 </a:t>
            </a:r>
            <a:r>
              <a:rPr lang="ru-RU" sz="27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7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С(Н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)= 0,5 </a:t>
            </a:r>
            <a:r>
              <a:rPr lang="ru-RU" sz="27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7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700" dirty="0"/>
          </a:p>
        </p:txBody>
      </p:sp>
      <p:pic>
        <p:nvPicPr>
          <p:cNvPr id="28160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785794"/>
            <a:ext cx="3438342" cy="725522"/>
          </a:xfrm>
          <a:prstGeom prst="rect">
            <a:avLst/>
          </a:prstGeom>
          <a:noFill/>
        </p:spPr>
      </p:pic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160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1608" name="Rectangle 8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161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81611" name="Rectangle 11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1613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81612" name="Picture 1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2643182"/>
            <a:ext cx="3646585" cy="881592"/>
          </a:xfrm>
          <a:prstGeom prst="rect">
            <a:avLst/>
          </a:prstGeom>
          <a:noFill/>
        </p:spPr>
      </p:pic>
      <p:sp>
        <p:nvSpPr>
          <p:cNvPr id="281614" name="Rectangle 14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3500438"/>
            <a:ext cx="8513320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С(Н</a:t>
            </a:r>
            <a:r>
              <a:rPr lang="ru-RU" sz="27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)= 0,5 </a:t>
            </a:r>
            <a:r>
              <a:rPr lang="ru-RU" sz="27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–1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моль/л  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 = 0,45</a:t>
            </a:r>
            <a:endParaRPr lang="ru-RU" sz="2700" b="1" dirty="0" smtClean="0">
              <a:solidFill>
                <a:srgbClr val="9D23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406" y="3884902"/>
            <a:ext cx="878687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Соляная и серная – это сильные кислоты –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сильные электролиты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в которых происходит не только диссоциация, но и образование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гидратированных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ионов. Кроме того, протекают сложные процессы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ион-ионного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взаимодействия, поэтому для сильных электролитов используют понятие «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кажущаяся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диссоциации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 Мы убедились, что для них закон разбавления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Оствальда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применять нельзя.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4953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86248" y="5062380"/>
            <a:ext cx="3500462" cy="17956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Модель ионной атмосферы (в растворах  сильных электролитов)</a:t>
            </a:r>
            <a:endParaRPr lang="ru-RU" sz="2600" b="1" dirty="0">
              <a:ln w="28575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4214810" y="5429264"/>
            <a:ext cx="1357322" cy="158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42844" y="66497"/>
            <a:ext cx="87868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 увеличением концентрации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сильного электролита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растворе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усиливается взаимодействие разноименно заряженных ионов. При достаточном приближении друг к другу они образуют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ассоциаты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Ионы в них разделены слоями полярных молекул воды, окружающих каждый ион. Это сказывается на уменьшении электропроводности раствора, измеряемого приборами, т.е. создается эффект неполной диссоциации. Для учета этого эффекта введен 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коэффициент активности </a:t>
            </a:r>
            <a:r>
              <a:rPr lang="ru-RU" sz="2800" b="1" u="sng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который уменьшается с возрастанием концентрации раствора, изменяясь в пределах от 0 до 1.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85531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Кажущаяся степень диссоциации связана с изотоническим коэффициентом соотношением: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α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каж.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=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1) /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1),</a:t>
            </a:r>
          </a:p>
          <a:p>
            <a:pPr marL="539750" indent="-5397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количество ионов, на которые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диссоциирует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данный электролит;</a:t>
            </a:r>
          </a:p>
          <a:p>
            <a:pPr marL="539750" indent="441325" algn="just">
              <a:lnSpc>
                <a:spcPct val="85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изотонический (поправочный)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коэффициент (для растворов солей, кислот и оснований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&gt;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1);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природы раствора и его концентрации; коэффициент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растет с разбавлением раствора.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1414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 выше сказанного, следует, что степень диссоциации для сильных электролитов нельзя рассчитывать, используя закон разбавления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Оствальда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3154" name="Picture 2" descr="http://him.1september.ru/2003/35/5-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357298"/>
            <a:ext cx="5762625" cy="5457825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D:\23.05.13-домашние документы\Виртуальные лекции 2015\Химия\Реакции\индикаторы\191.gif"/>
          <p:cNvPicPr>
            <a:picLocks noChangeAspect="1" noChangeArrowheads="1"/>
          </p:cNvPicPr>
          <p:nvPr/>
        </p:nvPicPr>
        <p:blipFill>
          <a:blip r:embed="rId2" cstate="print"/>
          <a:srcRect l="36790" t="3125" r="45776" b="4687"/>
          <a:stretch>
            <a:fillRect/>
          </a:stretch>
        </p:blipFill>
        <p:spPr bwMode="auto">
          <a:xfrm>
            <a:off x="142844" y="4857760"/>
            <a:ext cx="479326" cy="1857388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 descr="D:\23.05.13-домашние документы\Виртуальные лекции 2015\Химия\Реакции\индикаторы\0001-001-Prakticheskaja-rabota-1.jpg"/>
          <p:cNvPicPr>
            <a:picLocks noChangeAspect="1" noChangeArrowheads="1"/>
          </p:cNvPicPr>
          <p:nvPr/>
        </p:nvPicPr>
        <p:blipFill>
          <a:blip r:embed="rId3" cstate="print"/>
          <a:srcRect l="20100" r="45017"/>
          <a:stretch>
            <a:fillRect/>
          </a:stretch>
        </p:blipFill>
        <p:spPr bwMode="auto">
          <a:xfrm>
            <a:off x="733828" y="4857760"/>
            <a:ext cx="909214" cy="190500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2" descr="http://sob.znate.ru/tw_files2/urls_3/74/d-73758/73758_html_m6cb6fb71.png"/>
          <p:cNvPicPr>
            <a:picLocks noChangeAspect="1" noChangeArrowheads="1"/>
          </p:cNvPicPr>
          <p:nvPr/>
        </p:nvPicPr>
        <p:blipFill>
          <a:blip r:embed="rId4" cstate="print"/>
          <a:srcRect l="3126" t="21682" r="28109" b="6350"/>
          <a:stretch>
            <a:fillRect/>
          </a:stretch>
        </p:blipFill>
        <p:spPr bwMode="auto">
          <a:xfrm>
            <a:off x="1785918" y="4831784"/>
            <a:ext cx="2437295" cy="1883364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5" descr="D:\23.05.13-домашние документы\Виртуальные лекции 2015\Химия\Реакции\индикаторы\Индикатор метилоранж.png"/>
          <p:cNvPicPr>
            <a:picLocks noChangeAspect="1" noChangeArrowheads="1"/>
          </p:cNvPicPr>
          <p:nvPr/>
        </p:nvPicPr>
        <p:blipFill>
          <a:blip r:embed="rId5" cstate="print"/>
          <a:srcRect l="3704" t="7532" r="5556" b="4997"/>
          <a:stretch>
            <a:fillRect/>
          </a:stretch>
        </p:blipFill>
        <p:spPr bwMode="auto">
          <a:xfrm>
            <a:off x="4429124" y="4786322"/>
            <a:ext cx="2700356" cy="1928826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0" name="Прямая со стрелкой 19"/>
          <p:cNvCxnSpPr/>
          <p:nvPr/>
        </p:nvCxnSpPr>
        <p:spPr>
          <a:xfrm>
            <a:off x="3929058" y="6357958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5715008" y="6500834"/>
            <a:ext cx="500066" cy="7143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426438"/>
              </p:ext>
            </p:extLst>
          </p:nvPr>
        </p:nvGraphicFramePr>
        <p:xfrm>
          <a:off x="928662" y="3233556"/>
          <a:ext cx="5286412" cy="14813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57520"/>
                <a:gridCol w="2428892"/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Фенолфталеин</a:t>
                      </a:r>
                      <a:endParaRPr lang="ru-RU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Малиновый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66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Метилоранж</a:t>
                      </a:r>
                      <a:endParaRPr lang="ru-RU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Жёлтый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Лакмус</a:t>
                      </a:r>
                      <a:endParaRPr lang="ru-RU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Синий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3366FF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рН</a:t>
                      </a:r>
                      <a:endParaRPr lang="ru-RU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" name="Picture 12" descr="D:\23.05.13-домашние документы\Виртуальные лекции 2015\Химия\Реакции\индикаторы\Universalnij_indikator-5.jpg"/>
          <p:cNvPicPr>
            <a:picLocks noChangeAspect="1" noChangeArrowheads="1"/>
          </p:cNvPicPr>
          <p:nvPr/>
        </p:nvPicPr>
        <p:blipFill>
          <a:blip r:embed="rId7" cstate="print"/>
          <a:srcRect t="21679" b="24609"/>
          <a:stretch>
            <a:fillRect/>
          </a:stretch>
        </p:blipFill>
        <p:spPr bwMode="auto">
          <a:xfrm>
            <a:off x="6858016" y="4929198"/>
            <a:ext cx="1950720" cy="78581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8" name="Прямоугольник 27"/>
          <p:cNvSpPr/>
          <p:nvPr/>
        </p:nvSpPr>
        <p:spPr>
          <a:xfrm>
            <a:off x="214282" y="214290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3.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В три пробирки 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гидроксидом натрия (гидроксидом калия)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внесите по несколько капель тех же индикаторов и капните на кусочек лакмусовой бумаги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Отметьте окраску индикаторов и определите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Рассчитайте степень диссоциации и концентрацию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D:\23.05.13-домашние документы\Виртуальные лекции 2015\Химия\сложные в-ва\основания\калия\19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2571744"/>
            <a:ext cx="2278964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00309"/>
            <a:ext cx="885831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Диссоциация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гидроксидов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протекает по уравнениям: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en-US" sz="2800" b="1" baseline="30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KOH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Определяем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концентрацию ионов </a:t>
            </a:r>
            <a:r>
              <a:rPr lang="en-US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Если 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раствора, равен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= –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 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 =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рОН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14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рОН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14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14 –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= –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 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 =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Концентрация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С(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0,00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KOH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С(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0,00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665" name="Picture 1" descr="D:\23.05.13-домашние документы\Лаб. раб YES\Виртуальные лабораторные YES\Анимашки и картинки\Вода, жидкости,\Жидкие растворы.jpg"/>
          <p:cNvPicPr>
            <a:picLocks noChangeAspect="1" noChangeArrowheads="1"/>
          </p:cNvPicPr>
          <p:nvPr/>
        </p:nvPicPr>
        <p:blipFill>
          <a:blip r:embed="rId4" cstate="print"/>
          <a:srcRect b="2787"/>
          <a:stretch>
            <a:fillRect/>
          </a:stretch>
        </p:blipFill>
        <p:spPr bwMode="auto">
          <a:xfrm>
            <a:off x="-32" y="4500570"/>
            <a:ext cx="1201864" cy="22145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9666" name="Picture 2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-8"/>
            <a:ext cx="3048000" cy="2286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2214429"/>
            <a:ext cx="8643998" cy="18712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Практическая работа № 2 </a:t>
            </a:r>
          </a:p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«Растворимость»</a:t>
            </a:r>
          </a:p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3 «Произведение растворимости»</a:t>
            </a:r>
            <a:endParaRPr lang="ru-RU" sz="4000" b="1" dirty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4286256"/>
            <a:ext cx="742955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Познакомиться с понятиями «растворимость» и «произведение растворимости» и научиться их рассчитывать.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школе и НКСЭ,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обобщила полезную для Вас информацию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МДК.03.01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«Очистка и контроль качества природных и сточных вод»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6255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85" name="Rectangle 1"/>
          <p:cNvSpPr>
            <a:spLocks noChangeArrowheads="1"/>
          </p:cNvSpPr>
          <p:nvPr/>
        </p:nvSpPr>
        <p:spPr bwMode="auto">
          <a:xfrm>
            <a:off x="71406" y="191245"/>
            <a:ext cx="8786874" cy="595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Равновесие в гетерогенных системах, состоящих из раствора и осадка малорастворимого электролита, подчиняется закону действующих масс и характеризуется константой равновесия –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роизведением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р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астворимости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или 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константой растворимости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или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Произведение растворимости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величина, равная произведению равновесных активностей ионов в насыщенном растворе малорастворимого электролита в степенях, соответствующих стехиометрическим коэффициентам.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Произведение растворимости – постоянная величина при данной температуре, значения ПР приведены в справочниках.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66585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Активность ионов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(а)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их кажущаяся (эффективная) концентрация в растворе, учитывающая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межионные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взаимодействия, при использовании которой свойства реальных растворов совпадают со свойствами идеальных.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 =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 • C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   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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коэффициент активности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2740" name="Object 4"/>
          <p:cNvGraphicFramePr>
            <a:graphicFrameLocks noChangeAspect="1"/>
          </p:cNvGraphicFramePr>
          <p:nvPr/>
        </p:nvGraphicFramePr>
        <p:xfrm>
          <a:off x="785786" y="2714620"/>
          <a:ext cx="2563604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69" name="Формула" r:id="rId5" imgW="1231366" imgH="279279" progId="Equation.3">
                  <p:embed/>
                </p:oleObj>
              </mc:Choice>
              <mc:Fallback>
                <p:oleObj name="Формула" r:id="rId5" imgW="1231366" imgH="279279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2714620"/>
                        <a:ext cx="2563604" cy="5715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39" name="Object 3"/>
          <p:cNvGraphicFramePr>
            <a:graphicFrameLocks noChangeAspect="1"/>
          </p:cNvGraphicFramePr>
          <p:nvPr/>
        </p:nvGraphicFramePr>
        <p:xfrm>
          <a:off x="5000628" y="2714620"/>
          <a:ext cx="3176890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70" name="Формула" r:id="rId7" imgW="1459866" imgH="279279" progId="Equation.3">
                  <p:embed/>
                </p:oleObj>
              </mc:Choice>
              <mc:Fallback>
                <p:oleObj name="Формула" r:id="rId7" imgW="1459866" imgH="27927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2714620"/>
                        <a:ext cx="3176890" cy="5715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38" name="Object 2"/>
          <p:cNvGraphicFramePr>
            <a:graphicFrameLocks noChangeAspect="1"/>
          </p:cNvGraphicFramePr>
          <p:nvPr/>
        </p:nvGraphicFramePr>
        <p:xfrm>
          <a:off x="714348" y="4429132"/>
          <a:ext cx="2817599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71" name="Формула" r:id="rId9" imgW="1206500" imgH="279400" progId="Equation.3">
                  <p:embed/>
                </p:oleObj>
              </mc:Choice>
              <mc:Fallback>
                <p:oleObj name="Формула" r:id="rId9" imgW="1206500" imgH="279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4429132"/>
                        <a:ext cx="2817599" cy="6429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737" name="Object 1"/>
          <p:cNvGraphicFramePr>
            <a:graphicFrameLocks noChangeAspect="1"/>
          </p:cNvGraphicFramePr>
          <p:nvPr/>
        </p:nvGraphicFramePr>
        <p:xfrm>
          <a:off x="5072066" y="4500570"/>
          <a:ext cx="3000104" cy="579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72" name="Формула" r:id="rId11" imgW="1397000" imgH="279400" progId="Equation.3">
                  <p:embed/>
                </p:oleObj>
              </mc:Choice>
              <mc:Fallback>
                <p:oleObj name="Формула" r:id="rId11" imgW="1397000" imgH="2794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4500570"/>
                        <a:ext cx="3000104" cy="5795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3929058" y="4500570"/>
            <a:ext cx="88036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2744" name="Rectangle 8"/>
          <p:cNvSpPr>
            <a:spLocks noChangeArrowheads="1"/>
          </p:cNvSpPr>
          <p:nvPr/>
        </p:nvSpPr>
        <p:spPr bwMode="auto">
          <a:xfrm>
            <a:off x="3717279" y="2691466"/>
            <a:ext cx="8547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3429000"/>
            <a:ext cx="6786610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2–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осадок       насыщенный раствор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142852"/>
            <a:ext cx="8786874" cy="2671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Насыщенный раствор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находящийся в равновесии с осадком, в равновесном состоянии содержит максимально возможное количество растворенного вещества при данной температуре.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AgCl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AgCl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Ag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</a:pPr>
            <a:r>
              <a:rPr lang="ru-RU" sz="2600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</a:t>
            </a:r>
            <a:r>
              <a:rPr lang="ru-RU" sz="26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осадок 	 насыщенный раствор</a:t>
            </a:r>
            <a:endParaRPr lang="ru-RU" sz="26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2714620"/>
            <a:ext cx="2571768" cy="571504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00628" y="2714620"/>
            <a:ext cx="3214710" cy="571504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4348" y="4429132"/>
            <a:ext cx="2857520" cy="642942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72066" y="4500570"/>
            <a:ext cx="3000396" cy="571504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1714" name="Object 2"/>
          <p:cNvGraphicFramePr>
            <a:graphicFrameLocks noChangeAspect="1"/>
          </p:cNvGraphicFramePr>
          <p:nvPr/>
        </p:nvGraphicFramePr>
        <p:xfrm>
          <a:off x="1928794" y="785794"/>
          <a:ext cx="4701514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77" name="Формула" r:id="rId5" imgW="1866090" imgH="253890" progId="Equation.3">
                  <p:embed/>
                </p:oleObj>
              </mc:Choice>
              <mc:Fallback>
                <p:oleObj name="Формула" r:id="rId5" imgW="1866090" imgH="25389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785794"/>
                        <a:ext cx="4701514" cy="6429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1713" name="Object 1"/>
          <p:cNvGraphicFramePr>
            <a:graphicFrameLocks noChangeAspect="1"/>
          </p:cNvGraphicFramePr>
          <p:nvPr/>
        </p:nvGraphicFramePr>
        <p:xfrm>
          <a:off x="2214546" y="1714488"/>
          <a:ext cx="4248179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78" name="Формула" r:id="rId7" imgW="1905000" imgH="254000" progId="Equation.3">
                  <p:embed/>
                </p:oleObj>
              </mc:Choice>
              <mc:Fallback>
                <p:oleObj name="Формула" r:id="rId7" imgW="1905000" imgH="2540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1714488"/>
                        <a:ext cx="4248179" cy="5715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5" name="Rectangle 3"/>
          <p:cNvSpPr>
            <a:spLocks noChangeArrowheads="1"/>
          </p:cNvSpPr>
          <p:nvPr/>
        </p:nvSpPr>
        <p:spPr bwMode="auto">
          <a:xfrm>
            <a:off x="4003575" y="74711"/>
            <a:ext cx="1136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42852"/>
            <a:ext cx="2938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общем виде: 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28794" y="785794"/>
            <a:ext cx="4714908" cy="642942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14546" y="1643050"/>
            <a:ext cx="4286280" cy="642942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2643182"/>
            <a:ext cx="4998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Kt –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катион;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An –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анион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растворах малорастворимых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электроли-тов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концентрации ионов малы. При отсутствии в растворе других сильных электролитов активности ионов незначительно отличаются от концентрации, так как ионная сила раствора мала и коэффициенты активности близки к 1. Поэтому для расчетов можно использовать вместо активностей ионов их молярные концентрации: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70691" name="Object 3"/>
          <p:cNvGraphicFramePr>
            <a:graphicFrameLocks noChangeAspect="1"/>
          </p:cNvGraphicFramePr>
          <p:nvPr/>
        </p:nvGraphicFramePr>
        <p:xfrm>
          <a:off x="1214414" y="3571876"/>
          <a:ext cx="3143272" cy="57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88" name="Формула" r:id="rId5" imgW="1409088" imgH="253890" progId="Equation.3">
                  <p:embed/>
                </p:oleObj>
              </mc:Choice>
              <mc:Fallback>
                <p:oleObj name="Формула" r:id="rId5" imgW="1409088" imgH="25389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14" y="3571876"/>
                        <a:ext cx="3143272" cy="571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90" name="Object 2"/>
          <p:cNvGraphicFramePr>
            <a:graphicFrameLocks noChangeAspect="1"/>
          </p:cNvGraphicFramePr>
          <p:nvPr/>
        </p:nvGraphicFramePr>
        <p:xfrm>
          <a:off x="5000628" y="3571876"/>
          <a:ext cx="3067061" cy="571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89" name="Формула" r:id="rId7" imgW="1409088" imgH="253890" progId="Equation.3">
                  <p:embed/>
                </p:oleObj>
              </mc:Choice>
              <mc:Fallback>
                <p:oleObj name="Формула" r:id="rId7" imgW="1409088" imgH="25389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3571876"/>
                        <a:ext cx="3067061" cy="5715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0689" name="Object 1"/>
          <p:cNvGraphicFramePr>
            <a:graphicFrameLocks noChangeAspect="1"/>
          </p:cNvGraphicFramePr>
          <p:nvPr/>
        </p:nvGraphicFramePr>
        <p:xfrm>
          <a:off x="2571736" y="4786322"/>
          <a:ext cx="3992218" cy="581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90" name="Формула" r:id="rId9" imgW="1777229" imgH="253890" progId="Equation.3">
                  <p:embed/>
                </p:oleObj>
              </mc:Choice>
              <mc:Fallback>
                <p:oleObj name="Формула" r:id="rId9" imgW="1777229" imgH="25389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4786322"/>
                        <a:ext cx="3992218" cy="5810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06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0693" name="Rectangle 5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4214818"/>
            <a:ext cx="394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в общем виде  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14414" y="3571876"/>
            <a:ext cx="3214710" cy="571504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29190" y="3571876"/>
            <a:ext cx="3214710" cy="571504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0298" y="4786322"/>
            <a:ext cx="4143404" cy="571504"/>
          </a:xfrm>
          <a:prstGeom prst="roundRect">
            <a:avLst/>
          </a:prstGeom>
          <a:noFill/>
          <a:ln w="57150">
            <a:solidFill>
              <a:srgbClr val="9D2349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5572140"/>
            <a:ext cx="8572560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значению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можно рассчитать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растворимость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малорастворимого электролита.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Растворимостью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данного вещества называется концентрация вещества в его насыщенном растворе.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Различают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молярную растворимость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моль/см</a:t>
            </a:r>
            <a:r>
              <a:rPr lang="ru-RU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и 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растворимость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г/см</a:t>
            </a:r>
            <a:r>
              <a:rPr lang="ru-RU" sz="28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которые связаны между собой соотношением: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P = S • M,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М – молярная масса вещества.</a:t>
            </a:r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5728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Факторы, влияющие на растворимость веществ: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Растворимость зависит от </a:t>
            </a:r>
            <a:r>
              <a:rPr lang="ru-RU" sz="2800" b="1" i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природы вещества и растворителя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 принципу «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подобное растворяется в подобном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». Вещества с ионной и полярной ковалентной связью лучше растворяются в полярных растворителях, вещества с неполярной ковалентной связью – в неполярных растворителях.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5728"/>
            <a:ext cx="885831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Растворимость веществ зависит от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температуры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принципу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Ле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Шателье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Если вещество растворяется с поглощением тепла, при нагревании его растворимость увеличивается. При увеличении температуры равновесие процесса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тв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.)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Na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р-р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р-р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–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Q 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смещается вправо.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 наоборот, если вещество растворяется с выделением тепла, при нагревании его растворимость уменьшается.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44" y="142852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В присутствии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посторонних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ионов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растворимость увеличивается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солевой эффект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присутствии посторонних ионов увеличивается ионная сила раствора и уменьшаются коэффициенты активности, а произведение растворимости при постоянной температуре не меняется, следовательно, увеличивается концентрация ионов растворенного вещества в растворе, то есть растворимость.</a:t>
            </a: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 присутствии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одноименных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ионов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растворимость уменьшается.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1406" y="142852"/>
            <a:ext cx="8786874" cy="668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Условие образования осадка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 возможности образования и растворения осадка судят по величине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произведения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молярных концентраций ионов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растворе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сравнивая его с ПР.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&lt; ПР осадок не выпадает, раствор ненасыщенный.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ПР малорастворимый электролит образует насыщенный раствор.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&gt; ПР происходит выпадение осадка из пересыщенного раствора.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Осаждение малорастворимых соединений общим реагентом идет дробно. Вначале осаждается менее растворимое соединение, ПР которого достигается при наименьшей концентрации осаждающего реагента, а затем другие соединения в порядке возрастания значений их ПР.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395537" y="2339471"/>
            <a:ext cx="2412752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sz="2400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15436" cy="334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молярную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раствори-мость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сульфата свинца и его массу в 1 дм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Решение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1. PbSO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4(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тв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2+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(PbSO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=[Pb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2+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[SO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];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[Pb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2+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= [SO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2–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= S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/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дм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(PbSO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 = S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; </a:t>
            </a: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2978" name="Object 2"/>
          <p:cNvGraphicFramePr>
            <a:graphicFrameLocks noChangeAspect="1"/>
          </p:cNvGraphicFramePr>
          <p:nvPr/>
        </p:nvGraphicFramePr>
        <p:xfrm>
          <a:off x="4143372" y="2928934"/>
          <a:ext cx="2412223" cy="485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47" name="Формула" r:id="rId5" imgW="500036" imgH="258403" progId="Equation.3">
                  <p:embed/>
                </p:oleObj>
              </mc:Choice>
              <mc:Fallback>
                <p:oleObj name="Формула" r:id="rId5" imgW="500036" imgH="258403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2928934"/>
                        <a:ext cx="2412223" cy="4856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282" y="3429000"/>
            <a:ext cx="68580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(PbSO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1,6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–8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2981" name="Object 5"/>
          <p:cNvGraphicFramePr>
            <a:graphicFrameLocks noChangeAspect="1"/>
          </p:cNvGraphicFramePr>
          <p:nvPr/>
        </p:nvGraphicFramePr>
        <p:xfrm>
          <a:off x="1142976" y="3857628"/>
          <a:ext cx="5729328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48" name="Формула" r:id="rId7" imgW="500178" imgH="284335" progId="Equation.3">
                  <p:embed/>
                </p:oleObj>
              </mc:Choice>
              <mc:Fallback>
                <p:oleObj name="Формула" r:id="rId7" imgW="500178" imgH="284335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3857628"/>
                        <a:ext cx="5729328" cy="5000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44" y="4429132"/>
            <a:ext cx="885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PbSO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PbSO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М(</a:t>
            </a:r>
            <a:r>
              <a:rPr lang="en-US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PbSO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)=1,26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–4 •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303 =</a:t>
            </a:r>
          </a:p>
          <a:p>
            <a:pPr marL="360363" lvl="0" indent="-3603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= 3,81 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г/дм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PbSO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1,26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моль/дм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1520825"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PbSO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3,81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–2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г/дм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41" name="Rectangle 1"/>
          <p:cNvSpPr>
            <a:spLocks noChangeArrowheads="1"/>
          </p:cNvSpPr>
          <p:nvPr/>
        </p:nvSpPr>
        <p:spPr bwMode="auto">
          <a:xfrm>
            <a:off x="142844" y="181423"/>
            <a:ext cx="8858312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2.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изменится молярная растворимость иодида серебра, если к его насыщенному раствору прибавить иодид калия до концентрации  0,01 моль/дм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Решение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AgI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8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тв</a:t>
            </a:r>
            <a:r>
              <a:rPr kumimoji="0" lang="ru-RU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2. ПР(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=[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[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45720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3. [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= [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моль/дм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</a:t>
            </a:r>
          </a:p>
          <a:p>
            <a:pPr marL="0" marR="0" lvl="0" indent="457200" algn="l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4. ПР(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AgI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  </a:t>
            </a:r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42" name="Object 2"/>
          <p:cNvGraphicFramePr>
            <a:graphicFrameLocks noChangeAspect="1"/>
          </p:cNvGraphicFramePr>
          <p:nvPr/>
        </p:nvGraphicFramePr>
        <p:xfrm>
          <a:off x="4000496" y="3214686"/>
          <a:ext cx="1660934" cy="428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4" name="Формула" r:id="rId5" imgW="977476" imgH="253890" progId="Equation.3">
                  <p:embed/>
                </p:oleObj>
              </mc:Choice>
              <mc:Fallback>
                <p:oleObj name="Формула" r:id="rId5" imgW="977476" imgH="25389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3214686"/>
                        <a:ext cx="1660934" cy="4286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364331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5.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AgI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8,3 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10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–17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49" name="Object 9"/>
          <p:cNvGraphicFramePr>
            <a:graphicFrameLocks noChangeAspect="1"/>
          </p:cNvGraphicFramePr>
          <p:nvPr/>
        </p:nvGraphicFramePr>
        <p:xfrm>
          <a:off x="1142976" y="4071942"/>
          <a:ext cx="5214974" cy="538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5" name="Формула" r:id="rId7" imgW="2679700" imgH="279400" progId="Equation.3">
                  <p:embed/>
                </p:oleObj>
              </mc:Choice>
              <mc:Fallback>
                <p:oleObj name="Формула" r:id="rId7" imgW="2679700" imgH="279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4071942"/>
                        <a:ext cx="5214974" cy="53893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7. Рассчитаем растворимость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AgI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присутствии одноименных ионов –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иодид-ионов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сильный электролит: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</a:p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поэтому [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= [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] = 0,01 моль/дм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</a:t>
            </a:r>
          </a:p>
        </p:txBody>
      </p:sp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7618" name="Object 2"/>
          <p:cNvGraphicFramePr>
            <a:graphicFrameLocks noChangeAspect="1"/>
          </p:cNvGraphicFramePr>
          <p:nvPr/>
        </p:nvGraphicFramePr>
        <p:xfrm>
          <a:off x="928661" y="1928802"/>
          <a:ext cx="7665847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86" name="Формула" r:id="rId5" imgW="497644" imgH="450047" progId="Equation.3">
                  <p:embed/>
                </p:oleObj>
              </mc:Choice>
              <mc:Fallback>
                <p:oleObj name="Формула" r:id="rId5" imgW="497644" imgH="450047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1" y="1928802"/>
                        <a:ext cx="7665847" cy="85725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282" y="2818473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 Находим изменение растворимости за счет влияния одноименных ионов: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76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7621" name="Object 5"/>
          <p:cNvGraphicFramePr>
            <a:graphicFrameLocks noChangeAspect="1"/>
          </p:cNvGraphicFramePr>
          <p:nvPr/>
        </p:nvGraphicFramePr>
        <p:xfrm>
          <a:off x="2928926" y="3643314"/>
          <a:ext cx="2787430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87" name="Формула" r:id="rId7" imgW="1586811" imgH="444307" progId="Equation.3">
                  <p:embed/>
                </p:oleObj>
              </mc:Choice>
              <mc:Fallback>
                <p:oleObj name="Формула" r:id="rId7" imgW="1586811" imgH="444307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3643314"/>
                        <a:ext cx="2787430" cy="78581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1406" y="4595359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 введении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иодид-ионов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раствор иодида серебра его растворимость уменьшается в 1,1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раз.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57158" y="2071678"/>
            <a:ext cx="8643998" cy="11956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/>
                <a:cs typeface="Arial" pitchFamily="34" charset="0"/>
              </a:rPr>
              <a:t>Практическая работа № 4 «Концентрации растворов»</a:t>
            </a:r>
            <a:endParaRPr lang="ru-RU" sz="42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5" descr="D:\23.05.13-домашние документы\Лаб. раб YES\Виртуальные лабораторные YES\Анимашки и картинки\Вода, жидкости,\Рисунок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5500702"/>
            <a:ext cx="1714479" cy="1285860"/>
          </a:xfrm>
          <a:prstGeom prst="rect">
            <a:avLst/>
          </a:prstGeom>
          <a:noFill/>
        </p:spPr>
      </p:pic>
      <p:pic>
        <p:nvPicPr>
          <p:cNvPr id="389122" name="Picture 2" descr="D:\23.05.13-домашние документы\Виртуальные лекции 2015\Химия\Растворы\концентрация раствора\396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7297" y="0"/>
            <a:ext cx="4176703" cy="1928826"/>
          </a:xfrm>
          <a:prstGeom prst="round2Diag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9124" name="Picture 4" descr="D:\23.05.13-домашние документы\Виртуальные лекции 2015\Химия\Растворы\концентрация раствора\dilutio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67182"/>
            <a:ext cx="2690818" cy="2690818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1714480" y="3429000"/>
            <a:ext cx="7215238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Научиться рассчитывать концентрации растворов.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70623"/>
            <a:ext cx="8572560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Способы выражения концентрации растворов</a:t>
            </a:r>
          </a:p>
        </p:txBody>
      </p:sp>
      <p:graphicFrame>
        <p:nvGraphicFramePr>
          <p:cNvPr id="418820" name="Object 4"/>
          <p:cNvGraphicFramePr>
            <a:graphicFrameLocks noChangeAspect="1"/>
          </p:cNvGraphicFramePr>
          <p:nvPr/>
        </p:nvGraphicFramePr>
        <p:xfrm>
          <a:off x="2928926" y="2500306"/>
          <a:ext cx="3634765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88" name="Формула" r:id="rId4" imgW="1752600" imgH="419100" progId="Equation.3">
                  <p:embed/>
                </p:oleObj>
              </mc:Choice>
              <mc:Fallback>
                <p:oleObj name="Формула" r:id="rId4" imgW="1752600" imgH="419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2500306"/>
                        <a:ext cx="3634765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8818" name="Object 2"/>
          <p:cNvGraphicFramePr>
            <a:graphicFrameLocks noChangeAspect="1"/>
          </p:cNvGraphicFramePr>
          <p:nvPr/>
        </p:nvGraphicFramePr>
        <p:xfrm>
          <a:off x="785786" y="4953014"/>
          <a:ext cx="3733811" cy="83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89" name="Формула" r:id="rId6" imgW="1854200" imgH="419100" progId="Equation.3">
                  <p:embed/>
                </p:oleObj>
              </mc:Choice>
              <mc:Fallback>
                <p:oleObj name="Формула" r:id="rId6" imgW="1854200" imgH="419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953014"/>
                        <a:ext cx="3733811" cy="8334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42844" y="1085833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lvl="0" indent="-5413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Процентная концентрация или массовая доля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показывает, какая масса  растворенного вещества (р.в.) содержится в 100 граммах раствора: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3357562"/>
            <a:ext cx="8715436" cy="1621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540000" algn="ctr"/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р-ра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)=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V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р-ра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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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800" b="1" dirty="0" err="1" smtClean="0">
                <a:latin typeface="Arial" pitchFamily="34" charset="0"/>
                <a:ea typeface="Times New Roman"/>
                <a:cs typeface="Arial" pitchFamily="34" charset="0"/>
              </a:rPr>
              <a:t>р-ра</a:t>
            </a:r>
            <a:r>
              <a:rPr lang="ru-RU" sz="2800" b="1" dirty="0" smtClean="0"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marL="452438" indent="-540000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Молярная концентрация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показывает, сколько молей растворенного вещества содержится в 1 литре (1 дм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раствора: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29124" y="5064309"/>
            <a:ext cx="40924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,    [моль/дм</a:t>
            </a:r>
            <a:r>
              <a:rPr lang="ru-RU" sz="2700" b="1" baseline="30000" dirty="0" smtClean="0"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   или   М]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6" name="Picture 2" descr="D:\23.05.13-домашние документы\Виртуальные лекции 2015\Химия\Растворы\концентрация раствора\концентрация-1pptx.png"/>
          <p:cNvPicPr>
            <a:picLocks noChangeAspect="1" noChangeArrowheads="1"/>
          </p:cNvPicPr>
          <p:nvPr/>
        </p:nvPicPr>
        <p:blipFill>
          <a:blip r:embed="rId3" cstate="print"/>
          <a:srcRect l="31070" t="13728" r="4720" b="16216"/>
          <a:stretch>
            <a:fillRect/>
          </a:stretch>
        </p:blipFill>
        <p:spPr bwMode="auto">
          <a:xfrm>
            <a:off x="1643042" y="71462"/>
            <a:ext cx="5410951" cy="67865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5" name="Picture 1" descr="D:\23.05.13-домашние документы\Виртуальные лекции 2015\Химия\Растворы\27707_1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441" t="8100" r="597" b="4166"/>
          <a:stretch>
            <a:fillRect/>
          </a:stretch>
        </p:blipFill>
        <p:spPr bwMode="auto">
          <a:xfrm>
            <a:off x="1857356" y="71414"/>
            <a:ext cx="5192804" cy="66437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21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2438" marR="0" lvl="0" indent="-54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Молярная концентрация эквивалента или </a:t>
            </a:r>
            <a:r>
              <a:rPr kumimoji="0" lang="ru-RU" sz="2800" b="1" i="0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моль-эквивалентная</a:t>
            </a: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концентрация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нормальная концентрация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нормальность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– показывает, сколько молей эквивалентов растворенного вещества содержится в 1 литре (1 дм</a:t>
            </a:r>
            <a:r>
              <a:rPr kumimoji="0" lang="ru-RU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) раствора.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2438" marR="0" lvl="0" indent="-54000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Эквивалент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– реальная или условная частица (молекула или ее часть), которая в данной реакции соединяется, замещает, высвобождает один ион водорода или каким-то другим образом равноценна одному иону водорода в кислотно-основных реакциях, или одному электрону в окислительно-восстановительных реакциях.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47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4722" name="Object 2"/>
          <p:cNvGraphicFramePr>
            <a:graphicFrameLocks noChangeAspect="1"/>
          </p:cNvGraphicFramePr>
          <p:nvPr/>
        </p:nvGraphicFramePr>
        <p:xfrm>
          <a:off x="1656437" y="5357826"/>
          <a:ext cx="456756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56" name="Формула" r:id="rId5" imgW="2501900" imgH="431800" progId="Equation.3">
                  <p:embed/>
                </p:oleObj>
              </mc:Choice>
              <mc:Fallback>
                <p:oleObj name="Формула" r:id="rId5" imgW="25019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6437" y="5357826"/>
                        <a:ext cx="4567567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7224" y="6215082"/>
            <a:ext cx="6240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моль-экв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 моль/дм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или   н.]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3697" name="Object 1"/>
          <p:cNvGraphicFramePr>
            <a:graphicFrameLocks noChangeAspect="1"/>
          </p:cNvGraphicFramePr>
          <p:nvPr/>
        </p:nvGraphicFramePr>
        <p:xfrm>
          <a:off x="1802367" y="142852"/>
          <a:ext cx="4984211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01" name="Формула" r:id="rId5" imgW="2501900" imgH="431800" progId="Equation.3">
                  <p:embed/>
                </p:oleObj>
              </mc:Choice>
              <mc:Fallback>
                <p:oleObj name="Формула" r:id="rId5" imgW="2501900" imgH="4318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367" y="142852"/>
                        <a:ext cx="4984211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86116" y="1007731"/>
            <a:ext cx="58098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моль-экв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/дм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;  моль/дм</a:t>
            </a:r>
            <a:r>
              <a:rPr lang="ru-RU" sz="25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 или   н.]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571612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число, определяющее, какая часть молекулы эквивалентна одному иону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кислотно-основных реакциях (взаимодействует с одним ионом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или одному электрону в окислительно-восстановительных реакциях.</a:t>
            </a:r>
            <a:endParaRPr lang="ru-RU" sz="2800" b="1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24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кислоты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равен единице, деленной на число прореагировавших ионов 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3699" name="Object 3"/>
          <p:cNvGraphicFramePr>
            <a:graphicFrameLocks noChangeAspect="1"/>
          </p:cNvGraphicFramePr>
          <p:nvPr/>
        </p:nvGraphicFramePr>
        <p:xfrm>
          <a:off x="3256462" y="4500570"/>
          <a:ext cx="3315802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02" name="Формула" r:id="rId7" imgW="1828800" imgH="457200" progId="Equation.3">
                  <p:embed/>
                </p:oleObj>
              </mc:Choice>
              <mc:Fallback>
                <p:oleObj name="Формула" r:id="rId7" imgW="18288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6462" y="4500570"/>
                        <a:ext cx="3315802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0" y="-153888"/>
            <a:ext cx="433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3701" name="Object 5"/>
          <p:cNvGraphicFramePr>
            <a:graphicFrameLocks noChangeAspect="1"/>
          </p:cNvGraphicFramePr>
          <p:nvPr/>
        </p:nvGraphicFramePr>
        <p:xfrm>
          <a:off x="4714876" y="5286388"/>
          <a:ext cx="2208626" cy="757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03" name="Формула" r:id="rId9" imgW="1155700" imgH="393700" progId="Equation.3">
                  <p:embed/>
                </p:oleObj>
              </mc:Choice>
              <mc:Fallback>
                <p:oleObj name="Формула" r:id="rId9" imgW="1155700" imgH="3937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5286388"/>
                        <a:ext cx="2208626" cy="7572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44" y="5406110"/>
            <a:ext cx="4429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 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HCl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1,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2674" name="Object 2"/>
          <p:cNvGraphicFramePr>
            <a:graphicFrameLocks noChangeAspect="1"/>
          </p:cNvGraphicFramePr>
          <p:nvPr/>
        </p:nvGraphicFramePr>
        <p:xfrm>
          <a:off x="3071802" y="714356"/>
          <a:ext cx="344886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77" name="Формула" r:id="rId5" imgW="2032000" imgH="457200" progId="Equation.3">
                  <p:embed/>
                </p:oleObj>
              </mc:Choice>
              <mc:Fallback>
                <p:oleObj name="Формула" r:id="rId5" imgW="20320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02" y="714356"/>
                        <a:ext cx="3448867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673" name="Object 1"/>
          <p:cNvGraphicFramePr>
            <a:graphicFrameLocks noChangeAspect="1"/>
          </p:cNvGraphicFramePr>
          <p:nvPr/>
        </p:nvGraphicFramePr>
        <p:xfrm>
          <a:off x="5072065" y="1571611"/>
          <a:ext cx="2500331" cy="740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78" name="Формула" r:id="rId7" imgW="1307532" imgH="393529" progId="Equation.3">
                  <p:embed/>
                </p:oleObj>
              </mc:Choice>
              <mc:Fallback>
                <p:oleObj name="Формула" r:id="rId7" imgW="1307532" imgH="393529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5" y="1571611"/>
                        <a:ext cx="2500331" cy="7408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732" y="142852"/>
            <a:ext cx="7170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Фактор эквивалентности основания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643050"/>
            <a:ext cx="4610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например, 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ru-RU" sz="2800" b="1" baseline="-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экв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NaOH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)=1, 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1541" y="2285992"/>
            <a:ext cx="7506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 эквивалентности соли и оксида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78" name="Object 6"/>
          <p:cNvGraphicFramePr>
            <a:graphicFrameLocks noChangeAspect="1"/>
          </p:cNvGraphicFramePr>
          <p:nvPr/>
        </p:nvGraphicFramePr>
        <p:xfrm>
          <a:off x="2071670" y="2857496"/>
          <a:ext cx="4641251" cy="78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79" name="Формула" r:id="rId9" imgW="2679700" imgH="444500" progId="Equation.3">
                  <p:embed/>
                </p:oleObj>
              </mc:Choice>
              <mc:Fallback>
                <p:oleObj name="Формула" r:id="rId9" imgW="2679700" imgH="4445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1670" y="2857496"/>
                        <a:ext cx="4641251" cy="781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14282" y="3786190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2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80" name="Object 8"/>
          <p:cNvGraphicFramePr>
            <a:graphicFrameLocks noChangeAspect="1"/>
          </p:cNvGraphicFramePr>
          <p:nvPr/>
        </p:nvGraphicFramePr>
        <p:xfrm>
          <a:off x="2310832" y="3643314"/>
          <a:ext cx="2015794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80" name="Формула" r:id="rId11" imgW="1002865" imgH="393529" progId="Equation.3">
                  <p:embed/>
                </p:oleObj>
              </mc:Choice>
              <mc:Fallback>
                <p:oleObj name="Формула" r:id="rId11" imgW="1002865" imgH="393529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832" y="3643314"/>
                        <a:ext cx="2015794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82" name="Object 10"/>
          <p:cNvGraphicFramePr>
            <a:graphicFrameLocks noChangeAspect="1"/>
          </p:cNvGraphicFramePr>
          <p:nvPr/>
        </p:nvGraphicFramePr>
        <p:xfrm>
          <a:off x="4571999" y="3571876"/>
          <a:ext cx="2784529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81" name="Формула" r:id="rId13" imgW="1358310" imgH="393529" progId="Equation.3">
                  <p:embed/>
                </p:oleObj>
              </mc:Choice>
              <mc:Fallback>
                <p:oleObj name="Формула" r:id="rId13" imgW="1358310" imgH="393529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3571876"/>
                        <a:ext cx="2784529" cy="785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68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2684" name="Object 12"/>
          <p:cNvGraphicFramePr>
            <a:graphicFrameLocks noChangeAspect="1"/>
          </p:cNvGraphicFramePr>
          <p:nvPr/>
        </p:nvGraphicFramePr>
        <p:xfrm>
          <a:off x="3428992" y="4500570"/>
          <a:ext cx="2678925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82" name="Формула" r:id="rId15" imgW="1231366" imgH="393529" progId="Equation.3">
                  <p:embed/>
                </p:oleObj>
              </mc:Choice>
              <mc:Fallback>
                <p:oleObj name="Формула" r:id="rId15" imgW="1231366" imgH="393529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4500570"/>
                        <a:ext cx="2678925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977129"/>
            <a:ext cx="871543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5" action="ppaction://hlinksldjump"/>
              </a:rPr>
              <a:t>Практическая работа № 1. Водородный показатель. Степень диссоциации.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6" action="ppaction://hlinksldjump"/>
              </a:rPr>
              <a:t>Практическая работа № 2. Растворимость.</a:t>
            </a: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6" action="ppaction://hlinksldjump"/>
              </a:rPr>
              <a:t>Практическая работа № 3. Произведение растворимости.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  <a:hlinkClick r:id="rId7" action="ppaction://hlinksldjump"/>
              </a:rPr>
              <a:t>Практическая работа № 4. Концентрации растворов.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Использованные источники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окислительно-восстановительных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реак-циях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фактор эквивалентности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окислителя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восстановителя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равен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единице, деленной на число принятых или отданных электронов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Молярная масса эквивалента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эквивалентная масса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масса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одного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моль-эквивалента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например: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1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1649" name="Object 1"/>
          <p:cNvGraphicFramePr>
            <a:graphicFrameLocks noChangeAspect="1"/>
          </p:cNvGraphicFramePr>
          <p:nvPr/>
        </p:nvGraphicFramePr>
        <p:xfrm>
          <a:off x="2428860" y="2571744"/>
          <a:ext cx="5274982" cy="834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82" name="Формула" r:id="rId5" imgW="2717800" imgH="431800" progId="Equation.3">
                  <p:embed/>
                </p:oleObj>
              </mc:Choice>
              <mc:Fallback>
                <p:oleObj name="Формула" r:id="rId5" imgW="2717800" imgH="4318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2571744"/>
                        <a:ext cx="5274982" cy="8346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5" name="Rectangle 1"/>
          <p:cNvSpPr>
            <a:spLocks noChangeArrowheads="1"/>
          </p:cNvSpPr>
          <p:nvPr/>
        </p:nvSpPr>
        <p:spPr bwMode="auto">
          <a:xfrm>
            <a:off x="142844" y="142852"/>
            <a:ext cx="8786874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24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Закон эквивалентов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вещества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взаимодейст-вуют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эквивалентных количествах или массы веществ, вступивших в реакцию,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пропорцио-нальны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их эквивалентным массам.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+ 2NaOH = Na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+ 2H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626" name="Object 2"/>
          <p:cNvGraphicFramePr>
            <a:graphicFrameLocks noChangeAspect="1"/>
          </p:cNvGraphicFramePr>
          <p:nvPr/>
        </p:nvGraphicFramePr>
        <p:xfrm>
          <a:off x="1142976" y="2500306"/>
          <a:ext cx="6874534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91" name="Формула" r:id="rId7" imgW="3454400" imgH="431800" progId="Equation.3">
                  <p:embed/>
                </p:oleObj>
              </mc:Choice>
              <mc:Fallback>
                <p:oleObj name="Формула" r:id="rId7" imgW="34544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76" y="2500306"/>
                        <a:ext cx="6874534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0628" name="Object 4"/>
          <p:cNvGraphicFramePr>
            <a:graphicFrameLocks noChangeAspect="1"/>
          </p:cNvGraphicFramePr>
          <p:nvPr/>
        </p:nvGraphicFramePr>
        <p:xfrm>
          <a:off x="2857488" y="3786190"/>
          <a:ext cx="3671538" cy="128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92" name="Формула" r:id="rId9" imgW="1816100" imgH="647700" progId="Equation.3">
                  <p:embed/>
                </p:oleObj>
              </mc:Choice>
              <mc:Fallback>
                <p:oleObj name="Формула" r:id="rId9" imgW="1816100" imgH="647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3786190"/>
                        <a:ext cx="3671538" cy="12858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286248" y="3143248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ecord2017121721373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0608" y="6216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42852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Титр (массовая концентрация)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показывает, какая масса растворенного вещества содержится в единице объема раствора: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01" name="Object 1"/>
          <p:cNvGraphicFramePr>
            <a:graphicFrameLocks noChangeAspect="1"/>
          </p:cNvGraphicFramePr>
          <p:nvPr/>
        </p:nvGraphicFramePr>
        <p:xfrm>
          <a:off x="1500166" y="1428736"/>
          <a:ext cx="2640348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9" name="Формула" r:id="rId5" imgW="1295400" imgH="419100" progId="Equation.3">
                  <p:embed/>
                </p:oleObj>
              </mc:Choice>
              <mc:Fallback>
                <p:oleObj name="Формула" r:id="rId5" imgW="1295400" imgH="4191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66" y="1428736"/>
                        <a:ext cx="2640348" cy="8572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400079" y="1571612"/>
            <a:ext cx="3958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[г/дм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, г/см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 мг/см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428868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Моляльная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концентрация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показывает, сколько молей растворенного вещества содержится в 1 килограмме растворителя (эта концентрация не зависит от температуры):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0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604" name="Object 4"/>
          <p:cNvGraphicFramePr>
            <a:graphicFrameLocks noChangeAspect="1"/>
          </p:cNvGraphicFramePr>
          <p:nvPr/>
        </p:nvGraphicFramePr>
        <p:xfrm>
          <a:off x="1714480" y="4000504"/>
          <a:ext cx="5371080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70" name="Формула" r:id="rId7" imgW="2489200" imgH="469900" progId="Equation.3">
                  <p:embed/>
                </p:oleObj>
              </mc:Choice>
              <mc:Fallback>
                <p:oleObj name="Формула" r:id="rId7" imgW="2489200" imgH="469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80" y="4000504"/>
                        <a:ext cx="5371080" cy="1000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1.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Сколько граммов 30 % (по массе) раствора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надо добавить к 300 г воды, чтобы получить 10 % раствор соли?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57158" y="1428736"/>
          <a:ext cx="8501122" cy="1813560"/>
        </p:xfrm>
        <a:graphic>
          <a:graphicData uri="http://schemas.openxmlformats.org/drawingml/2006/table">
            <a:tbl>
              <a:tblPr/>
              <a:tblGrid>
                <a:gridCol w="3071834"/>
                <a:gridCol w="542928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30 %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274320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Массовая доля (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отношение количества граммов растворенного вещества к массе раствора.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10 %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</a:t>
                      </a:r>
                      <a:r>
                        <a:rPr lang="en-US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300 г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=?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9844" name="Object 4"/>
          <p:cNvGraphicFramePr>
            <a:graphicFrameLocks noChangeAspect="1"/>
          </p:cNvGraphicFramePr>
          <p:nvPr/>
        </p:nvGraphicFramePr>
        <p:xfrm>
          <a:off x="4500562" y="3286124"/>
          <a:ext cx="2305057" cy="942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10" name="Формула" r:id="rId5" imgW="1091726" imgH="444307" progId="Equation.3">
                  <p:embed/>
                </p:oleObj>
              </mc:Choice>
              <mc:Fallback>
                <p:oleObj name="Формула" r:id="rId5" imgW="1091726" imgH="444307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286124"/>
                        <a:ext cx="2305057" cy="9429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19845" name="Object 5"/>
          <p:cNvGraphicFramePr>
            <a:graphicFrameLocks noChangeAspect="1"/>
          </p:cNvGraphicFramePr>
          <p:nvPr/>
        </p:nvGraphicFramePr>
        <p:xfrm>
          <a:off x="2357422" y="4202521"/>
          <a:ext cx="5705490" cy="86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11" name="Формула" r:id="rId7" imgW="3098800" imgH="469900" progId="Equation.3">
                  <p:embed/>
                </p:oleObj>
              </mc:Choice>
              <mc:Fallback>
                <p:oleObj name="Формула" r:id="rId7" imgW="3098800" imgH="4699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4202521"/>
                        <a:ext cx="5705490" cy="8695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85852" y="142852"/>
            <a:ext cx="7063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р-ра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р-ра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+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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</a:t>
            </a:r>
            <a:r>
              <a:rPr lang="ru-RU" sz="2800" b="1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+ 300 </a:t>
            </a:r>
          </a:p>
        </p:txBody>
      </p:sp>
      <p:sp>
        <p:nvSpPr>
          <p:cNvPr id="43213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32130" name="Object 2"/>
          <p:cNvGraphicFramePr>
            <a:graphicFrameLocks noChangeAspect="1"/>
          </p:cNvGraphicFramePr>
          <p:nvPr/>
        </p:nvGraphicFramePr>
        <p:xfrm>
          <a:off x="2857488" y="642918"/>
          <a:ext cx="3185606" cy="1000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63" name="Формула" r:id="rId5" imgW="1422400" imgH="444500" progId="Equation.3">
                  <p:embed/>
                </p:oleObj>
              </mc:Choice>
              <mc:Fallback>
                <p:oleObj name="Формула" r:id="rId5" imgW="14224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488" y="642918"/>
                        <a:ext cx="3185606" cy="10001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14282" y="1567770"/>
            <a:ext cx="864399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10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+ 3000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3000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= 150.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625475" lvl="0" indent="-6254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получить 10 % раствор соли, необходимо взять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150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 30 % (по массе) раствора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NaCl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2.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Какой объем 6 М раствора НС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 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нужно взять для приготовления 25 мл 2,5 М раствора НС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4282" y="1357298"/>
          <a:ext cx="8715436" cy="2133600"/>
        </p:xfrm>
        <a:graphic>
          <a:graphicData uri="http://schemas.openxmlformats.org/drawingml/2006/table">
            <a:tbl>
              <a:tblPr/>
              <a:tblGrid>
                <a:gridCol w="2857520"/>
                <a:gridCol w="585791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</a:t>
                      </a:r>
                      <a:endParaRPr lang="ru-RU" sz="28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(НС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 М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</a:tabLst>
                      </a:pPr>
                      <a:r>
                        <a:rPr lang="ru-RU" sz="28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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(НС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(НС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ru-RU" sz="28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р-р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endParaRPr lang="ru-RU" sz="2800" b="1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</a:tabLst>
                      </a:pP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2,5 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25 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10</a:t>
                      </a:r>
                      <a:r>
                        <a:rPr lang="ru-RU" sz="2800" b="1" baseline="30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–3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0,0625 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моль 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(НС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ru-RU" sz="2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2,5 М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р-р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25 мл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600200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800" b="1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8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р-р</a:t>
                      </a:r>
                      <a:r>
                        <a:rPr lang="ru-RU" sz="28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=?</a:t>
                      </a:r>
                      <a:endParaRPr lang="ru-RU" sz="2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31106" name="Object 2"/>
          <p:cNvGraphicFramePr>
            <a:graphicFrameLocks noChangeAspect="1"/>
          </p:cNvGraphicFramePr>
          <p:nvPr/>
        </p:nvGraphicFramePr>
        <p:xfrm>
          <a:off x="2500298" y="3357562"/>
          <a:ext cx="6482285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39" name="Формула" r:id="rId5" imgW="3035300" imgH="431800" progId="Equation.3">
                  <p:embed/>
                </p:oleObj>
              </mc:Choice>
              <mc:Fallback>
                <p:oleObj name="Формула" r:id="rId5" imgW="30353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3357562"/>
                        <a:ext cx="6482285" cy="928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214282" y="4166731"/>
            <a:ext cx="8643997" cy="119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22313" marR="0" lvl="0" indent="-722313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для приготовления 25 мл 2,5 М раствора НС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нужно взять 10,42 мл 6 М раствора НС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1142984"/>
            <a:ext cx="8786874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3.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Поваренную соль массой 5 г растворили в 45 г воды. Определите массовую долю (%) соли в растворе.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14282" y="2571744"/>
          <a:ext cx="8786874" cy="1748790"/>
        </p:xfrm>
        <a:graphic>
          <a:graphicData uri="http://schemas.openxmlformats.org/drawingml/2006/table">
            <a:tbl>
              <a:tblPr/>
              <a:tblGrid>
                <a:gridCol w="2500330"/>
                <a:gridCol w="6286544"/>
              </a:tblGrid>
              <a:tr h="23236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NaCl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5 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общую массу полученного раствора: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+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5 г + 45 г = 50 г.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45 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732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?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 descr="D:\23.05.13-домашние документы\Виртуальные лекции 2015\Химия\Вещества\соль\eaa71df19dd5.jpg"/>
          <p:cNvPicPr>
            <a:picLocks noChangeAspect="1" noChangeArrowheads="1"/>
          </p:cNvPicPr>
          <p:nvPr/>
        </p:nvPicPr>
        <p:blipFill>
          <a:blip r:embed="rId3" cstate="print"/>
          <a:srcRect l="14843" r="3125"/>
          <a:stretch>
            <a:fillRect/>
          </a:stretch>
        </p:blipFill>
        <p:spPr bwMode="auto">
          <a:xfrm>
            <a:off x="142844" y="4786290"/>
            <a:ext cx="2265949" cy="20717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214282" y="5000636"/>
            <a:ext cx="100380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N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аС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l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0"/>
            <a:ext cx="8568952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Определение массовой доли растворённого вещества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14290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Вычислим массовую долю (%) соли в растворе: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57422" y="1214422"/>
            <a:ext cx="4429156" cy="857256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8860" y="2285992"/>
            <a:ext cx="4356119" cy="754094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Прямоугольник 17"/>
          <p:cNvSpPr/>
          <p:nvPr/>
        </p:nvSpPr>
        <p:spPr>
          <a:xfrm>
            <a:off x="357158" y="3143248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10 %.</a:t>
            </a: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357166"/>
            <a:ext cx="878687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 раствора 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удалить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часть воды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(выпариванием, испарением) или, наоборот, </a:t>
            </a:r>
            <a:r>
              <a:rPr lang="ru-RU" sz="2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раствору </a:t>
            </a:r>
            <a:r>
              <a:rPr lang="ru-RU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добавить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воду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 изменятся только масса и объём раствора, а масса растворённого вещества в растворе останется неизменной 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265113" lvl="0" indent="-26511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раствор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добавить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растворённое вещество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или из раствора </a:t>
            </a:r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удалить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часть растворённого вещества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виде осадка (при охлаждении), то изменится как масса раствора, так и масса растворённого вещества в растворе 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5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52337"/>
            <a:ext cx="871543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4.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Из раствора массой 500 г с массовой долей нитрата калия 10 % выпариванием удалили 300 г воды. Определите массовую долю (%) соли в оставшемся растворе.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5720" y="1928802"/>
          <a:ext cx="8643998" cy="3147822"/>
        </p:xfrm>
        <a:graphic>
          <a:graphicData uri="http://schemas.openxmlformats.org/drawingml/2006/table">
            <a:tbl>
              <a:tblPr/>
              <a:tblGrid>
                <a:gridCol w="2857520"/>
                <a:gridCol w="5786478"/>
              </a:tblGrid>
              <a:tr h="23236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)= =500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Определим массу раствора после выпаривания (</a:t>
                      </a: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раствора изменилась за счёт удаления части воды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):</a:t>
                      </a:r>
                    </a:p>
                    <a:p>
                      <a:pPr indent="291465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–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);</a:t>
                      </a:r>
                    </a:p>
                    <a:p>
                      <a:pPr indent="291465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500 г – 300 г =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=200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KNO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10 %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300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732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KNO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?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 descr="Potassium nitr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857760"/>
            <a:ext cx="1905000" cy="160972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8" name="Прямоугольник 17"/>
          <p:cNvSpPr/>
          <p:nvPr/>
        </p:nvSpPr>
        <p:spPr>
          <a:xfrm>
            <a:off x="2143108" y="6215082"/>
            <a:ext cx="111601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KNO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71472" y="1909883"/>
            <a:ext cx="8072494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Практическая работа № 1.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«Водородный показатель.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Степень диссоциации»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D:\23.05.13-домашние документы\Виртуальные лекции 2015\Химия\Реакции\индикаторы\0072-072-Indikatory.jpg"/>
          <p:cNvPicPr>
            <a:picLocks noChangeAspect="1" noChangeArrowheads="1"/>
          </p:cNvPicPr>
          <p:nvPr/>
        </p:nvPicPr>
        <p:blipFill>
          <a:blip r:embed="rId4" cstate="print"/>
          <a:srcRect t="12500" b="61111"/>
          <a:stretch>
            <a:fillRect/>
          </a:stretch>
        </p:blipFill>
        <p:spPr bwMode="auto">
          <a:xfrm>
            <a:off x="1357290" y="214290"/>
            <a:ext cx="6858000" cy="135732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90486"/>
            <a:ext cx="914400" cy="1238250"/>
          </a:xfrm>
          <a:prstGeom prst="rect">
            <a:avLst/>
          </a:prstGeom>
          <a:noFill/>
        </p:spPr>
      </p:pic>
      <p:pic>
        <p:nvPicPr>
          <p:cNvPr id="15" name="Picture 10" descr="сольватация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429132"/>
            <a:ext cx="16922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 descr="D:\23.05.13-домашние документы\Виртуальные лекции 2015\Химия\Растворы\электролит. дис\4742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626" y="4052630"/>
            <a:ext cx="5500726" cy="28053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" descr="D:\23.05.13-домашние документы\Виртуальные лекции 2015\Химия\Вещества\соль\A00114.jpg"/>
          <p:cNvPicPr>
            <a:picLocks noChangeAspect="1" noChangeArrowheads="1"/>
          </p:cNvPicPr>
          <p:nvPr/>
        </p:nvPicPr>
        <p:blipFill>
          <a:blip r:embed="rId8" cstate="print"/>
          <a:srcRect l="20833" r="18749"/>
          <a:stretch>
            <a:fillRect/>
          </a:stretch>
        </p:blipFill>
        <p:spPr bwMode="auto">
          <a:xfrm>
            <a:off x="0" y="6000768"/>
            <a:ext cx="517915" cy="857232"/>
          </a:xfrm>
          <a:prstGeom prst="rect">
            <a:avLst/>
          </a:prstGeom>
          <a:noFill/>
        </p:spPr>
      </p:pic>
      <p:sp>
        <p:nvSpPr>
          <p:cNvPr id="19" name="Выгнутая вниз стрелка 18"/>
          <p:cNvSpPr/>
          <p:nvPr/>
        </p:nvSpPr>
        <p:spPr>
          <a:xfrm rot="18328698">
            <a:off x="229530" y="6061353"/>
            <a:ext cx="822390" cy="285752"/>
          </a:xfrm>
          <a:prstGeom prst="curvedUpArrow">
            <a:avLst/>
          </a:prstGeom>
          <a:solidFill>
            <a:schemeClr val="bg1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42852"/>
            <a:ext cx="8858312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Найдём массу соли в исходном растворе: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8809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Определим массовую долю соли в оставшемся растворе (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масса соли в растворе не изменилась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34" y="6049052"/>
            <a:ext cx="5042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KNO</a:t>
            </a:r>
            <a:r>
              <a:rPr lang="en-US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25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714356"/>
            <a:ext cx="4724386" cy="836471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143116"/>
            <a:ext cx="5843577" cy="826135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Прямоугольник 19"/>
          <p:cNvSpPr/>
          <p:nvPr/>
        </p:nvSpPr>
        <p:spPr>
          <a:xfrm>
            <a:off x="214282" y="1571612"/>
            <a:ext cx="3207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Отсюда следует: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071810"/>
            <a:ext cx="5191119" cy="7570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136591"/>
            <a:ext cx="8849094" cy="86417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0001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Задача 5.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растворе массой 200 г с массовой долей хлорида кальция 2 % растворили 20 г хлорида кальция. Определите массовую долю (%) хлорида кальция в полученном растворе.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alcium chloride CaCl2.jpg"/>
          <p:cNvPicPr>
            <a:picLocks noChangeAspect="1" noChangeArrowheads="1"/>
          </p:cNvPicPr>
          <p:nvPr/>
        </p:nvPicPr>
        <p:blipFill>
          <a:blip r:embed="rId3" cstate="print"/>
          <a:srcRect l="23529" t="9804" r="20588" b="7843"/>
          <a:stretch>
            <a:fillRect/>
          </a:stretch>
        </p:blipFill>
        <p:spPr bwMode="auto">
          <a:xfrm>
            <a:off x="571472" y="4786322"/>
            <a:ext cx="1643074" cy="150019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42844" y="2123702"/>
          <a:ext cx="8858312" cy="2448306"/>
        </p:xfrm>
        <a:graphic>
          <a:graphicData uri="http://schemas.openxmlformats.org/drawingml/2006/table">
            <a:tbl>
              <a:tblPr/>
              <a:tblGrid>
                <a:gridCol w="3500462"/>
                <a:gridCol w="5357850"/>
              </a:tblGrid>
              <a:tr h="23236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00г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29146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Находим массу хлорида кальция в исходном растворе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):</a:t>
                      </a:r>
                    </a:p>
                    <a:p>
                      <a:pPr indent="291465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</a:t>
                      </a:r>
                      <a:r>
                        <a:rPr lang="ru-RU" sz="27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endParaRPr lang="ru-RU" sz="2700" b="1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91465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 </a:t>
                      </a:r>
                      <a:r>
                        <a:rPr lang="en-US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•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(раствора);</a:t>
                      </a:r>
                    </a:p>
                    <a:p>
                      <a:pPr indent="291465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0,02 • 200 г = 4 г.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)=2% (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0,02)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732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en-US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СаС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?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6263366"/>
            <a:ext cx="114121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СаС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l</a:t>
            </a:r>
            <a:r>
              <a:rPr lang="ru-RU" sz="2800" b="1" baseline="-25000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2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42844" y="285728"/>
            <a:ext cx="8858312" cy="39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Определяем массу хлорида кальция (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изменилась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полученном растворе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+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= 4 г + 20 г = 24 г.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Находим массу полученного раствора (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масса раствора также изменилась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счёт добавления хлорида кальция):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(раствора) =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(раствора) + 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ru-RU" sz="27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(раствора) = 200 г + 20 г = 220 г.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Определяем массовую долю соли в полученном растворе:</a:t>
            </a:r>
            <a:endParaRPr kumimoji="0" lang="ru-RU" sz="2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7" y="4286256"/>
            <a:ext cx="3714775" cy="785818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5286388"/>
            <a:ext cx="4857784" cy="6429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428596" y="6064441"/>
            <a:ext cx="649479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Ответ: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СаС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0,11, или 11 %.</a:t>
            </a: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643050"/>
            <a:ext cx="8786874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6.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Вычислите массы сахара и воды, необходимых для приготовления 1 кг раствора с массовой долей сахара, равной 0,1.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142852"/>
            <a:ext cx="8715436" cy="15050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Определение </a:t>
            </a:r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масс вещества и воды</a:t>
            </a:r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необходимых для приготовления заданной массы раствора</a:t>
            </a:r>
            <a:endParaRPr lang="ru-RU" sz="36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44" y="2963498"/>
          <a:ext cx="8786874" cy="3290316"/>
        </p:xfrm>
        <a:graphic>
          <a:graphicData uri="http://schemas.openxmlformats.org/drawingml/2006/table">
            <a:tbl>
              <a:tblPr/>
              <a:tblGrid>
                <a:gridCol w="2714644"/>
                <a:gridCol w="6072230"/>
              </a:tblGrid>
              <a:tr h="23236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=1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кг = 1000 г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indent="20129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Определяем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массу сахара. Из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формулы</a:t>
                      </a:r>
                    </a:p>
                    <a:p>
                      <a:pPr indent="20129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0129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27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indent="20129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kumimoji="0" lang="ru-RU" sz="27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следует: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(сахара) =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=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(сахара) • </a:t>
                      </a: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(раствора);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kumimoji="0" lang="en-US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</a:t>
                      </a:r>
                      <a:r>
                        <a:rPr kumimoji="0" lang="ru-RU" sz="2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(сахара) = 0,1 • 1000 г = 100 г .</a:t>
                      </a:r>
                      <a:endParaRPr lang="ru-RU" sz="2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(сахара) = 0,1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7098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(сахара) = ?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(Н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?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Рисунок 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071942"/>
            <a:ext cx="4120359" cy="78581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14290"/>
            <a:ext cx="885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2. Находим массу воды. Из формулы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8572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(раствора) 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+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(сахара)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следует: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(раствора) –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(сахара);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1000 г – 100 г = 900 г 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Ответ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(сахара) = 100 г; 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(Н</a:t>
            </a:r>
            <a:r>
              <a:rPr lang="ru-RU" sz="27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900 г 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9245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Если исходное вещество находится в растворе, то при решении задач добавляется ещё одно действие: определение массы вещества в растворе по его массовой доле.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Задача 7.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К раствору объёмом 200 см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массовой долей гидроксида калия 16 % и плотностью 1,14 г/см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прилили раствор сульфата меди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 Определите массу образовавшегося гидроксида меди (</a:t>
            </a:r>
            <a:r>
              <a:rPr lang="en-US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Виртуальные лекции 2015\Химия\Реакции\33-1.jpg"/>
          <p:cNvPicPr>
            <a:picLocks noChangeAspect="1" noChangeArrowheads="1"/>
          </p:cNvPicPr>
          <p:nvPr/>
        </p:nvPicPr>
        <p:blipFill>
          <a:blip r:embed="rId5" cstate="print"/>
          <a:srcRect l="66965" t="21875" b="11160"/>
          <a:stretch>
            <a:fillRect/>
          </a:stretch>
        </p:blipFill>
        <p:spPr bwMode="auto">
          <a:xfrm>
            <a:off x="3428992" y="4143380"/>
            <a:ext cx="1057260" cy="21431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 descr="D:\23.05.13-домашние документы\Виртуальные лекции 2015\Химия\сложные в-ва\основания\калия\1989.jpg"/>
          <p:cNvPicPr>
            <a:picLocks noChangeAspect="1" noChangeArrowheads="1"/>
          </p:cNvPicPr>
          <p:nvPr/>
        </p:nvPicPr>
        <p:blipFill>
          <a:blip r:embed="rId6" cstate="print"/>
          <a:srcRect l="7212" t="11900" r="63942" b="4803"/>
          <a:stretch>
            <a:fillRect/>
          </a:stretch>
        </p:blipFill>
        <p:spPr bwMode="auto">
          <a:xfrm>
            <a:off x="357158" y="3929066"/>
            <a:ext cx="1143008" cy="25717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2428860" y="4643446"/>
            <a:ext cx="723275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endParaRPr lang="ru-RU" sz="7200" b="1" dirty="0">
              <a:ln w="11430">
                <a:solidFill>
                  <a:sysClr val="windowText" lastClr="000000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643438" y="5143512"/>
            <a:ext cx="714380" cy="1588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143504" y="6143644"/>
            <a:ext cx="196399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u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(ОН)</a:t>
            </a:r>
            <a:r>
              <a:rPr lang="ru-RU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3" name="Picture 5" descr="D:\23.05.13-домашние документы\Виртуальные лекции 2015\Химия\сложные в-ва\основания\щелочи\640508.jpeg"/>
          <p:cNvPicPr>
            <a:picLocks noChangeAspect="1" noChangeArrowheads="1"/>
          </p:cNvPicPr>
          <p:nvPr/>
        </p:nvPicPr>
        <p:blipFill>
          <a:blip r:embed="rId7" cstate="print"/>
          <a:srcRect l="29105" t="6893" r="19208" b="4871"/>
          <a:stretch>
            <a:fillRect/>
          </a:stretch>
        </p:blipFill>
        <p:spPr bwMode="auto">
          <a:xfrm>
            <a:off x="1643042" y="5500702"/>
            <a:ext cx="639593" cy="107157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4" descr="http://internat.msu.ru/wp-content/uploads/CuOH2-2011.gif"/>
          <p:cNvPicPr>
            <a:picLocks noChangeAspect="1" noChangeArrowheads="1"/>
          </p:cNvPicPr>
          <p:nvPr/>
        </p:nvPicPr>
        <p:blipFill>
          <a:blip r:embed="rId8" cstate="print"/>
          <a:srcRect l="11111" r="11110" b="4593"/>
          <a:stretch>
            <a:fillRect/>
          </a:stretch>
        </p:blipFill>
        <p:spPr bwMode="auto">
          <a:xfrm>
            <a:off x="5572132" y="4000504"/>
            <a:ext cx="642942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record201712172142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8600" y="6216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2" y="357166"/>
          <a:ext cx="8786874" cy="2798064"/>
        </p:xfrm>
        <a:graphic>
          <a:graphicData uri="http://schemas.openxmlformats.org/drawingml/2006/table">
            <a:tbl>
              <a:tblPr/>
              <a:tblGrid>
                <a:gridCol w="2674116"/>
                <a:gridCol w="6112758"/>
              </a:tblGrid>
              <a:tr h="23236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Дано: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Решение</a:t>
                      </a:r>
                      <a:endParaRPr lang="ru-RU" sz="27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(раствора) = </a:t>
                      </a:r>
                      <a:r>
                        <a:rPr lang="ru-RU" sz="27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=200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см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indent="20129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 Находим массу гидроксида калия в растворе: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KOH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ОН) •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• 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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;</a:t>
                      </a:r>
                    </a:p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KOH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0,16 • 200 см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• 1,14 г/см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36,5 г.</a:t>
                      </a:r>
                    </a:p>
                    <a:p>
                      <a:pPr indent="201295"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 Вычисляем количество вещества гидроксида калия:</a:t>
                      </a:r>
                    </a:p>
                  </a:txBody>
                  <a:tcPr marL="64947" marR="64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ОН) = 16 % (0,16)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366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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=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1,14 г/см</a:t>
                      </a:r>
                      <a:r>
                        <a:rPr lang="ru-RU" sz="27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732">
                <a:tc>
                  <a:txBody>
                    <a:bodyPr/>
                    <a:lstStyle/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Найти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(ОН)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 = ?</a:t>
                      </a:r>
                    </a:p>
                  </a:txBody>
                  <a:tcPr marL="64947" marR="64947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429000"/>
            <a:ext cx="2884670" cy="768055"/>
          </a:xfrm>
          <a:prstGeom prst="round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429132"/>
            <a:ext cx="4981564" cy="83267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14348" y="1071546"/>
          <a:ext cx="7286677" cy="1419606"/>
        </p:xfrm>
        <a:graphic>
          <a:graphicData uri="http://schemas.openxmlformats.org/drawingml/2006/table">
            <a:tbl>
              <a:tblPr/>
              <a:tblGrid>
                <a:gridCol w="1895721"/>
                <a:gridCol w="1961931"/>
                <a:gridCol w="1928826"/>
                <a:gridCol w="150019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0,65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2KOH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моль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</a:t>
                      </a:r>
                      <a:r>
                        <a:rPr lang="en-US" sz="27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uSO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=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моль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(ОН)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↓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моль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K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700" b="1" baseline="-25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282" y="214290"/>
            <a:ext cx="8786874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3. Дальше расчёты производим, как обычно, по уравнению реакции: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2571744"/>
            <a:ext cx="8858312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Устанавливаем соотношение количества вещества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гидроксидов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калия и меди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и находим количество вещества гидроксида меди (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857628"/>
            <a:ext cx="3117850" cy="7863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285720" y="4714884"/>
            <a:ext cx="14477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отсюда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5357826"/>
            <a:ext cx="5198166" cy="81056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2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42852"/>
            <a:ext cx="87868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4. Вычисляем массу образовавшегося гидроксида меди (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):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=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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u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• М(С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u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); 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u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0,325 моль • 98 г/моль = 32,2 г.</a:t>
            </a:r>
            <a:endParaRPr lang="ru-RU" sz="28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Ответ: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(С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u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(ОН)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 = 32,2 г 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0547" y="6072206"/>
            <a:ext cx="196399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u</a:t>
            </a: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(ОН)</a:t>
            </a:r>
            <a:r>
              <a:rPr lang="ru-RU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Picture 4" descr="http://internat.msu.ru/wp-content/uploads/CuOH2-2011.gif"/>
          <p:cNvPicPr>
            <a:picLocks noChangeAspect="1" noChangeArrowheads="1"/>
          </p:cNvPicPr>
          <p:nvPr/>
        </p:nvPicPr>
        <p:blipFill>
          <a:blip r:embed="rId3" cstate="print"/>
          <a:srcRect l="11111" r="11110" b="4593"/>
          <a:stretch>
            <a:fillRect/>
          </a:stretch>
        </p:blipFill>
        <p:spPr bwMode="auto">
          <a:xfrm>
            <a:off x="857224" y="3857628"/>
            <a:ext cx="642942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4" cstate="print"/>
          <a:srcRect l="22852" t="24170" r="24999" b="36279"/>
          <a:stretch>
            <a:fillRect/>
          </a:stretch>
        </p:blipFill>
        <p:spPr bwMode="auto">
          <a:xfrm>
            <a:off x="1142976" y="857232"/>
            <a:ext cx="635798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 процессами, протекающими при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электролитичес-кой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диссоциации. Научиться рассчитывать степень диссоциации и водородный показатель.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химическая посуда, индикаторы (лакмус, фенолфталеин, метиловый оранжевый,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универсаль-ный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Н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KOH, H</a:t>
            </a:r>
            <a:r>
              <a:rPr lang="en-US" sz="32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548680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6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Аксенов В.И. Химия воды. Аналитическое обеспечение лабораторного практикума [Электронный ресурс]: учебное пособие для СПО/ Аксенов В.И., Ушакова Л.И.,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Ничкова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И.И. – Электрон. текстовые данные. – Саратов, Екатеринбург: Профобразование, Уральский федеральный университет, 2019. – 137 c. – Режим доступа: http://www.iprbookshop.ru/87898.html.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360363" lvl="0" indent="-360363" algn="just">
              <a:lnSpc>
                <a:spcPct val="80000"/>
              </a:lnSpc>
              <a:buFont typeface="+mj-lt"/>
              <a:buAutoNum type="arabicPeriod"/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Аналитическая химия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[Электронный ресурс]: учебное пособие для СПО/ О.Б. Кукина [и др.]. – Электрон. текстовые данные. – Саратов: Профобразование, 2019. – 161 c. – Режим доступа: http://www.iprbookshop.ru/87269.html. – ЭБС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5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1052736"/>
            <a:ext cx="896943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Химия воды [Электронный ресурс]: методические указания/ – Электрон. текстовые данные. – Санкт-Петербург: Санкт-Петербургский государственный архитектурно-строительный университет, ЭБС АСВ, 2016. – 36 c. – Режим доступа: http://www.iprbookshop.ru/74356.html. – ЭБС «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marL="514350" lvl="0" indent="-514350" algn="just">
              <a:lnSpc>
                <a:spcPct val="80000"/>
              </a:lnSpc>
              <a:buFont typeface="+mj-lt"/>
              <a:buAutoNum type="arabicPeriod" startAt="4"/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Другов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Ю.С.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Анализ загрязненной воды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[Электронный ресурс]: практическое руководство/ Другов Ю.С., Родин А.А. – Электрон. текстовые данные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Москва: Лаборатория знаний, 2020. – 680 c. – Режим доступа: http://www.iprbookshop.ru/26060.html. – ЭБС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IPRbooks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24" y="44624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99392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1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 startAt="6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7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82269"/>
            <a:ext cx="88583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0000"/>
              </a:lnSpc>
              <a:buFont typeface="+mj-lt"/>
              <a:buAutoNum type="arabicPeriod" startAt="10"/>
            </a:pP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Н. С. Химия: учебник для 10(11) класса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общеобразователь-ных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учреждений/И. 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. – М.: ООО «Русское слово – учебник», 2014. (ФГОС. Инновационная школа).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0"/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Алексеев Л.С. Контроль качества воды: учебник. – 3-е изд.,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перераб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 доп.  – М.: ИНФРА-М, 2014.– 154 с. – (Среднее профессиональное </a:t>
            </a:r>
            <a:r>
              <a:rPr lang="ru-RU" sz="25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образова-ние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0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Саенко О.Е. Аналитическая химия: учебник для средних специальных учебных заведений / О.Е. Саенко – Ростов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/Д.: Феникс, 2014.– 288 с. – (Среднее профессиональное образование)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0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В. Д.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(Копылова), Е. И. Паршина. Аналитическая химия и физико-химические методы анализа. Практикум. – М.: Дашков и Ко, 2012.– 200 с. – (Учебное издание для бакалавров)</a:t>
            </a:r>
          </a:p>
          <a:p>
            <a:pPr marL="355600" lvl="0" indent="-355600" algn="just">
              <a:lnSpc>
                <a:spcPct val="80000"/>
              </a:lnSpc>
              <a:buFont typeface="+mj-lt"/>
              <a:buAutoNum type="arabicPeriod" startAt="10"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Т.И.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Хаханина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Н.Г. Никитина. Аналитическая химия и практикум: учебник для СПО. – М.: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Юрайт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2015.– 278 с. – (Учебное издание для бакалавров)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290950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1.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В три пробирки с </a:t>
            </a:r>
            <a:r>
              <a:rPr lang="ru-RU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дистиллиро-ванной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водой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внесите по несколько капель растворов лакмуса, метилоранжа,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фенолфтале-ина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капните на кусочек лакмусовой бумаги воду. Отметьте окраску индикаторов и определите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</a:t>
            </a:r>
          </a:p>
        </p:txBody>
      </p:sp>
      <p:pic>
        <p:nvPicPr>
          <p:cNvPr id="14" name="Picture 2" descr="D:\23.05.13-домашние документы\Виртуальные лекции 2015\Химия\Реакции\индикаторы\191.gif"/>
          <p:cNvPicPr>
            <a:picLocks noChangeAspect="1" noChangeArrowheads="1"/>
          </p:cNvPicPr>
          <p:nvPr/>
        </p:nvPicPr>
        <p:blipFill>
          <a:blip r:embed="rId3" cstate="print"/>
          <a:srcRect l="17176" t="3125" r="63210" b="4687"/>
          <a:stretch>
            <a:fillRect/>
          </a:stretch>
        </p:blipFill>
        <p:spPr bwMode="auto">
          <a:xfrm>
            <a:off x="214282" y="4500570"/>
            <a:ext cx="642942" cy="2214578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2" descr="http://sob.znate.ru/tw_files2/urls_3/74/d-73758/73758_html_m6cb6fb71.png"/>
          <p:cNvPicPr>
            <a:picLocks noChangeAspect="1" noChangeArrowheads="1"/>
          </p:cNvPicPr>
          <p:nvPr/>
        </p:nvPicPr>
        <p:blipFill>
          <a:blip r:embed="rId4" cstate="print"/>
          <a:srcRect l="3126" t="21682" r="50392" b="6350"/>
          <a:stretch>
            <a:fillRect/>
          </a:stretch>
        </p:blipFill>
        <p:spPr bwMode="auto">
          <a:xfrm>
            <a:off x="2214546" y="4500570"/>
            <a:ext cx="1937230" cy="2214578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5" descr="D:\23.05.13-домашние документы\Виртуальные лекции 2015\Химия\Реакции\индикаторы\Индикатор метилоранж.png"/>
          <p:cNvPicPr>
            <a:picLocks noChangeAspect="1" noChangeArrowheads="1"/>
          </p:cNvPicPr>
          <p:nvPr/>
        </p:nvPicPr>
        <p:blipFill>
          <a:blip r:embed="rId5" cstate="print"/>
          <a:srcRect l="3704" t="7532" r="37754" b="4997"/>
          <a:stretch>
            <a:fillRect/>
          </a:stretch>
        </p:blipFill>
        <p:spPr bwMode="auto">
          <a:xfrm>
            <a:off x="4429124" y="4500570"/>
            <a:ext cx="2000264" cy="2214578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8354" name="Picture 2" descr="D:\23.05.13-домашние документы\Виртуальные лекции 2015\Химия\Реакции\индикаторы\0001-001-Prakticheskaja-rabota-1.jpg"/>
          <p:cNvPicPr>
            <a:picLocks noChangeAspect="1" noChangeArrowheads="1"/>
          </p:cNvPicPr>
          <p:nvPr/>
        </p:nvPicPr>
        <p:blipFill>
          <a:blip r:embed="rId6" cstate="print"/>
          <a:srcRect l="20100" r="45017"/>
          <a:stretch>
            <a:fillRect/>
          </a:stretch>
        </p:blipFill>
        <p:spPr bwMode="auto">
          <a:xfrm>
            <a:off x="1071538" y="4786322"/>
            <a:ext cx="909214" cy="190500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85720" y="3000372"/>
          <a:ext cx="5929354" cy="14813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60610"/>
                <a:gridCol w="2868744"/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Фенолфталеин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Бесцветный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Метилоранж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Оранжевый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660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Лакмус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Фиолетовый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7030A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рН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D:\23.05.13-домашние документы\Виртуальные лекции 2015\Химия\Реакции\индикаторы\Universalnij_indikator-5.jpg"/>
          <p:cNvPicPr>
            <a:picLocks noChangeAspect="1" noChangeArrowheads="1"/>
          </p:cNvPicPr>
          <p:nvPr/>
        </p:nvPicPr>
        <p:blipFill>
          <a:blip r:embed="rId8" cstate="print"/>
          <a:srcRect t="21679" b="24609"/>
          <a:stretch>
            <a:fillRect/>
          </a:stretch>
        </p:blipFill>
        <p:spPr bwMode="auto">
          <a:xfrm>
            <a:off x="6643702" y="5000636"/>
            <a:ext cx="1950720" cy="78581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6914" name="Picture 2" descr="D:\23.05.13-домашние документы\Виртуальные лекции 2015\Химия\Реакции-1\image016_61.jpg"/>
          <p:cNvPicPr>
            <a:picLocks noChangeAspect="1" noChangeArrowheads="1"/>
          </p:cNvPicPr>
          <p:nvPr/>
        </p:nvPicPr>
        <p:blipFill>
          <a:blip r:embed="rId9" cstate="print"/>
          <a:srcRect t="10000" r="4999" b="6666"/>
          <a:stretch>
            <a:fillRect/>
          </a:stretch>
        </p:blipFill>
        <p:spPr bwMode="auto">
          <a:xfrm>
            <a:off x="6286500" y="2643182"/>
            <a:ext cx="2714656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285728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Опыт 2.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В три пробирки с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серной (соляной) кислотой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внесите по несколько капель тех же индикаторов и капните на кусочек лакмусовой бумаги кислоту. Отметьте окраску индикаторов и определите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Рассчитайте степень диссоциации и концентрацию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кислоты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D:\23.05.13-домашние документы\Виртуальные лекции 2015\Химия\сложные в-ва\кислоты\Соляная кислота\image002.jpg"/>
          <p:cNvPicPr>
            <a:picLocks noChangeAspect="1" noChangeArrowheads="1"/>
          </p:cNvPicPr>
          <p:nvPr/>
        </p:nvPicPr>
        <p:blipFill>
          <a:blip r:embed="rId3" cstate="print"/>
          <a:srcRect l="25616" r="18965"/>
          <a:stretch>
            <a:fillRect/>
          </a:stretch>
        </p:blipFill>
        <p:spPr bwMode="auto">
          <a:xfrm>
            <a:off x="142844" y="5143512"/>
            <a:ext cx="1169380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 descr="D:\23.05.13-домашние документы\Виртуальные лекции 2015\Химия\Реакции\индикаторы\191.gif"/>
          <p:cNvPicPr>
            <a:picLocks noChangeAspect="1" noChangeArrowheads="1"/>
          </p:cNvPicPr>
          <p:nvPr/>
        </p:nvPicPr>
        <p:blipFill>
          <a:blip r:embed="rId4" cstate="print"/>
          <a:srcRect l="54224" t="3125" r="6106" b="4687"/>
          <a:stretch>
            <a:fillRect/>
          </a:stretch>
        </p:blipFill>
        <p:spPr bwMode="auto">
          <a:xfrm>
            <a:off x="1643042" y="5072074"/>
            <a:ext cx="964823" cy="1643074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2" descr="http://sob.znate.ru/tw_files2/urls_3/74/d-73758/73758_html_m6cb6fb71.png"/>
          <p:cNvPicPr>
            <a:picLocks noChangeAspect="1" noChangeArrowheads="1"/>
          </p:cNvPicPr>
          <p:nvPr/>
        </p:nvPicPr>
        <p:blipFill>
          <a:blip r:embed="rId5" cstate="print"/>
          <a:srcRect l="3126" t="21682" r="50594" b="6350"/>
          <a:stretch>
            <a:fillRect/>
          </a:stretch>
        </p:blipFill>
        <p:spPr bwMode="auto">
          <a:xfrm>
            <a:off x="5214942" y="4857760"/>
            <a:ext cx="1571636" cy="1804471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5" descr="D:\23.05.13-домашние документы\Виртуальные лекции 2015\Химия\Реакции\индикаторы\Индикатор метилоранж.png"/>
          <p:cNvPicPr>
            <a:picLocks noChangeAspect="1" noChangeArrowheads="1"/>
          </p:cNvPicPr>
          <p:nvPr/>
        </p:nvPicPr>
        <p:blipFill>
          <a:blip r:embed="rId6" cstate="print"/>
          <a:srcRect l="3704" t="7532" r="23119" b="4997"/>
          <a:stretch>
            <a:fillRect/>
          </a:stretch>
        </p:blipFill>
        <p:spPr bwMode="auto">
          <a:xfrm>
            <a:off x="2857488" y="4929198"/>
            <a:ext cx="2016395" cy="1785950"/>
          </a:xfrm>
          <a:prstGeom prst="round2Diag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0" name="Прямая со стрелкой 19"/>
          <p:cNvCxnSpPr/>
          <p:nvPr/>
        </p:nvCxnSpPr>
        <p:spPr>
          <a:xfrm>
            <a:off x="4714876" y="6357958"/>
            <a:ext cx="428628" cy="28575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00034" y="3071810"/>
          <a:ext cx="5929354" cy="148132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60610"/>
                <a:gridCol w="2868744"/>
              </a:tblGrid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Фенолфталеин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Бесцветный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Метилоранж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latin typeface="Arial" pitchFamily="34" charset="0"/>
                          <a:cs typeface="Arial" pitchFamily="34" charset="0"/>
                        </a:rPr>
                        <a:t>Лакмус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Красный</a:t>
                      </a:r>
                      <a:endParaRPr lang="ru-RU" sz="27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23077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рН</a:t>
                      </a:r>
                      <a:endParaRPr lang="ru-RU" sz="27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889" marR="238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1" descr="D:\23.05.13-домашние документы\Виртуальные лекции 2015\Химия\сложные в-ва\кислоты\1777.jpg"/>
          <p:cNvPicPr>
            <a:picLocks noChangeAspect="1" noChangeArrowheads="1"/>
          </p:cNvPicPr>
          <p:nvPr/>
        </p:nvPicPr>
        <p:blipFill>
          <a:blip r:embed="rId7" cstate="print"/>
          <a:srcRect b="6091"/>
          <a:stretch>
            <a:fillRect/>
          </a:stretch>
        </p:blipFill>
        <p:spPr bwMode="auto">
          <a:xfrm>
            <a:off x="6786578" y="2857496"/>
            <a:ext cx="2208848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12" descr="D:\23.05.13-домашние документы\Виртуальные лекции 2015\Химия\Реакции\индикаторы\Universalnij_indikator-5.jpg"/>
          <p:cNvPicPr>
            <a:picLocks noChangeAspect="1" noChangeArrowheads="1"/>
          </p:cNvPicPr>
          <p:nvPr/>
        </p:nvPicPr>
        <p:blipFill>
          <a:blip r:embed="rId8" cstate="print"/>
          <a:srcRect t="21679" b="24609"/>
          <a:stretch>
            <a:fillRect/>
          </a:stretch>
        </p:blipFill>
        <p:spPr bwMode="auto">
          <a:xfrm>
            <a:off x="6858016" y="4929198"/>
            <a:ext cx="1950720" cy="78581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3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71414"/>
            <a:ext cx="885831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Диссоциация кислот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протекает по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уравне-ниям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en-US" sz="2800" b="1" baseline="30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 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 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2438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Определяем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концентрацию ионов Н</a:t>
            </a:r>
            <a:r>
              <a:rPr lang="ru-RU" sz="2800" b="1" baseline="30000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Если 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рН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раствора, равен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то: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pH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= –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lg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 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[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] = 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Концентрация Н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С(Н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С(Н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0,000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Концентрация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С(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0,5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С(Н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= 0,5 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ru-RU" sz="2800" b="1" baseline="300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0,00005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моль/л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5793626</TotalTime>
  <Words>3968</Words>
  <Application>Microsoft Office PowerPoint</Application>
  <PresentationFormat>Экран (4:3)</PresentationFormat>
  <Paragraphs>426</Paragraphs>
  <Slides>64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566</cp:revision>
  <dcterms:created xsi:type="dcterms:W3CDTF">2015-12-13T09:17:19Z</dcterms:created>
  <dcterms:modified xsi:type="dcterms:W3CDTF">2021-04-19T14:25:58Z</dcterms:modified>
</cp:coreProperties>
</file>