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57" r:id="rId4"/>
    <p:sldId id="258" r:id="rId5"/>
    <p:sldId id="259" r:id="rId6"/>
    <p:sldId id="260" r:id="rId7"/>
    <p:sldId id="262" r:id="rId8"/>
    <p:sldId id="263" r:id="rId9"/>
    <p:sldId id="264" r:id="rId10"/>
    <p:sldId id="265" r:id="rId11"/>
    <p:sldId id="266" r:id="rId12"/>
    <p:sldId id="267" r:id="rId13"/>
    <p:sldId id="261" r:id="rId14"/>
    <p:sldId id="268" r:id="rId15"/>
    <p:sldId id="270" r:id="rId16"/>
    <p:sldId id="269" r:id="rId17"/>
    <p:sldId id="272" r:id="rId18"/>
    <p:sldId id="273" r:id="rId19"/>
    <p:sldId id="275" r:id="rId20"/>
    <p:sldId id="274" r:id="rId21"/>
    <p:sldId id="276" r:id="rId22"/>
    <p:sldId id="277" r:id="rId23"/>
    <p:sldId id="278" r:id="rId24"/>
    <p:sldId id="279" r:id="rId25"/>
    <p:sldId id="280" r:id="rId26"/>
    <p:sldId id="281" r:id="rId27"/>
    <p:sldId id="282" r:id="rId28"/>
    <p:sldId id="283" r:id="rId29"/>
    <p:sldId id="285" r:id="rId30"/>
    <p:sldId id="286"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05A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0"/>
  </p:normalViewPr>
  <p:slideViewPr>
    <p:cSldViewPr>
      <p:cViewPr varScale="1">
        <p:scale>
          <a:sx n="83" d="100"/>
          <a:sy n="83" d="100"/>
        </p:scale>
        <p:origin x="-456"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5FF3112-DC4D-41BE-85BB-1A7450CD06E3}" type="datetimeFigureOut">
              <a:rPr lang="ru-RU" smtClean="0"/>
              <a:pPr/>
              <a:t>23.10.2012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3F60E0D-C965-4597-84B2-49B21A8E882D}" type="slidenum">
              <a:rPr lang="ru-RU" smtClean="0"/>
              <a:pPr/>
              <a:t>‹#›</a:t>
            </a:fld>
            <a:endParaRPr lang="ru-RU" dirty="0"/>
          </a:p>
        </p:txBody>
      </p:sp>
    </p:spTree>
    <p:extLst>
      <p:ext uri="{BB962C8B-B14F-4D97-AF65-F5344CB8AC3E}">
        <p14:creationId xmlns:p14="http://schemas.microsoft.com/office/powerpoint/2010/main" xmlns="" val="223198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5FF3112-DC4D-41BE-85BB-1A7450CD06E3}" type="datetimeFigureOut">
              <a:rPr lang="ru-RU" smtClean="0"/>
              <a:pPr/>
              <a:t>23.10.2012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3F60E0D-C965-4597-84B2-49B21A8E882D}" type="slidenum">
              <a:rPr lang="ru-RU" smtClean="0"/>
              <a:pPr/>
              <a:t>‹#›</a:t>
            </a:fld>
            <a:endParaRPr lang="ru-RU" dirty="0"/>
          </a:p>
        </p:txBody>
      </p:sp>
    </p:spTree>
    <p:extLst>
      <p:ext uri="{BB962C8B-B14F-4D97-AF65-F5344CB8AC3E}">
        <p14:creationId xmlns:p14="http://schemas.microsoft.com/office/powerpoint/2010/main" xmlns="" val="681594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5FF3112-DC4D-41BE-85BB-1A7450CD06E3}" type="datetimeFigureOut">
              <a:rPr lang="ru-RU" smtClean="0"/>
              <a:pPr/>
              <a:t>23.10.2012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3F60E0D-C965-4597-84B2-49B21A8E882D}" type="slidenum">
              <a:rPr lang="ru-RU" smtClean="0"/>
              <a:pPr/>
              <a:t>‹#›</a:t>
            </a:fld>
            <a:endParaRPr lang="ru-RU" dirty="0"/>
          </a:p>
        </p:txBody>
      </p:sp>
    </p:spTree>
    <p:extLst>
      <p:ext uri="{BB962C8B-B14F-4D97-AF65-F5344CB8AC3E}">
        <p14:creationId xmlns:p14="http://schemas.microsoft.com/office/powerpoint/2010/main" xmlns="" val="472635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5FF3112-DC4D-41BE-85BB-1A7450CD06E3}" type="datetimeFigureOut">
              <a:rPr lang="ru-RU" smtClean="0"/>
              <a:pPr/>
              <a:t>23.10.2012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3F60E0D-C965-4597-84B2-49B21A8E882D}" type="slidenum">
              <a:rPr lang="ru-RU" smtClean="0"/>
              <a:pPr/>
              <a:t>‹#›</a:t>
            </a:fld>
            <a:endParaRPr lang="ru-RU" dirty="0"/>
          </a:p>
        </p:txBody>
      </p:sp>
    </p:spTree>
    <p:extLst>
      <p:ext uri="{BB962C8B-B14F-4D97-AF65-F5344CB8AC3E}">
        <p14:creationId xmlns:p14="http://schemas.microsoft.com/office/powerpoint/2010/main" xmlns="" val="2306384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5FF3112-DC4D-41BE-85BB-1A7450CD06E3}" type="datetimeFigureOut">
              <a:rPr lang="ru-RU" smtClean="0"/>
              <a:pPr/>
              <a:t>23.10.2012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3F60E0D-C965-4597-84B2-49B21A8E882D}" type="slidenum">
              <a:rPr lang="ru-RU" smtClean="0"/>
              <a:pPr/>
              <a:t>‹#›</a:t>
            </a:fld>
            <a:endParaRPr lang="ru-RU" dirty="0"/>
          </a:p>
        </p:txBody>
      </p:sp>
    </p:spTree>
    <p:extLst>
      <p:ext uri="{BB962C8B-B14F-4D97-AF65-F5344CB8AC3E}">
        <p14:creationId xmlns:p14="http://schemas.microsoft.com/office/powerpoint/2010/main" xmlns="" val="1397008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5FF3112-DC4D-41BE-85BB-1A7450CD06E3}" type="datetimeFigureOut">
              <a:rPr lang="ru-RU" smtClean="0"/>
              <a:pPr/>
              <a:t>23.10.2012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3F60E0D-C965-4597-84B2-49B21A8E882D}" type="slidenum">
              <a:rPr lang="ru-RU" smtClean="0"/>
              <a:pPr/>
              <a:t>‹#›</a:t>
            </a:fld>
            <a:endParaRPr lang="ru-RU" dirty="0"/>
          </a:p>
        </p:txBody>
      </p:sp>
    </p:spTree>
    <p:extLst>
      <p:ext uri="{BB962C8B-B14F-4D97-AF65-F5344CB8AC3E}">
        <p14:creationId xmlns:p14="http://schemas.microsoft.com/office/powerpoint/2010/main" xmlns="" val="340535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5FF3112-DC4D-41BE-85BB-1A7450CD06E3}" type="datetimeFigureOut">
              <a:rPr lang="ru-RU" smtClean="0"/>
              <a:pPr/>
              <a:t>23.10.2012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3F60E0D-C965-4597-84B2-49B21A8E882D}" type="slidenum">
              <a:rPr lang="ru-RU" smtClean="0"/>
              <a:pPr/>
              <a:t>‹#›</a:t>
            </a:fld>
            <a:endParaRPr lang="ru-RU" dirty="0"/>
          </a:p>
        </p:txBody>
      </p:sp>
    </p:spTree>
    <p:extLst>
      <p:ext uri="{BB962C8B-B14F-4D97-AF65-F5344CB8AC3E}">
        <p14:creationId xmlns:p14="http://schemas.microsoft.com/office/powerpoint/2010/main" xmlns="" val="3061639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5FF3112-DC4D-41BE-85BB-1A7450CD06E3}" type="datetimeFigureOut">
              <a:rPr lang="ru-RU" smtClean="0"/>
              <a:pPr/>
              <a:t>23.10.2012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3F60E0D-C965-4597-84B2-49B21A8E882D}" type="slidenum">
              <a:rPr lang="ru-RU" smtClean="0"/>
              <a:pPr/>
              <a:t>‹#›</a:t>
            </a:fld>
            <a:endParaRPr lang="ru-RU" dirty="0"/>
          </a:p>
        </p:txBody>
      </p:sp>
    </p:spTree>
    <p:extLst>
      <p:ext uri="{BB962C8B-B14F-4D97-AF65-F5344CB8AC3E}">
        <p14:creationId xmlns:p14="http://schemas.microsoft.com/office/powerpoint/2010/main" xmlns="" val="223087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5FF3112-DC4D-41BE-85BB-1A7450CD06E3}" type="datetimeFigureOut">
              <a:rPr lang="ru-RU" smtClean="0"/>
              <a:pPr/>
              <a:t>23.10.2012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3F60E0D-C965-4597-84B2-49B21A8E882D}" type="slidenum">
              <a:rPr lang="ru-RU" smtClean="0"/>
              <a:pPr/>
              <a:t>‹#›</a:t>
            </a:fld>
            <a:endParaRPr lang="ru-RU" dirty="0"/>
          </a:p>
        </p:txBody>
      </p:sp>
    </p:spTree>
    <p:extLst>
      <p:ext uri="{BB962C8B-B14F-4D97-AF65-F5344CB8AC3E}">
        <p14:creationId xmlns:p14="http://schemas.microsoft.com/office/powerpoint/2010/main" xmlns="" val="2871879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5FF3112-DC4D-41BE-85BB-1A7450CD06E3}" type="datetimeFigureOut">
              <a:rPr lang="ru-RU" smtClean="0"/>
              <a:pPr/>
              <a:t>23.10.2012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3F60E0D-C965-4597-84B2-49B21A8E882D}" type="slidenum">
              <a:rPr lang="ru-RU" smtClean="0"/>
              <a:pPr/>
              <a:t>‹#›</a:t>
            </a:fld>
            <a:endParaRPr lang="ru-RU" dirty="0"/>
          </a:p>
        </p:txBody>
      </p:sp>
    </p:spTree>
    <p:extLst>
      <p:ext uri="{BB962C8B-B14F-4D97-AF65-F5344CB8AC3E}">
        <p14:creationId xmlns:p14="http://schemas.microsoft.com/office/powerpoint/2010/main" xmlns="" val="1221516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5FF3112-DC4D-41BE-85BB-1A7450CD06E3}" type="datetimeFigureOut">
              <a:rPr lang="ru-RU" smtClean="0"/>
              <a:pPr/>
              <a:t>23.10.2012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3F60E0D-C965-4597-84B2-49B21A8E882D}" type="slidenum">
              <a:rPr lang="ru-RU" smtClean="0"/>
              <a:pPr/>
              <a:t>‹#›</a:t>
            </a:fld>
            <a:endParaRPr lang="ru-RU" dirty="0"/>
          </a:p>
        </p:txBody>
      </p:sp>
    </p:spTree>
    <p:extLst>
      <p:ext uri="{BB962C8B-B14F-4D97-AF65-F5344CB8AC3E}">
        <p14:creationId xmlns:p14="http://schemas.microsoft.com/office/powerpoint/2010/main" xmlns="" val="314933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805A7"/>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FF3112-DC4D-41BE-85BB-1A7450CD06E3}" type="datetimeFigureOut">
              <a:rPr lang="ru-RU" smtClean="0"/>
              <a:pPr/>
              <a:t>23.10.2012</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60E0D-C965-4597-84B2-49B21A8E882D}" type="slidenum">
              <a:rPr lang="ru-RU" smtClean="0"/>
              <a:pPr/>
              <a:t>‹#›</a:t>
            </a:fld>
            <a:endParaRPr lang="ru-RU" dirty="0"/>
          </a:p>
        </p:txBody>
      </p:sp>
    </p:spTree>
    <p:extLst>
      <p:ext uri="{BB962C8B-B14F-4D97-AF65-F5344CB8AC3E}">
        <p14:creationId xmlns:p14="http://schemas.microsoft.com/office/powerpoint/2010/main" xmlns="" val="1628099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844824"/>
            <a:ext cx="7772400" cy="1470025"/>
          </a:xfrm>
        </p:spPr>
        <p:txBody>
          <a:bodyPr>
            <a:noAutofit/>
          </a:bodyPr>
          <a:lstStyle/>
          <a:p>
            <a:r>
              <a:rPr lang="ru-RU" sz="6000" dirty="0" smtClean="0"/>
              <a:t>Презентация на тему: «Виды словарей»</a:t>
            </a:r>
            <a:endParaRPr lang="ru-RU" sz="6000" dirty="0"/>
          </a:p>
        </p:txBody>
      </p:sp>
    </p:spTree>
    <p:extLst>
      <p:ext uri="{BB962C8B-B14F-4D97-AF65-F5344CB8AC3E}">
        <p14:creationId xmlns:p14="http://schemas.microsoft.com/office/powerpoint/2010/main" xmlns="" val="1824742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Терминологический словарь.</a:t>
            </a:r>
            <a:endParaRPr lang="ru-RU" dirty="0"/>
          </a:p>
        </p:txBody>
      </p:sp>
      <p:sp>
        <p:nvSpPr>
          <p:cNvPr id="3" name="Объект 2"/>
          <p:cNvSpPr>
            <a:spLocks noGrp="1"/>
          </p:cNvSpPr>
          <p:nvPr>
            <p:ph idx="1"/>
          </p:nvPr>
        </p:nvSpPr>
        <p:spPr/>
        <p:txBody>
          <a:bodyPr numCol="2">
            <a:normAutofit/>
          </a:bodyPr>
          <a:lstStyle/>
          <a:p>
            <a:pPr marL="0" indent="0" algn="ctr">
              <a:buNone/>
            </a:pPr>
            <a:r>
              <a:rPr lang="ru-RU" sz="2400" dirty="0" smtClean="0"/>
              <a:t>Терминологический словарь — это глоссарий специализированного типа, представляющий список терминов по профилю какой-либо из наук (как правило, с их толкованием).</a:t>
            </a:r>
            <a:endParaRPr lang="ru-RU" sz="24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60033" y="1556791"/>
            <a:ext cx="3245432" cy="4608513"/>
          </a:xfrm>
          <a:prstGeom prst="rect">
            <a:avLst/>
          </a:prstGeom>
        </p:spPr>
      </p:pic>
    </p:spTree>
    <p:extLst>
      <p:ext uri="{BB962C8B-B14F-4D97-AF65-F5344CB8AC3E}">
        <p14:creationId xmlns:p14="http://schemas.microsoft.com/office/powerpoint/2010/main" xmlns="" val="849620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t>Словарь неологизмов.</a:t>
            </a:r>
            <a:endParaRPr lang="ru-RU" sz="3600" dirty="0"/>
          </a:p>
        </p:txBody>
      </p:sp>
      <p:sp>
        <p:nvSpPr>
          <p:cNvPr id="3" name="Объект 2"/>
          <p:cNvSpPr>
            <a:spLocks noGrp="1"/>
          </p:cNvSpPr>
          <p:nvPr>
            <p:ph idx="1"/>
          </p:nvPr>
        </p:nvSpPr>
        <p:spPr>
          <a:xfrm>
            <a:off x="4139952" y="1916832"/>
            <a:ext cx="4762872" cy="4525963"/>
          </a:xfrm>
        </p:spPr>
        <p:txBody>
          <a:bodyPr numCol="1">
            <a:normAutofit/>
          </a:bodyPr>
          <a:lstStyle/>
          <a:p>
            <a:pPr marL="0" indent="0" algn="ctr">
              <a:buNone/>
            </a:pPr>
            <a:r>
              <a:rPr lang="ru-RU" sz="2400" dirty="0" smtClean="0"/>
              <a:t>Словарь неологизмов описывает слова, значения слов или сочетания слов, появившиеся в определенный период времени или употребленные только один раз (окказионализмы).</a:t>
            </a:r>
            <a:endParaRPr lang="ru-RU" sz="24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7544" y="1700808"/>
            <a:ext cx="3600400" cy="3600400"/>
          </a:xfrm>
          <a:prstGeom prst="rect">
            <a:avLst/>
          </a:prstGeom>
        </p:spPr>
      </p:pic>
    </p:spTree>
    <p:extLst>
      <p:ext uri="{BB962C8B-B14F-4D97-AF65-F5344CB8AC3E}">
        <p14:creationId xmlns:p14="http://schemas.microsoft.com/office/powerpoint/2010/main" xmlns="" val="404722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t>Словарь иностранных слов.</a:t>
            </a:r>
            <a:endParaRPr lang="ru-RU" sz="3600" dirty="0"/>
          </a:p>
        </p:txBody>
      </p:sp>
      <p:sp>
        <p:nvSpPr>
          <p:cNvPr id="3" name="Объект 2"/>
          <p:cNvSpPr>
            <a:spLocks noGrp="1"/>
          </p:cNvSpPr>
          <p:nvPr>
            <p:ph idx="1"/>
          </p:nvPr>
        </p:nvSpPr>
        <p:spPr>
          <a:xfrm>
            <a:off x="251520" y="1844824"/>
            <a:ext cx="8229600" cy="4525963"/>
          </a:xfrm>
        </p:spPr>
        <p:txBody>
          <a:bodyPr numCol="2"/>
          <a:lstStyle/>
          <a:p>
            <a:pPr marL="0" indent="0" algn="ctr">
              <a:buNone/>
            </a:pPr>
            <a:r>
              <a:rPr lang="ru-RU" sz="2400" dirty="0" smtClean="0"/>
              <a:t>Словарь иностранных слов – это словарь, содержащий слова иноязычного происхождения, более или менее специальные, и их объяснение.</a:t>
            </a:r>
          </a:p>
          <a:p>
            <a:pPr marL="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48064" y="1628800"/>
            <a:ext cx="3050259" cy="4320480"/>
          </a:xfrm>
          <a:prstGeom prst="rect">
            <a:avLst/>
          </a:prstGeom>
        </p:spPr>
      </p:pic>
    </p:spTree>
    <p:extLst>
      <p:ext uri="{BB962C8B-B14F-4D97-AF65-F5344CB8AC3E}">
        <p14:creationId xmlns:p14="http://schemas.microsoft.com/office/powerpoint/2010/main" xmlns="" val="19445360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t>Словарь паронимов.</a:t>
            </a:r>
            <a:endParaRPr lang="ru-RU" sz="3600" dirty="0"/>
          </a:p>
        </p:txBody>
      </p:sp>
      <p:sp>
        <p:nvSpPr>
          <p:cNvPr id="3" name="Объект 2"/>
          <p:cNvSpPr>
            <a:spLocks noGrp="1"/>
          </p:cNvSpPr>
          <p:nvPr>
            <p:ph idx="1"/>
          </p:nvPr>
        </p:nvSpPr>
        <p:spPr/>
        <p:txBody>
          <a:bodyPr numCol="2">
            <a:normAutofit/>
          </a:bodyPr>
          <a:lstStyle/>
          <a:p>
            <a:pPr marL="0" indent="0" algn="ctr">
              <a:buNone/>
            </a:pPr>
            <a:r>
              <a:rPr lang="ru-RU" sz="2400" dirty="0"/>
              <a:t>С</a:t>
            </a:r>
            <a:r>
              <a:rPr lang="ru-RU" sz="2400" dirty="0" smtClean="0"/>
              <a:t>ловари паронимов - в этих словарях содержатся разные по значению слова, близкие по произношению, лексико - грамматической принадлежности и по родству корней, сходность в звучании которых приводит к смешению их в речи.</a:t>
            </a:r>
            <a:endParaRPr lang="ru-RU" sz="24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92080" y="1412776"/>
            <a:ext cx="2880320" cy="4437250"/>
          </a:xfrm>
          <a:prstGeom prst="rect">
            <a:avLst/>
          </a:prstGeom>
        </p:spPr>
      </p:pic>
    </p:spTree>
    <p:extLst>
      <p:ext uri="{BB962C8B-B14F-4D97-AF65-F5344CB8AC3E}">
        <p14:creationId xmlns:p14="http://schemas.microsoft.com/office/powerpoint/2010/main" xmlns="" val="3690620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t>Идеографический словарь.</a:t>
            </a:r>
            <a:endParaRPr lang="ru-RU" sz="3600" dirty="0"/>
          </a:p>
        </p:txBody>
      </p:sp>
      <p:sp>
        <p:nvSpPr>
          <p:cNvPr id="3" name="Объект 2"/>
          <p:cNvSpPr>
            <a:spLocks noGrp="1"/>
          </p:cNvSpPr>
          <p:nvPr>
            <p:ph idx="1"/>
          </p:nvPr>
        </p:nvSpPr>
        <p:spPr>
          <a:xfrm>
            <a:off x="3923928" y="1340768"/>
            <a:ext cx="4834880" cy="4525963"/>
          </a:xfrm>
        </p:spPr>
        <p:txBody>
          <a:bodyPr numCol="1">
            <a:noAutofit/>
          </a:bodyPr>
          <a:lstStyle/>
          <a:p>
            <a:pPr marL="0" indent="0" algn="ctr">
              <a:buNone/>
            </a:pPr>
            <a:r>
              <a:rPr lang="ru-RU" sz="2400" dirty="0" smtClean="0"/>
              <a:t>Идеографи́ческий (семанти́ческий) слова́рь — словарь, в котором статьи упорядочены не по алфавиту, как обычно, а по смыслу (лексическому значению заглавного слова или фразы). Если алфавитный словарь служит для того, чтобы узнать что-то о данном слове, то идеографический словарь служит для того, чтобы узнать что-то о данном смысле — например, какими словами можно выразить данное значение.</a:t>
            </a:r>
            <a:endParaRPr lang="ru-RU" sz="24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484784"/>
            <a:ext cx="3312368" cy="4670439"/>
          </a:xfrm>
          <a:prstGeom prst="rect">
            <a:avLst/>
          </a:prstGeom>
        </p:spPr>
      </p:pic>
    </p:spTree>
    <p:extLst>
      <p:ext uri="{BB962C8B-B14F-4D97-AF65-F5344CB8AC3E}">
        <p14:creationId xmlns:p14="http://schemas.microsoft.com/office/powerpoint/2010/main" xmlns="" val="3275332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t>Ассоциативный словарь.</a:t>
            </a:r>
            <a:endParaRPr lang="ru-RU" sz="3600" dirty="0"/>
          </a:p>
        </p:txBody>
      </p:sp>
      <p:sp>
        <p:nvSpPr>
          <p:cNvPr id="3" name="Объект 2"/>
          <p:cNvSpPr>
            <a:spLocks noGrp="1"/>
          </p:cNvSpPr>
          <p:nvPr>
            <p:ph idx="1"/>
          </p:nvPr>
        </p:nvSpPr>
        <p:spPr>
          <a:xfrm>
            <a:off x="323528" y="1484784"/>
            <a:ext cx="8229600" cy="4525963"/>
          </a:xfrm>
        </p:spPr>
        <p:txBody>
          <a:bodyPr numCol="2">
            <a:normAutofit/>
          </a:bodyPr>
          <a:lstStyle/>
          <a:p>
            <a:pPr marL="0" indent="0" algn="ctr">
              <a:buNone/>
            </a:pPr>
            <a:r>
              <a:rPr lang="ru-RU" sz="2000" dirty="0" smtClean="0"/>
              <a:t>Ассоциативный словарь — абстрактный тип данных (интерфейс к хранилищу данных), позволяющий хранить пары вида «(ключ, значение)» и поддерживающий операции добавления пары, а также поиска и удаления пары по ключу. Простейшим примером ассоциативного массива является телефонный справочник. Ключом в данном случае является номер телефона, а значением — совокупность ФИО + адрес. Один номер телефона имеет одного владельца, но один человек может иметь несколько номеров.</a:t>
            </a:r>
            <a:endParaRPr lang="ru-RU" sz="20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64088" y="2276872"/>
            <a:ext cx="2592288" cy="3665495"/>
          </a:xfrm>
          <a:prstGeom prst="rect">
            <a:avLst/>
          </a:prstGeom>
        </p:spPr>
      </p:pic>
    </p:spTree>
    <p:extLst>
      <p:ext uri="{BB962C8B-B14F-4D97-AF65-F5344CB8AC3E}">
        <p14:creationId xmlns:p14="http://schemas.microsoft.com/office/powerpoint/2010/main" xmlns="" val="2351709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t>Грамматический словарь.</a:t>
            </a:r>
            <a:endParaRPr lang="ru-RU" sz="3600" dirty="0"/>
          </a:p>
        </p:txBody>
      </p:sp>
      <p:sp>
        <p:nvSpPr>
          <p:cNvPr id="3" name="Объект 2"/>
          <p:cNvSpPr>
            <a:spLocks noGrp="1"/>
          </p:cNvSpPr>
          <p:nvPr>
            <p:ph idx="1"/>
          </p:nvPr>
        </p:nvSpPr>
        <p:spPr/>
        <p:txBody>
          <a:bodyPr numCol="2">
            <a:normAutofit/>
          </a:bodyPr>
          <a:lstStyle/>
          <a:p>
            <a:pPr marL="0" indent="0">
              <a:buNone/>
            </a:pPr>
            <a:r>
              <a:rPr lang="ru-RU" sz="2400" dirty="0" smtClean="0"/>
              <a:t>Грамматические словари – это словари, которые содержат сведения о морфологических и синтаксических свойствах слова</a:t>
            </a:r>
            <a:r>
              <a:rPr lang="ru-RU" sz="2000" dirty="0" smtClean="0"/>
              <a:t>.</a:t>
            </a:r>
            <a:endParaRPr lang="ru-RU" sz="20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88024" y="1700808"/>
            <a:ext cx="3168352" cy="4064543"/>
          </a:xfrm>
          <a:prstGeom prst="rect">
            <a:avLst/>
          </a:prstGeom>
        </p:spPr>
      </p:pic>
    </p:spTree>
    <p:extLst>
      <p:ext uri="{BB962C8B-B14F-4D97-AF65-F5344CB8AC3E}">
        <p14:creationId xmlns:p14="http://schemas.microsoft.com/office/powerpoint/2010/main" xmlns="" val="3880368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012974"/>
          </a:xfrm>
        </p:spPr>
        <p:txBody>
          <a:bodyPr>
            <a:normAutofit/>
          </a:bodyPr>
          <a:lstStyle/>
          <a:p>
            <a:r>
              <a:rPr lang="ru-RU" sz="3600" dirty="0" smtClean="0"/>
              <a:t>Словарь крылатых слов.</a:t>
            </a:r>
            <a:endParaRPr lang="ru-RU" sz="3600" dirty="0"/>
          </a:p>
        </p:txBody>
      </p:sp>
      <p:sp>
        <p:nvSpPr>
          <p:cNvPr id="3" name="Объект 2"/>
          <p:cNvSpPr>
            <a:spLocks noGrp="1"/>
          </p:cNvSpPr>
          <p:nvPr>
            <p:ph idx="1"/>
          </p:nvPr>
        </p:nvSpPr>
        <p:spPr>
          <a:xfrm>
            <a:off x="395536" y="1412776"/>
            <a:ext cx="7653536" cy="4525963"/>
          </a:xfrm>
        </p:spPr>
        <p:txBody>
          <a:bodyPr numCol="2">
            <a:normAutofit/>
          </a:bodyPr>
          <a:lstStyle/>
          <a:p>
            <a:pPr marL="0" indent="0" algn="ctr">
              <a:buNone/>
            </a:pPr>
            <a:r>
              <a:rPr lang="ru-RU" sz="2400" dirty="0" smtClean="0"/>
              <a:t>Словарь крылатых слов- тип словаря, в котором собраны и объяснены крылатые слова</a:t>
            </a:r>
          </a:p>
          <a:p>
            <a:pPr marL="0" indent="0" algn="ctr">
              <a:buNone/>
            </a:pPr>
            <a:r>
              <a:rPr lang="ru-RU" sz="2400" dirty="0" smtClean="0"/>
              <a:t>словари эпитетов. Словарь содержит обычные и обратные статьи. В обычной статье приводится список эпитетов к опорному слову — существительному, Обратная статья показывает с какими опорными словами употребляется конкретный эпитет — прилагательное (в 3-х вариантах рода).</a:t>
            </a:r>
          </a:p>
          <a:p>
            <a:pPr marL="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20072" y="3356992"/>
            <a:ext cx="2232248" cy="3302142"/>
          </a:xfrm>
          <a:prstGeom prst="rect">
            <a:avLst/>
          </a:prstGeom>
        </p:spPr>
      </p:pic>
    </p:spTree>
    <p:extLst>
      <p:ext uri="{BB962C8B-B14F-4D97-AF65-F5344CB8AC3E}">
        <p14:creationId xmlns:p14="http://schemas.microsoft.com/office/powerpoint/2010/main" xmlns="" val="1030780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t>Словарь арго.</a:t>
            </a:r>
            <a:endParaRPr lang="ru-RU" sz="3600" dirty="0"/>
          </a:p>
        </p:txBody>
      </p:sp>
      <p:sp>
        <p:nvSpPr>
          <p:cNvPr id="3" name="Объект 2"/>
          <p:cNvSpPr>
            <a:spLocks noGrp="1"/>
          </p:cNvSpPr>
          <p:nvPr>
            <p:ph idx="1"/>
          </p:nvPr>
        </p:nvSpPr>
        <p:spPr>
          <a:xfrm>
            <a:off x="179512" y="1412776"/>
            <a:ext cx="8229600" cy="4525963"/>
          </a:xfrm>
        </p:spPr>
        <p:txBody>
          <a:bodyPr numCol="2">
            <a:normAutofit/>
          </a:bodyPr>
          <a:lstStyle/>
          <a:p>
            <a:pPr marL="0" indent="0" algn="ctr">
              <a:buNone/>
            </a:pPr>
            <a:r>
              <a:rPr lang="ru-RU" sz="2400" dirty="0" smtClean="0"/>
              <a:t>В словаре арго описана арготическая лексика.(  Эту часть лексики составляют условные слова и выражения (нередко создаваемые искусственно), используемые в еще более узко замкнутых, обособленных группах.  К арготической лексике относятся сохранившиеся элементы из речевого обихода деклассированных групп (воров, бродяг, нищих, карточных шулеров и другие): раскололся (предал), стукач (доносчик, предатель), кимарить (спать) и другие.)</a:t>
            </a:r>
          </a:p>
          <a:p>
            <a:pPr marL="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92080" y="3501008"/>
            <a:ext cx="2304256" cy="3030097"/>
          </a:xfrm>
          <a:prstGeom prst="rect">
            <a:avLst/>
          </a:prstGeom>
        </p:spPr>
      </p:pic>
    </p:spTree>
    <p:extLst>
      <p:ext uri="{BB962C8B-B14F-4D97-AF65-F5344CB8AC3E}">
        <p14:creationId xmlns:p14="http://schemas.microsoft.com/office/powerpoint/2010/main" xmlns="" val="13087833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t>Словообразовательный словарь.</a:t>
            </a:r>
            <a:endParaRPr lang="ru-RU" sz="3600" dirty="0"/>
          </a:p>
        </p:txBody>
      </p:sp>
      <p:sp>
        <p:nvSpPr>
          <p:cNvPr id="3" name="Объект 2"/>
          <p:cNvSpPr>
            <a:spLocks noGrp="1"/>
          </p:cNvSpPr>
          <p:nvPr>
            <p:ph idx="1"/>
          </p:nvPr>
        </p:nvSpPr>
        <p:spPr>
          <a:xfrm>
            <a:off x="5004048" y="1412776"/>
            <a:ext cx="3610744" cy="4205064"/>
          </a:xfrm>
        </p:spPr>
        <p:txBody>
          <a:bodyPr numCol="1"/>
          <a:lstStyle/>
          <a:p>
            <a:pPr marL="0" indent="0" algn="ctr">
              <a:buNone/>
            </a:pPr>
            <a:r>
              <a:rPr lang="ru-RU" sz="2400" dirty="0" smtClean="0"/>
              <a:t>Словообразовательный словарь – это словарь, показывающий словообразовательную структуру наиболее употребительных слов языка.</a:t>
            </a:r>
          </a:p>
          <a:p>
            <a:pPr marL="0" indent="0">
              <a:buNone/>
            </a:pPr>
            <a:endParaRPr lang="ru-RU" dirty="0" smtClean="0"/>
          </a:p>
          <a:p>
            <a:pPr marL="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31640" y="1484784"/>
            <a:ext cx="3096344" cy="4056211"/>
          </a:xfrm>
          <a:prstGeom prst="rect">
            <a:avLst/>
          </a:prstGeom>
        </p:spPr>
      </p:pic>
    </p:spTree>
    <p:extLst>
      <p:ext uri="{BB962C8B-B14F-4D97-AF65-F5344CB8AC3E}">
        <p14:creationId xmlns:p14="http://schemas.microsoft.com/office/powerpoint/2010/main" xmlns="" val="16631124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Введение:</a:t>
            </a:r>
            <a:endParaRPr lang="ru-RU" dirty="0"/>
          </a:p>
        </p:txBody>
      </p:sp>
      <p:sp>
        <p:nvSpPr>
          <p:cNvPr id="3" name="Объект 2"/>
          <p:cNvSpPr>
            <a:spLocks noGrp="1"/>
          </p:cNvSpPr>
          <p:nvPr>
            <p:ph idx="1"/>
          </p:nvPr>
        </p:nvSpPr>
        <p:spPr/>
        <p:txBody>
          <a:bodyPr>
            <a:normAutofit/>
          </a:bodyPr>
          <a:lstStyle/>
          <a:p>
            <a:pPr marL="0" indent="0">
              <a:buNone/>
            </a:pPr>
            <a:r>
              <a:rPr lang="ru-RU" sz="2600" dirty="0" smtClean="0"/>
              <a:t>Словарь- это собрание слов, выражений с пояснением, толкованием или переводом на другой язык.</a:t>
            </a:r>
          </a:p>
          <a:p>
            <a:pPr marL="0" indent="0">
              <a:buNone/>
            </a:pPr>
            <a:r>
              <a:rPr lang="ru-RU" sz="2600" dirty="0" smtClean="0"/>
              <a:t>Значение словарей в жизни каждого человека трудно переоценить. Чтение словарей, постоянное обращение к ним повышает культуру речи. Словари обогащают индивидуальный словарный запас и фразеологический запас, знакомит с нормами русского языка, предостерегает от неправильного употребления слов, произношений. Словари делятся на энциклопедические и лингвистические.</a:t>
            </a:r>
            <a:endParaRPr lang="ru-RU" sz="2600" dirty="0"/>
          </a:p>
          <a:p>
            <a:pPr marL="0" indent="0">
              <a:buNone/>
            </a:pPr>
            <a:endParaRPr lang="ru-RU" dirty="0"/>
          </a:p>
        </p:txBody>
      </p:sp>
    </p:spTree>
    <p:extLst>
      <p:ext uri="{BB962C8B-B14F-4D97-AF65-F5344CB8AC3E}">
        <p14:creationId xmlns:p14="http://schemas.microsoft.com/office/powerpoint/2010/main" xmlns="" val="8338270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2385"/>
            <a:ext cx="8229600" cy="1008112"/>
          </a:xfrm>
        </p:spPr>
        <p:txBody>
          <a:bodyPr>
            <a:normAutofit/>
          </a:bodyPr>
          <a:lstStyle/>
          <a:p>
            <a:r>
              <a:rPr lang="ru-RU" sz="3600" dirty="0" smtClean="0"/>
              <a:t>Словарь переводчика.</a:t>
            </a:r>
            <a:endParaRPr lang="ru-RU" sz="3600" dirty="0"/>
          </a:p>
        </p:txBody>
      </p:sp>
      <p:sp>
        <p:nvSpPr>
          <p:cNvPr id="3" name="Объект 2"/>
          <p:cNvSpPr>
            <a:spLocks noGrp="1"/>
          </p:cNvSpPr>
          <p:nvPr>
            <p:ph idx="1"/>
          </p:nvPr>
        </p:nvSpPr>
        <p:spPr>
          <a:xfrm>
            <a:off x="323528" y="1052736"/>
            <a:ext cx="8229600" cy="4525963"/>
          </a:xfrm>
        </p:spPr>
        <p:txBody>
          <a:bodyPr numCol="2">
            <a:normAutofit fontScale="55000" lnSpcReduction="20000"/>
          </a:bodyPr>
          <a:lstStyle/>
          <a:p>
            <a:pPr marL="0" indent="0" algn="ctr">
              <a:buNone/>
            </a:pPr>
            <a:r>
              <a:rPr lang="ru-RU" dirty="0" smtClean="0"/>
              <a:t>Русско-английский словарь общеупотребительных слов и словосочетаний научно-технической литературы" выполнен в двух томах. Первый том содержит примерно 22000 лексических единиц (второй том - свыше 30000), которые представляют собой отдельные слова, либо словосочетания, либо речевые штампы или терминологические сочетания общего характера, которые используются в современной научно-технической литературе. Во втором томе содержатся многофункциональные указатели русских и английских ключевых слов. Русский указатель помогает переводчику в поиске неочевидных словосочетаний и подбор близких им по смыслу словосочетаний. Английский указатель облегчает работу переводчика, когда необходимо найти нужные ему словосочетания по ассоциации. Оба указателя (и русский и английский) также оказываются полезными при переводах на русский язык. </a:t>
            </a:r>
          </a:p>
          <a:p>
            <a:pPr marL="0" indent="0" algn="ctr">
              <a:buNone/>
            </a:pPr>
            <a:r>
              <a:rPr lang="ru-RU" dirty="0" smtClean="0"/>
              <a:t>Данный словарь предназначен для студентов изучающих технический английский язык и исследователей языка научно-технической литературы, а также для переводчиков, редакторов, научных работников и инженеров. </a:t>
            </a:r>
          </a:p>
          <a:p>
            <a:pPr marL="0" indent="0" algn="ctr">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08104" y="3933056"/>
            <a:ext cx="1944216" cy="2809561"/>
          </a:xfrm>
          <a:prstGeom prst="rect">
            <a:avLst/>
          </a:prstGeom>
        </p:spPr>
      </p:pic>
    </p:spTree>
    <p:extLst>
      <p:ext uri="{BB962C8B-B14F-4D97-AF65-F5344CB8AC3E}">
        <p14:creationId xmlns:p14="http://schemas.microsoft.com/office/powerpoint/2010/main" xmlns="" val="23472249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052736"/>
          </a:xfrm>
        </p:spPr>
        <p:txBody>
          <a:bodyPr>
            <a:normAutofit/>
          </a:bodyPr>
          <a:lstStyle/>
          <a:p>
            <a:r>
              <a:rPr lang="ru-RU" sz="3600" dirty="0" smtClean="0"/>
              <a:t>Словарь трудностей русского языка.</a:t>
            </a:r>
            <a:endParaRPr lang="ru-RU" sz="3600" dirty="0"/>
          </a:p>
        </p:txBody>
      </p:sp>
      <p:sp>
        <p:nvSpPr>
          <p:cNvPr id="3" name="Объект 2"/>
          <p:cNvSpPr>
            <a:spLocks noGrp="1"/>
          </p:cNvSpPr>
          <p:nvPr>
            <p:ph idx="1"/>
          </p:nvPr>
        </p:nvSpPr>
        <p:spPr>
          <a:xfrm>
            <a:off x="251520" y="1196752"/>
            <a:ext cx="8229600" cy="4525963"/>
          </a:xfrm>
        </p:spPr>
        <p:txBody>
          <a:bodyPr numCol="2">
            <a:normAutofit/>
          </a:bodyPr>
          <a:lstStyle/>
          <a:p>
            <a:pPr marL="0" indent="0" algn="ctr">
              <a:buNone/>
            </a:pPr>
            <a:r>
              <a:rPr lang="ru-RU" sz="2200" dirty="0" smtClean="0"/>
              <a:t>Словарь трудностей русского языка. Настоящий словарь является исправленным и дополненным изданием. В нем собрано около 20 000 слов, представляющих трудности различного характера. Читатель получит справку о написании, произношении, формообразовании слова, узнает грамматическую и стилистическую характеристику слова, возможную сочетаемость, управление, а также правильность употребления слова. Словарь предназначен для школьников, а также для всех, кто стремится повысить свою грамотность и культуру речи.</a:t>
            </a:r>
          </a:p>
          <a:p>
            <a:pPr marL="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64088" y="3645024"/>
            <a:ext cx="2041453" cy="2796790"/>
          </a:xfrm>
          <a:prstGeom prst="rect">
            <a:avLst/>
          </a:prstGeom>
        </p:spPr>
      </p:pic>
    </p:spTree>
    <p:extLst>
      <p:ext uri="{BB962C8B-B14F-4D97-AF65-F5344CB8AC3E}">
        <p14:creationId xmlns:p14="http://schemas.microsoft.com/office/powerpoint/2010/main" xmlns="" val="14128747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913582"/>
          </a:xfrm>
        </p:spPr>
        <p:txBody>
          <a:bodyPr>
            <a:normAutofit/>
          </a:bodyPr>
          <a:lstStyle/>
          <a:p>
            <a:r>
              <a:rPr lang="ru-RU" sz="3600" dirty="0" smtClean="0"/>
              <a:t>Словарь сокращений.</a:t>
            </a:r>
            <a:endParaRPr lang="ru-RU" sz="3600" dirty="0"/>
          </a:p>
        </p:txBody>
      </p:sp>
      <p:sp>
        <p:nvSpPr>
          <p:cNvPr id="3" name="Объект 2"/>
          <p:cNvSpPr>
            <a:spLocks noGrp="1"/>
          </p:cNvSpPr>
          <p:nvPr>
            <p:ph idx="1"/>
          </p:nvPr>
        </p:nvSpPr>
        <p:spPr>
          <a:xfrm>
            <a:off x="4355976" y="1124744"/>
            <a:ext cx="4341167" cy="4525963"/>
          </a:xfrm>
        </p:spPr>
        <p:txBody>
          <a:bodyPr>
            <a:normAutofit/>
          </a:bodyPr>
          <a:lstStyle/>
          <a:p>
            <a:pPr marL="0" indent="0" algn="ctr">
              <a:buNone/>
            </a:pPr>
            <a:r>
              <a:rPr lang="ru-RU" sz="2400" dirty="0" smtClean="0"/>
              <a:t>Словарь отражает расшифровку сокращений и сложносокращенных слов, употребляющихся в языке, а также графических сокращений, используемых на письме. В нем иногда дается информация о произношении, орфографических вариантах, предлагается в необходимых случаях толкование.</a:t>
            </a:r>
          </a:p>
          <a:p>
            <a:pPr marL="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71600" y="1196752"/>
            <a:ext cx="3240360" cy="4568908"/>
          </a:xfrm>
          <a:prstGeom prst="rect">
            <a:avLst/>
          </a:prstGeom>
        </p:spPr>
      </p:pic>
    </p:spTree>
    <p:extLst>
      <p:ext uri="{BB962C8B-B14F-4D97-AF65-F5344CB8AC3E}">
        <p14:creationId xmlns:p14="http://schemas.microsoft.com/office/powerpoint/2010/main" xmlns="" val="32839938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994122"/>
          </a:xfrm>
        </p:spPr>
        <p:txBody>
          <a:bodyPr>
            <a:normAutofit/>
          </a:bodyPr>
          <a:lstStyle/>
          <a:p>
            <a:r>
              <a:rPr lang="ru-RU" sz="3600" dirty="0" smtClean="0"/>
              <a:t>Этимологический словарь.</a:t>
            </a:r>
            <a:endParaRPr lang="ru-RU" sz="3600" dirty="0"/>
          </a:p>
        </p:txBody>
      </p:sp>
      <p:sp>
        <p:nvSpPr>
          <p:cNvPr id="3" name="Объект 2"/>
          <p:cNvSpPr>
            <a:spLocks noGrp="1"/>
          </p:cNvSpPr>
          <p:nvPr>
            <p:ph idx="1"/>
          </p:nvPr>
        </p:nvSpPr>
        <p:spPr>
          <a:xfrm>
            <a:off x="395536" y="1124744"/>
            <a:ext cx="8229600" cy="4525963"/>
          </a:xfrm>
        </p:spPr>
        <p:txBody>
          <a:bodyPr numCol="2">
            <a:normAutofit/>
          </a:bodyPr>
          <a:lstStyle/>
          <a:p>
            <a:pPr marL="0" indent="0" algn="ctr">
              <a:buNone/>
            </a:pPr>
            <a:r>
              <a:rPr lang="ru-RU" sz="2400" dirty="0" smtClean="0"/>
              <a:t>Этимологические словари-</a:t>
            </a:r>
            <a:r>
              <a:rPr lang="ru-RU" sz="2400" dirty="0"/>
              <a:t> </a:t>
            </a:r>
            <a:r>
              <a:rPr lang="ru-RU" sz="2400" dirty="0" smtClean="0"/>
              <a:t>это специальные справочные словари, содержащие информацию об этимологии слов определённого языка или группы родственных языков.</a:t>
            </a:r>
          </a:p>
          <a:p>
            <a:pPr marL="0" indent="0" algn="ctr">
              <a:buNone/>
            </a:pPr>
            <a:endParaRPr lang="ru-RU" sz="20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16016" y="1700808"/>
            <a:ext cx="3528392" cy="3528392"/>
          </a:xfrm>
          <a:prstGeom prst="rect">
            <a:avLst/>
          </a:prstGeom>
        </p:spPr>
      </p:pic>
    </p:spTree>
    <p:extLst>
      <p:ext uri="{BB962C8B-B14F-4D97-AF65-F5344CB8AC3E}">
        <p14:creationId xmlns:p14="http://schemas.microsoft.com/office/powerpoint/2010/main" xmlns="" val="15267652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t>Исторический словарь.</a:t>
            </a:r>
            <a:endParaRPr lang="ru-RU" sz="3600" dirty="0"/>
          </a:p>
        </p:txBody>
      </p:sp>
      <p:sp>
        <p:nvSpPr>
          <p:cNvPr id="3" name="Объект 2"/>
          <p:cNvSpPr>
            <a:spLocks noGrp="1"/>
          </p:cNvSpPr>
          <p:nvPr>
            <p:ph idx="1"/>
          </p:nvPr>
        </p:nvSpPr>
        <p:spPr/>
        <p:txBody>
          <a:bodyPr numCol="2"/>
          <a:lstStyle/>
          <a:p>
            <a:pPr marL="0" indent="0" algn="ctr">
              <a:buNone/>
            </a:pPr>
            <a:r>
              <a:rPr lang="ru-RU" sz="2400" dirty="0" smtClean="0"/>
              <a:t>Исторический словарь – это</a:t>
            </a:r>
          </a:p>
          <a:p>
            <a:pPr marL="0" indent="0" algn="ctr">
              <a:buNone/>
            </a:pPr>
            <a:r>
              <a:rPr lang="ru-RU" sz="2400" dirty="0" smtClean="0"/>
              <a:t>словарь, содержащий историю слов (их появления, развития значений, изменения словообразовательной структуры и т. д.).</a:t>
            </a:r>
          </a:p>
          <a:p>
            <a:pPr marL="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04048" y="1324922"/>
            <a:ext cx="3528392" cy="5342994"/>
          </a:xfrm>
          <a:prstGeom prst="rect">
            <a:avLst/>
          </a:prstGeom>
        </p:spPr>
      </p:pic>
    </p:spTree>
    <p:extLst>
      <p:ext uri="{BB962C8B-B14F-4D97-AF65-F5344CB8AC3E}">
        <p14:creationId xmlns:p14="http://schemas.microsoft.com/office/powerpoint/2010/main" xmlns="" val="626590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9392"/>
            <a:ext cx="8229600" cy="1084982"/>
          </a:xfrm>
        </p:spPr>
        <p:txBody>
          <a:bodyPr>
            <a:noAutofit/>
          </a:bodyPr>
          <a:lstStyle/>
          <a:p>
            <a:r>
              <a:rPr lang="ru-RU" sz="3200" dirty="0" smtClean="0"/>
              <a:t>Словари: субстандартной лексики и детской речи.</a:t>
            </a:r>
            <a:endParaRPr lang="ru-RU" sz="3200" dirty="0"/>
          </a:p>
        </p:txBody>
      </p:sp>
      <p:sp>
        <p:nvSpPr>
          <p:cNvPr id="3" name="Объект 2"/>
          <p:cNvSpPr>
            <a:spLocks noGrp="1"/>
          </p:cNvSpPr>
          <p:nvPr>
            <p:ph idx="1"/>
          </p:nvPr>
        </p:nvSpPr>
        <p:spPr>
          <a:xfrm>
            <a:off x="323528" y="1124744"/>
            <a:ext cx="8229600" cy="4525963"/>
          </a:xfrm>
        </p:spPr>
        <p:txBody>
          <a:bodyPr numCol="2">
            <a:normAutofit/>
          </a:bodyPr>
          <a:lstStyle/>
          <a:p>
            <a:pPr marL="0" indent="0" algn="ctr">
              <a:buNone/>
            </a:pPr>
            <a:r>
              <a:rPr lang="ru-RU" sz="2200" dirty="0"/>
              <a:t>С</a:t>
            </a:r>
            <a:r>
              <a:rPr lang="ru-RU" sz="2200" dirty="0" smtClean="0"/>
              <a:t>ловари субстандартной лексики продолжают традицию подготовки лексикографических источников, включающих в свой состав языковые единицы субстандартного типа, употребление которых характерно для конкретного российского региона .</a:t>
            </a:r>
          </a:p>
          <a:p>
            <a:pPr marL="0" indent="0" algn="ctr">
              <a:buNone/>
            </a:pPr>
            <a:endParaRPr lang="ru-RU" sz="2000" dirty="0"/>
          </a:p>
          <a:p>
            <a:pPr marL="0" indent="0" algn="ctr">
              <a:buNone/>
            </a:pPr>
            <a:endParaRPr lang="ru-RU" sz="2000" dirty="0" smtClean="0"/>
          </a:p>
          <a:p>
            <a:pPr marL="0" indent="0" algn="ctr">
              <a:buNone/>
            </a:pPr>
            <a:endParaRPr lang="ru-RU" sz="2000"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87624" y="4221088"/>
            <a:ext cx="1675770" cy="2340461"/>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76056" y="908720"/>
            <a:ext cx="3333750" cy="3333750"/>
          </a:xfrm>
          <a:prstGeom prst="rect">
            <a:avLst/>
          </a:prstGeom>
        </p:spPr>
      </p:pic>
      <p:sp>
        <p:nvSpPr>
          <p:cNvPr id="7" name="Прямоугольник 6"/>
          <p:cNvSpPr/>
          <p:nvPr/>
        </p:nvSpPr>
        <p:spPr>
          <a:xfrm>
            <a:off x="3491880" y="4869160"/>
            <a:ext cx="5040560" cy="1846659"/>
          </a:xfrm>
          <a:prstGeom prst="rect">
            <a:avLst/>
          </a:prstGeom>
        </p:spPr>
        <p:txBody>
          <a:bodyPr wrap="square">
            <a:spAutoFit/>
          </a:bodyPr>
          <a:lstStyle/>
          <a:p>
            <a:r>
              <a:rPr lang="ru-RU" sz="2400" dirty="0" smtClean="0"/>
              <a:t>Словарь детской речи отображает речь детей дошкольного и младшего школьного возраста. </a:t>
            </a:r>
          </a:p>
          <a:p>
            <a:endParaRPr lang="ru-RU" sz="2400" dirty="0"/>
          </a:p>
          <a:p>
            <a:endParaRPr lang="ru-RU" dirty="0"/>
          </a:p>
        </p:txBody>
      </p:sp>
    </p:spTree>
    <p:extLst>
      <p:ext uri="{BB962C8B-B14F-4D97-AF65-F5344CB8AC3E}">
        <p14:creationId xmlns:p14="http://schemas.microsoft.com/office/powerpoint/2010/main" xmlns="" val="3218414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940966"/>
          </a:xfrm>
        </p:spPr>
        <p:txBody>
          <a:bodyPr>
            <a:normAutofit/>
          </a:bodyPr>
          <a:lstStyle/>
          <a:p>
            <a:r>
              <a:rPr lang="ru-RU" sz="3600" dirty="0" smtClean="0"/>
              <a:t>Топонимический словарь.</a:t>
            </a:r>
            <a:endParaRPr lang="ru-RU" sz="3600" dirty="0"/>
          </a:p>
        </p:txBody>
      </p:sp>
      <p:sp>
        <p:nvSpPr>
          <p:cNvPr id="3" name="Объект 2"/>
          <p:cNvSpPr>
            <a:spLocks noGrp="1"/>
          </p:cNvSpPr>
          <p:nvPr>
            <p:ph idx="1"/>
          </p:nvPr>
        </p:nvSpPr>
        <p:spPr>
          <a:xfrm>
            <a:off x="467544" y="1484784"/>
            <a:ext cx="8229600" cy="4525963"/>
          </a:xfrm>
        </p:spPr>
        <p:txBody>
          <a:bodyPr numCol="2"/>
          <a:lstStyle/>
          <a:p>
            <a:pPr marL="0" indent="0" algn="ctr">
              <a:buNone/>
            </a:pPr>
            <a:r>
              <a:rPr lang="ru-RU" sz="2400" dirty="0" smtClean="0"/>
              <a:t>Топонимический словарь – это</a:t>
            </a:r>
          </a:p>
          <a:p>
            <a:pPr marL="0" indent="0" algn="ctr">
              <a:buNone/>
            </a:pPr>
            <a:r>
              <a:rPr lang="ru-RU" sz="2400" dirty="0" smtClean="0"/>
              <a:t>словарь, содержащий географические названия (названия стран, городов, рек, морей, гор и т, д.).</a:t>
            </a:r>
          </a:p>
          <a:p>
            <a:pPr marL="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04048" y="1484784"/>
            <a:ext cx="3024336" cy="4037271"/>
          </a:xfrm>
          <a:prstGeom prst="rect">
            <a:avLst/>
          </a:prstGeom>
        </p:spPr>
      </p:pic>
    </p:spTree>
    <p:extLst>
      <p:ext uri="{BB962C8B-B14F-4D97-AF65-F5344CB8AC3E}">
        <p14:creationId xmlns:p14="http://schemas.microsoft.com/office/powerpoint/2010/main" xmlns="" val="34565591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940966"/>
          </a:xfrm>
        </p:spPr>
        <p:txBody>
          <a:bodyPr>
            <a:normAutofit/>
          </a:bodyPr>
          <a:lstStyle/>
          <a:p>
            <a:r>
              <a:rPr lang="ru-RU" sz="3600" dirty="0" smtClean="0"/>
              <a:t>Частотный словарь.</a:t>
            </a:r>
            <a:endParaRPr lang="ru-RU" sz="3600" dirty="0"/>
          </a:p>
        </p:txBody>
      </p:sp>
      <p:sp>
        <p:nvSpPr>
          <p:cNvPr id="3" name="Объект 2"/>
          <p:cNvSpPr>
            <a:spLocks noGrp="1"/>
          </p:cNvSpPr>
          <p:nvPr>
            <p:ph idx="1"/>
          </p:nvPr>
        </p:nvSpPr>
        <p:spPr>
          <a:xfrm>
            <a:off x="457200" y="1196752"/>
            <a:ext cx="8229600" cy="4929411"/>
          </a:xfrm>
        </p:spPr>
        <p:txBody>
          <a:bodyPr numCol="2">
            <a:normAutofit/>
          </a:bodyPr>
          <a:lstStyle/>
          <a:p>
            <a:pPr marL="0" indent="0" algn="ctr">
              <a:buNone/>
            </a:pPr>
            <a:r>
              <a:rPr lang="ru-RU" sz="2200" dirty="0" smtClean="0"/>
              <a:t>Частотный слова́рь (или частотный список) — набор слов данного языка (или подъязыка) вместе с информацией о частоте их встречаемости. Словарь может быть отсортирован по частоте, по алфавиту (тогда для каждого слова будет указана его частота), по группам слов (например, первая тысяча наиболее частотных слов, за ней вторая и т. п.), по типичности (слова, частотные для большинства текстов), и т. д. Частотные списки используются для преподавания языка, создания новых словарей, приложений компьютерной лингвистики, исследований в области лингвистической типологии, и т. д.</a:t>
            </a:r>
            <a:endParaRPr lang="ru-RU" sz="22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80112" y="3573016"/>
            <a:ext cx="2160240" cy="3082126"/>
          </a:xfrm>
          <a:prstGeom prst="rect">
            <a:avLst/>
          </a:prstGeom>
        </p:spPr>
      </p:pic>
    </p:spTree>
    <p:extLst>
      <p:ext uri="{BB962C8B-B14F-4D97-AF65-F5344CB8AC3E}">
        <p14:creationId xmlns:p14="http://schemas.microsoft.com/office/powerpoint/2010/main" xmlns="" val="29669592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t>Учебный словарь.</a:t>
            </a:r>
            <a:endParaRPr lang="ru-RU" sz="3600" dirty="0"/>
          </a:p>
        </p:txBody>
      </p:sp>
      <p:sp>
        <p:nvSpPr>
          <p:cNvPr id="3" name="Объект 2"/>
          <p:cNvSpPr>
            <a:spLocks noGrp="1"/>
          </p:cNvSpPr>
          <p:nvPr>
            <p:ph idx="1"/>
          </p:nvPr>
        </p:nvSpPr>
        <p:spPr>
          <a:xfrm>
            <a:off x="4355976" y="1600200"/>
            <a:ext cx="4330824" cy="4525963"/>
          </a:xfrm>
        </p:spPr>
        <p:txBody>
          <a:bodyPr>
            <a:normAutofit lnSpcReduction="10000"/>
          </a:bodyPr>
          <a:lstStyle/>
          <a:p>
            <a:pPr marL="0" indent="0" algn="ctr">
              <a:buNone/>
            </a:pPr>
            <a:r>
              <a:rPr lang="ru-RU" sz="2000" dirty="0" smtClean="0"/>
              <a:t>Учебный словарь- в лексикографии самостоятельный тип словарей; выделяются обучающей направленностью и используются как одно из средств обучения. Учебный характер их проявляется в составе словника, отборе, размещении, способах подачи и интерпретации лингвистической информации, языке изложения материала, объёме, оформлении. </a:t>
            </a:r>
            <a:r>
              <a:rPr lang="ru-RU" sz="2000" dirty="0" err="1" smtClean="0"/>
              <a:t>С.у</a:t>
            </a:r>
            <a:r>
              <a:rPr lang="ru-RU" sz="2000" dirty="0" smtClean="0"/>
              <a:t>. выполняют 3 функции: учебную, справочную и систематизирующую. Им также свойственны функции, характерные для словарей всех типов: информативная и нормативная.</a:t>
            </a:r>
          </a:p>
          <a:p>
            <a:pPr marL="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0940" y="1369252"/>
            <a:ext cx="3456384" cy="5236422"/>
          </a:xfrm>
          <a:prstGeom prst="rect">
            <a:avLst/>
          </a:prstGeom>
        </p:spPr>
      </p:pic>
    </p:spTree>
    <p:extLst>
      <p:ext uri="{BB962C8B-B14F-4D97-AF65-F5344CB8AC3E}">
        <p14:creationId xmlns:p14="http://schemas.microsoft.com/office/powerpoint/2010/main" xmlns="" val="17855046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836712"/>
            <a:ext cx="8291264" cy="5289451"/>
          </a:xfrm>
        </p:spPr>
        <p:txBody>
          <a:bodyPr>
            <a:normAutofit/>
          </a:bodyPr>
          <a:lstStyle/>
          <a:p>
            <a:pPr marL="0" indent="0">
              <a:buNone/>
            </a:pPr>
            <a:r>
              <a:rPr lang="ru-RU" sz="2400" dirty="0"/>
              <a:t>Энциклопедический словарь – это</a:t>
            </a:r>
          </a:p>
          <a:p>
            <a:pPr marL="0" indent="0">
              <a:buNone/>
            </a:pPr>
            <a:r>
              <a:rPr lang="ru-RU" sz="2400" dirty="0"/>
              <a:t>словарь, в котором сообщаются сведения о предметах, лицах, явлениях, понятиях, обозначаемых теми или иными словами. Ср.: лингвистический словарь</a:t>
            </a:r>
            <a:r>
              <a:rPr lang="ru-RU" sz="2400" dirty="0" smtClean="0"/>
              <a:t>.</a:t>
            </a:r>
          </a:p>
          <a:p>
            <a:pPr marL="0" indent="0">
              <a:buNone/>
            </a:pPr>
            <a:endParaRPr lang="ru-RU" sz="2400" dirty="0"/>
          </a:p>
          <a:p>
            <a:pPr marL="0" indent="0">
              <a:buNone/>
            </a:pPr>
            <a:r>
              <a:rPr lang="ru-RU" sz="2400" dirty="0"/>
              <a:t>языковедческий — лингвистический Словарь русских синонимов. языковедческий прил., </a:t>
            </a:r>
            <a:r>
              <a:rPr lang="ru-RU" sz="2400" dirty="0" smtClean="0"/>
              <a:t>кол-во </a:t>
            </a:r>
            <a:r>
              <a:rPr lang="ru-RU" sz="2400" dirty="0"/>
              <a:t>синонимов: </a:t>
            </a:r>
            <a:r>
              <a:rPr lang="ru-RU" sz="2400" dirty="0" smtClean="0"/>
              <a:t>• лингвистический; • филологический.</a:t>
            </a:r>
            <a:endParaRPr lang="ru-RU" sz="2400" dirty="0"/>
          </a:p>
        </p:txBody>
      </p:sp>
    </p:spTree>
    <p:extLst>
      <p:ext uri="{BB962C8B-B14F-4D97-AF65-F5344CB8AC3E}">
        <p14:creationId xmlns:p14="http://schemas.microsoft.com/office/powerpoint/2010/main" xmlns="" val="2826567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t>Толковый словарь.</a:t>
            </a:r>
            <a:endParaRPr lang="ru-RU" sz="3600" dirty="0"/>
          </a:p>
        </p:txBody>
      </p:sp>
      <p:sp>
        <p:nvSpPr>
          <p:cNvPr id="3" name="Объект 2"/>
          <p:cNvSpPr>
            <a:spLocks noGrp="1"/>
          </p:cNvSpPr>
          <p:nvPr>
            <p:ph idx="1"/>
          </p:nvPr>
        </p:nvSpPr>
        <p:spPr>
          <a:xfrm>
            <a:off x="323528" y="1556792"/>
            <a:ext cx="8229600" cy="4525963"/>
          </a:xfrm>
        </p:spPr>
        <p:txBody>
          <a:bodyPr numCol="2"/>
          <a:lstStyle/>
          <a:p>
            <a:pPr marL="0" indent="0">
              <a:buNone/>
            </a:pPr>
            <a:r>
              <a:rPr lang="ru-RU" dirty="0" smtClean="0"/>
              <a:t> </a:t>
            </a:r>
            <a:r>
              <a:rPr lang="ru-RU" sz="2400" dirty="0" smtClean="0"/>
              <a:t>Толковый словарь-словарь, содержащий в себе слова и понятия языка с кратким описанием того, что эти слова означают, часто сопровождая толкование примерами использования слов. Толковый словарь изъясняет лексическое значение того или иного слова.</a:t>
            </a:r>
          </a:p>
          <a:p>
            <a:pPr marL="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88024" y="1628800"/>
            <a:ext cx="4122114" cy="4122114"/>
          </a:xfrm>
          <a:prstGeom prst="rect">
            <a:avLst/>
          </a:prstGeom>
        </p:spPr>
      </p:pic>
    </p:spTree>
    <p:extLst>
      <p:ext uri="{BB962C8B-B14F-4D97-AF65-F5344CB8AC3E}">
        <p14:creationId xmlns:p14="http://schemas.microsoft.com/office/powerpoint/2010/main" xmlns="" val="39788383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980728"/>
            <a:ext cx="8291264" cy="4968552"/>
          </a:xfrm>
        </p:spPr>
        <p:txBody>
          <a:bodyPr>
            <a:normAutofit/>
          </a:bodyPr>
          <a:lstStyle/>
          <a:p>
            <a:pPr marL="0" indent="0">
              <a:buNone/>
            </a:pPr>
            <a:r>
              <a:rPr lang="ru-RU" sz="2800" dirty="0"/>
              <a:t>Значение словарей в жизни каждого человека трудно переоценить. Чтение словарей, постоянное обращение к ним повышает культуру речи. </a:t>
            </a:r>
            <a:r>
              <a:rPr lang="ru-RU" sz="2800" dirty="0" smtClean="0"/>
              <a:t>Словари </a:t>
            </a:r>
            <a:r>
              <a:rPr lang="ru-RU" sz="2800" dirty="0"/>
              <a:t>обогащают индивидуальный словарный и </a:t>
            </a:r>
            <a:r>
              <a:rPr lang="ru-RU" sz="2800" dirty="0" smtClean="0"/>
              <a:t>фразеологический </a:t>
            </a:r>
            <a:r>
              <a:rPr lang="ru-RU" sz="2800" dirty="0"/>
              <a:t>запас, знакомят с нормами русского </a:t>
            </a:r>
            <a:r>
              <a:rPr lang="ru-RU" sz="2800" dirty="0" smtClean="0"/>
              <a:t>языка</a:t>
            </a:r>
            <a:r>
              <a:rPr lang="ru-RU" sz="2800" dirty="0"/>
              <a:t>, предостерегают от неправильного употребления слов, их грамматических форм, произношения. Словари расширяют наше познание языка, углубляют понимание слова, способствуют развитию </a:t>
            </a:r>
            <a:r>
              <a:rPr lang="ru-RU" sz="2800" dirty="0" smtClean="0"/>
              <a:t>логического </a:t>
            </a:r>
            <a:r>
              <a:rPr lang="ru-RU" sz="2800" dirty="0"/>
              <a:t>мышления.</a:t>
            </a:r>
          </a:p>
        </p:txBody>
      </p:sp>
    </p:spTree>
    <p:extLst>
      <p:ext uri="{BB962C8B-B14F-4D97-AF65-F5344CB8AC3E}">
        <p14:creationId xmlns:p14="http://schemas.microsoft.com/office/powerpoint/2010/main" xmlns="" val="3999455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143000"/>
          </a:xfrm>
        </p:spPr>
        <p:txBody>
          <a:bodyPr>
            <a:normAutofit/>
          </a:bodyPr>
          <a:lstStyle/>
          <a:p>
            <a:r>
              <a:rPr lang="ru-RU" sz="3600" dirty="0" smtClean="0"/>
              <a:t>Фразеологический словарь.</a:t>
            </a:r>
            <a:endParaRPr lang="ru-RU" sz="3600" dirty="0"/>
          </a:p>
        </p:txBody>
      </p:sp>
      <p:sp>
        <p:nvSpPr>
          <p:cNvPr id="3" name="Объект 2"/>
          <p:cNvSpPr>
            <a:spLocks noGrp="1"/>
          </p:cNvSpPr>
          <p:nvPr>
            <p:ph idx="1"/>
          </p:nvPr>
        </p:nvSpPr>
        <p:spPr>
          <a:xfrm>
            <a:off x="4211960" y="1754923"/>
            <a:ext cx="4773216" cy="3618293"/>
          </a:xfrm>
        </p:spPr>
        <p:txBody>
          <a:bodyPr numCol="1">
            <a:normAutofit lnSpcReduction="10000"/>
          </a:bodyPr>
          <a:lstStyle/>
          <a:p>
            <a:pPr marL="0" indent="0" algn="ctr">
              <a:buNone/>
            </a:pPr>
            <a:r>
              <a:rPr lang="ru-RU" sz="2400" dirty="0" smtClean="0"/>
              <a:t>Фразеологический словарь-словарь устойчивых словосочетаний (фразеологических единиц), которые сравнительно легко выделяются из контекста как единое целое, состоящее из нескольких слов, в отличие от свободных сочетаний слов, где каждое слово самостоятельно.</a:t>
            </a:r>
          </a:p>
          <a:p>
            <a:pPr marL="0" indent="0" algn="ctr">
              <a:buNone/>
            </a:pPr>
            <a:endParaRPr lang="ru-RU" sz="20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3568" y="1340768"/>
            <a:ext cx="3240360" cy="4823187"/>
          </a:xfrm>
          <a:prstGeom prst="rect">
            <a:avLst/>
          </a:prstGeom>
        </p:spPr>
      </p:pic>
    </p:spTree>
    <p:extLst>
      <p:ext uri="{BB962C8B-B14F-4D97-AF65-F5344CB8AC3E}">
        <p14:creationId xmlns:p14="http://schemas.microsoft.com/office/powerpoint/2010/main" xmlns="" val="1265014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4064"/>
            <a:ext cx="8229600" cy="1143000"/>
          </a:xfrm>
        </p:spPr>
        <p:txBody>
          <a:bodyPr>
            <a:normAutofit/>
          </a:bodyPr>
          <a:lstStyle/>
          <a:p>
            <a:r>
              <a:rPr lang="ru-RU" sz="3200" dirty="0" smtClean="0"/>
              <a:t>Словари: омонимов, антонимов, синонимов.</a:t>
            </a:r>
            <a:endParaRPr lang="ru-RU" sz="3200" dirty="0"/>
          </a:p>
        </p:txBody>
      </p:sp>
      <p:sp>
        <p:nvSpPr>
          <p:cNvPr id="3" name="Объект 2"/>
          <p:cNvSpPr>
            <a:spLocks noGrp="1"/>
          </p:cNvSpPr>
          <p:nvPr>
            <p:ph idx="1"/>
          </p:nvPr>
        </p:nvSpPr>
        <p:spPr>
          <a:xfrm>
            <a:off x="395536" y="980728"/>
            <a:ext cx="8229600" cy="4525963"/>
          </a:xfrm>
        </p:spPr>
        <p:txBody>
          <a:bodyPr numCol="2">
            <a:normAutofit/>
          </a:bodyPr>
          <a:lstStyle/>
          <a:p>
            <a:pPr marL="0" indent="0">
              <a:buNone/>
            </a:pPr>
            <a:r>
              <a:rPr lang="ru-RU" sz="2400" dirty="0" smtClean="0"/>
              <a:t>Словарь омонимов. В словаре собраны омоформы-омографы, т.е. формы разных (хотя часто близких по смыслу) слов, имеющие одинаковое написание.</a:t>
            </a:r>
          </a:p>
          <a:p>
            <a:pPr marL="0" indent="0">
              <a:buNone/>
            </a:pPr>
            <a:endParaRPr lang="ru-RU" sz="1800" dirty="0"/>
          </a:p>
          <a:p>
            <a:pPr marL="0" indent="0">
              <a:buNone/>
            </a:pPr>
            <a:endParaRPr lang="ru-RU" sz="18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08104" y="980728"/>
            <a:ext cx="2664296" cy="3600605"/>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7545" y="2973334"/>
            <a:ext cx="2520280" cy="3553182"/>
          </a:xfrm>
          <a:prstGeom prst="rect">
            <a:avLst/>
          </a:prstGeom>
        </p:spPr>
      </p:pic>
      <p:sp>
        <p:nvSpPr>
          <p:cNvPr id="6" name="Прямоугольник 5"/>
          <p:cNvSpPr/>
          <p:nvPr/>
        </p:nvSpPr>
        <p:spPr>
          <a:xfrm>
            <a:off x="3638453" y="4725144"/>
            <a:ext cx="5040560" cy="1569660"/>
          </a:xfrm>
          <a:prstGeom prst="rect">
            <a:avLst/>
          </a:prstGeom>
        </p:spPr>
        <p:txBody>
          <a:bodyPr wrap="square">
            <a:spAutoFit/>
          </a:bodyPr>
          <a:lstStyle/>
          <a:p>
            <a:r>
              <a:rPr lang="ru-RU" sz="2400" dirty="0" smtClean="0"/>
              <a:t>Словарь антонимов- это словарь в котором собраны слова одной смысловой группы, но с противоположными значениями</a:t>
            </a:r>
            <a:endParaRPr lang="ru-RU" sz="2400" dirty="0"/>
          </a:p>
        </p:txBody>
      </p:sp>
    </p:spTree>
    <p:extLst>
      <p:ext uri="{BB962C8B-B14F-4D97-AF65-F5344CB8AC3E}">
        <p14:creationId xmlns:p14="http://schemas.microsoft.com/office/powerpoint/2010/main" xmlns="" val="4176642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980728"/>
            <a:ext cx="8229600" cy="4525963"/>
          </a:xfrm>
        </p:spPr>
        <p:txBody>
          <a:bodyPr numCol="2">
            <a:normAutofit/>
          </a:bodyPr>
          <a:lstStyle/>
          <a:p>
            <a:pPr marL="0" indent="0" algn="ctr">
              <a:buNone/>
            </a:pPr>
            <a:r>
              <a:rPr lang="ru-RU" dirty="0" smtClean="0"/>
              <a:t>     Словарь синонимов</a:t>
            </a:r>
            <a:endParaRPr lang="ru-RU" dirty="0" smtClean="0"/>
          </a:p>
          <a:p>
            <a:pPr marL="0" indent="0">
              <a:buNone/>
            </a:pPr>
            <a:endParaRPr lang="ru-RU" sz="2000" dirty="0" smtClean="0"/>
          </a:p>
          <a:p>
            <a:pPr marL="0" indent="0">
              <a:buNone/>
            </a:pPr>
            <a:endParaRPr lang="ru-RU" sz="2000" dirty="0" smtClean="0"/>
          </a:p>
          <a:p>
            <a:pPr marL="0" indent="0">
              <a:buNone/>
            </a:pPr>
            <a:r>
              <a:rPr lang="ru-RU" sz="2400" dirty="0" smtClean="0"/>
              <a:t>Словарь </a:t>
            </a:r>
            <a:r>
              <a:rPr lang="ru-RU" sz="2400" dirty="0" smtClean="0"/>
              <a:t>синонимов- словарь, в котором собраны слова одной части речи различные по звучанию и написанию, но имеющие одинаковое или очень близкое лексическое значение</a:t>
            </a:r>
            <a:endParaRPr lang="ru-RU" sz="24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76056" y="1268760"/>
            <a:ext cx="2736304" cy="4078642"/>
          </a:xfrm>
          <a:prstGeom prst="rect">
            <a:avLst/>
          </a:prstGeom>
        </p:spPr>
      </p:pic>
    </p:spTree>
    <p:extLst>
      <p:ext uri="{BB962C8B-B14F-4D97-AF65-F5344CB8AC3E}">
        <p14:creationId xmlns:p14="http://schemas.microsoft.com/office/powerpoint/2010/main" xmlns="" val="112156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1143000"/>
          </a:xfrm>
        </p:spPr>
        <p:txBody>
          <a:bodyPr>
            <a:normAutofit/>
          </a:bodyPr>
          <a:lstStyle/>
          <a:p>
            <a:r>
              <a:rPr lang="ru-RU" sz="3600" dirty="0" smtClean="0"/>
              <a:t>Ортологический словарь.</a:t>
            </a:r>
            <a:endParaRPr lang="ru-RU" sz="3600" dirty="0"/>
          </a:p>
        </p:txBody>
      </p:sp>
      <p:sp>
        <p:nvSpPr>
          <p:cNvPr id="3" name="Объект 2"/>
          <p:cNvSpPr>
            <a:spLocks noGrp="1"/>
          </p:cNvSpPr>
          <p:nvPr>
            <p:ph idx="1"/>
          </p:nvPr>
        </p:nvSpPr>
        <p:spPr>
          <a:xfrm>
            <a:off x="395536" y="1484784"/>
            <a:ext cx="8229600" cy="4525963"/>
          </a:xfrm>
        </p:spPr>
        <p:txBody>
          <a:bodyPr numCol="1">
            <a:normAutofit/>
          </a:bodyPr>
          <a:lstStyle/>
          <a:p>
            <a:pPr marL="0" indent="0" algn="ctr">
              <a:buNone/>
            </a:pPr>
            <a:r>
              <a:rPr lang="ru-RU" sz="2400" dirty="0" smtClean="0"/>
              <a:t>Словари правильностей (ортологические   словари – от ортология раздел языкознания, объектом которого является теория правильной литературной речи;. греч orthos – правильный и logos – слово, понятие, учение) – это словари нормативно-стилистического характера, по жанру они относятся к словарям, посвящённым проблемам кодификации и нормализации литературного языка. Словари этого типа отвечают на вопрос, как лучше, как правильнее сказать, какой вариант предпочесть в данной речевой ситуации.- нормативные словари, служащие задачам совершенствования языка и речи, укреплению действующих норм литературного языка.</a:t>
            </a:r>
            <a:endParaRPr lang="ru-RU" sz="2400" dirty="0"/>
          </a:p>
        </p:txBody>
      </p:sp>
    </p:spTree>
    <p:extLst>
      <p:ext uri="{BB962C8B-B14F-4D97-AF65-F5344CB8AC3E}">
        <p14:creationId xmlns:p14="http://schemas.microsoft.com/office/powerpoint/2010/main" xmlns="" val="2844309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p:spPr>
        <p:txBody>
          <a:bodyPr>
            <a:normAutofit/>
          </a:bodyPr>
          <a:lstStyle/>
          <a:p>
            <a:r>
              <a:rPr lang="ru-RU" sz="3200" dirty="0" smtClean="0"/>
              <a:t>Орфографический словарь.</a:t>
            </a:r>
            <a:endParaRPr lang="ru-RU" sz="3200" dirty="0"/>
          </a:p>
        </p:txBody>
      </p:sp>
      <p:sp>
        <p:nvSpPr>
          <p:cNvPr id="3" name="Объект 2"/>
          <p:cNvSpPr>
            <a:spLocks noGrp="1"/>
          </p:cNvSpPr>
          <p:nvPr>
            <p:ph idx="1"/>
          </p:nvPr>
        </p:nvSpPr>
        <p:spPr>
          <a:xfrm>
            <a:off x="467544" y="1196752"/>
            <a:ext cx="8229600" cy="4525963"/>
          </a:xfrm>
        </p:spPr>
        <p:txBody>
          <a:bodyPr numCol="2"/>
          <a:lstStyle/>
          <a:p>
            <a:pPr marL="0" indent="0" algn="ctr">
              <a:buNone/>
            </a:pPr>
            <a:r>
              <a:rPr lang="ru-RU" sz="2400" dirty="0" smtClean="0"/>
              <a:t>Орфографический словарь-</a:t>
            </a:r>
            <a:r>
              <a:rPr lang="ru-RU" sz="2400" dirty="0"/>
              <a:t> </a:t>
            </a:r>
            <a:r>
              <a:rPr lang="ru-RU" sz="2400" dirty="0" smtClean="0"/>
              <a:t>словарь, содержащий перечень слов в их нормативном написании. Отличается от толкового словаря по способу описания слова, поскольку раскрывает слово лишь в аспекте его правописания. Является показателем современной ему орфографии.</a:t>
            </a:r>
          </a:p>
          <a:p>
            <a:pPr marL="0" indent="0" algn="ctr">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64088" y="1268760"/>
            <a:ext cx="2931693" cy="4271896"/>
          </a:xfrm>
          <a:prstGeom prst="rect">
            <a:avLst/>
          </a:prstGeom>
        </p:spPr>
      </p:pic>
    </p:spTree>
    <p:extLst>
      <p:ext uri="{BB962C8B-B14F-4D97-AF65-F5344CB8AC3E}">
        <p14:creationId xmlns:p14="http://schemas.microsoft.com/office/powerpoint/2010/main" xmlns="" val="527367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Орфоэпический словарь.</a:t>
            </a:r>
            <a:endParaRPr lang="ru-RU" dirty="0"/>
          </a:p>
        </p:txBody>
      </p:sp>
      <p:sp>
        <p:nvSpPr>
          <p:cNvPr id="3" name="Объект 2"/>
          <p:cNvSpPr>
            <a:spLocks noGrp="1"/>
          </p:cNvSpPr>
          <p:nvPr>
            <p:ph idx="1"/>
          </p:nvPr>
        </p:nvSpPr>
        <p:spPr>
          <a:xfrm>
            <a:off x="3995936" y="1700808"/>
            <a:ext cx="4762872" cy="4997152"/>
          </a:xfrm>
        </p:spPr>
        <p:txBody>
          <a:bodyPr numCol="1">
            <a:normAutofit/>
          </a:bodyPr>
          <a:lstStyle/>
          <a:p>
            <a:pPr marL="0" indent="0" algn="ctr">
              <a:buNone/>
            </a:pPr>
            <a:r>
              <a:rPr lang="ru-RU" sz="2400" dirty="0" smtClean="0"/>
              <a:t>Орфоэпический словарь- словарь, отражающий орфоэпическую норму, то есть современное ему литературное произношение и ударение. Отличается от толкового словаря по способу описания слова, поскольку раскрывает слово лишь в орфоэпическом аспекте.</a:t>
            </a:r>
            <a:endParaRPr lang="ru-RU" sz="24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1844824"/>
            <a:ext cx="3132348" cy="4176464"/>
          </a:xfrm>
          <a:prstGeom prst="rect">
            <a:avLst/>
          </a:prstGeom>
        </p:spPr>
      </p:pic>
    </p:spTree>
    <p:extLst>
      <p:ext uri="{BB962C8B-B14F-4D97-AF65-F5344CB8AC3E}">
        <p14:creationId xmlns:p14="http://schemas.microsoft.com/office/powerpoint/2010/main" xmlns="" val="235364555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1513</Words>
  <Application>Microsoft Office PowerPoint</Application>
  <PresentationFormat>Экран (4:3)</PresentationFormat>
  <Paragraphs>70</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Презентация на тему: «Виды словарей»</vt:lpstr>
      <vt:lpstr>Введение:</vt:lpstr>
      <vt:lpstr>Толковый словарь.</vt:lpstr>
      <vt:lpstr>Фразеологический словарь.</vt:lpstr>
      <vt:lpstr>Словари: омонимов, антонимов, синонимов.</vt:lpstr>
      <vt:lpstr>Слайд 6</vt:lpstr>
      <vt:lpstr>Ортологический словарь.</vt:lpstr>
      <vt:lpstr>Орфографический словарь.</vt:lpstr>
      <vt:lpstr>Орфоэпический словарь.</vt:lpstr>
      <vt:lpstr>Терминологический словарь.</vt:lpstr>
      <vt:lpstr>Словарь неологизмов.</vt:lpstr>
      <vt:lpstr>Словарь иностранных слов.</vt:lpstr>
      <vt:lpstr>Словарь паронимов.</vt:lpstr>
      <vt:lpstr>Идеографический словарь.</vt:lpstr>
      <vt:lpstr>Ассоциативный словарь.</vt:lpstr>
      <vt:lpstr>Грамматический словарь.</vt:lpstr>
      <vt:lpstr>Словарь крылатых слов.</vt:lpstr>
      <vt:lpstr>Словарь арго.</vt:lpstr>
      <vt:lpstr>Словообразовательный словарь.</vt:lpstr>
      <vt:lpstr>Словарь переводчика.</vt:lpstr>
      <vt:lpstr>Словарь трудностей русского языка.</vt:lpstr>
      <vt:lpstr>Словарь сокращений.</vt:lpstr>
      <vt:lpstr>Этимологический словарь.</vt:lpstr>
      <vt:lpstr>Исторический словарь.</vt:lpstr>
      <vt:lpstr>Словари: субстандартной лексики и детской речи.</vt:lpstr>
      <vt:lpstr>Топонимический словарь.</vt:lpstr>
      <vt:lpstr>Частотный словарь.</vt:lpstr>
      <vt:lpstr>Учебный словарь.</vt:lpstr>
      <vt:lpstr>Слайд 29</vt:lpstr>
      <vt:lpstr>Слайд 30</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тему: «Виды словарей»</dc:title>
  <dc:creator>сафронова</dc:creator>
  <cp:lastModifiedBy>user</cp:lastModifiedBy>
  <cp:revision>17</cp:revision>
  <dcterms:created xsi:type="dcterms:W3CDTF">2012-10-02T07:28:40Z</dcterms:created>
  <dcterms:modified xsi:type="dcterms:W3CDTF">2012-10-23T05:26:35Z</dcterms:modified>
</cp:coreProperties>
</file>