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24" r:id="rId3"/>
    <p:sldId id="258" r:id="rId4"/>
    <p:sldId id="261" r:id="rId5"/>
    <p:sldId id="282" r:id="rId6"/>
    <p:sldId id="266" r:id="rId7"/>
    <p:sldId id="314" r:id="rId8"/>
    <p:sldId id="325" r:id="rId9"/>
    <p:sldId id="315" r:id="rId10"/>
    <p:sldId id="320" r:id="rId11"/>
    <p:sldId id="28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59632" y="908720"/>
            <a:ext cx="6979526" cy="2879172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Тема</a:t>
            </a:r>
            <a:r>
              <a:rPr lang="ru-RU" sz="2000" b="1" dirty="0" smtClean="0">
                <a:solidFill>
                  <a:schemeClr val="tx1"/>
                </a:solidFill>
              </a:rPr>
              <a:t>: </a:t>
            </a:r>
            <a:r>
              <a:rPr lang="ru-RU" sz="2000" dirty="0" smtClean="0">
                <a:solidFill>
                  <a:schemeClr val="tx1"/>
                </a:solidFill>
              </a:rPr>
              <a:t>Регулирование водно-теплового режима земляного полотна. 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b="1" i="1" dirty="0" smtClean="0">
                <a:solidFill>
                  <a:schemeClr val="tx1"/>
                </a:solidFill>
              </a:rPr>
              <a:t>Цель: </a:t>
            </a:r>
            <a:r>
              <a:rPr lang="ru-RU" sz="2000" i="1" dirty="0" smtClean="0">
                <a:solidFill>
                  <a:schemeClr val="tx1"/>
                </a:solidFill>
              </a:rPr>
              <a:t>Познакомиться с  основными понятиями о </a:t>
            </a:r>
            <a:r>
              <a:rPr lang="ru-RU" sz="2000" dirty="0" smtClean="0">
                <a:solidFill>
                  <a:schemeClr val="tx1"/>
                </a:solidFill>
              </a:rPr>
              <a:t>регулирование водно-теплового режима земляного полотна.</a:t>
            </a:r>
            <a:r>
              <a:rPr lang="ru-RU" sz="2000" i="1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b="1" i="1" dirty="0" smtClean="0">
                <a:solidFill>
                  <a:schemeClr val="tx1"/>
                </a:solidFill>
              </a:rPr>
              <a:t>Задача: </a:t>
            </a:r>
            <a:r>
              <a:rPr lang="ru-RU" sz="2000" i="1" dirty="0" smtClean="0">
                <a:solidFill>
                  <a:schemeClr val="tx1"/>
                </a:solidFill>
              </a:rPr>
              <a:t>Поэтапное изучение проектирования земляного полотна </a:t>
            </a:r>
            <a:r>
              <a:rPr lang="ru-RU" sz="2000" i="1" dirty="0" smtClean="0">
                <a:solidFill>
                  <a:schemeClr val="tx1"/>
                </a:solidFill>
              </a:rPr>
              <a:t>автодороги</a:t>
            </a:r>
            <a:br>
              <a:rPr lang="ru-RU" sz="2000" i="1" dirty="0" smtClean="0">
                <a:solidFill>
                  <a:schemeClr val="tx1"/>
                </a:solidFill>
              </a:rPr>
            </a:br>
            <a:r>
              <a:rPr lang="ru-RU" sz="1300" dirty="0" smtClean="0"/>
              <a:t>По </a:t>
            </a:r>
            <a:r>
              <a:rPr lang="ru-RU" sz="1300" dirty="0" smtClean="0"/>
              <a:t>МДК 01.01 «Изыскание и проектирование дорог и аэродромов» </a:t>
            </a: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 smtClean="0"/>
              <a:t>для </a:t>
            </a:r>
            <a:r>
              <a:rPr lang="ru-RU" sz="1300" dirty="0" smtClean="0"/>
              <a:t>спец.08.02.05 «Строительство и эксплуатация автомобильных дорог и аэродромов»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i="1" dirty="0" smtClean="0">
                <a:solidFill>
                  <a:schemeClr val="tx1"/>
                </a:solidFill>
              </a:rPr>
              <a:t/>
            </a:r>
            <a:br>
              <a:rPr lang="ru-RU" sz="2000" i="1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7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D:\Ирина\Desktop\20170709231749_7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140968"/>
            <a:ext cx="6094460" cy="33360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1671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Геосинтетика для ремонта и строительства дорог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62" y="1500174"/>
            <a:ext cx="4729170" cy="201223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043492" y="836712"/>
            <a:ext cx="4752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Георешетки</a:t>
            </a:r>
            <a:endParaRPr lang="ru-RU" sz="2000" b="1" dirty="0"/>
          </a:p>
        </p:txBody>
      </p:sp>
      <p:pic>
        <p:nvPicPr>
          <p:cNvPr id="7" name="Объект 3" descr="Геосинтетика для ремонта и строительства дорог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64" y="3500438"/>
            <a:ext cx="5026310" cy="288089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6143636" y="2857496"/>
            <a:ext cx="17145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/>
              <a:t>Геосетки</a:t>
            </a:r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319138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472" y="1000108"/>
            <a:ext cx="8208912" cy="4923909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1. Назначение </a:t>
            </a:r>
            <a:r>
              <a:rPr lang="ru-RU" sz="2000" b="1" dirty="0"/>
              <a:t>и состав планировочных, отделочных и </a:t>
            </a:r>
            <a:r>
              <a:rPr lang="ru-RU" sz="2000" b="1" dirty="0" smtClean="0"/>
              <a:t>укрепительных </a:t>
            </a:r>
            <a:r>
              <a:rPr lang="ru-RU" sz="2000" b="1" dirty="0"/>
              <a:t>работ. </a:t>
            </a:r>
          </a:p>
          <a:p>
            <a:r>
              <a:rPr lang="ru-RU" sz="2000" b="1" dirty="0" smtClean="0"/>
              <a:t>2. Контроль </a:t>
            </a:r>
            <a:r>
              <a:rPr lang="ru-RU" sz="2000" b="1" dirty="0"/>
              <a:t>качества планировочных, отделочных и </a:t>
            </a:r>
            <a:r>
              <a:rPr lang="ru-RU" sz="2000" b="1" dirty="0" smtClean="0"/>
              <a:t>укрепительных </a:t>
            </a:r>
            <a:r>
              <a:rPr lang="ru-RU" sz="2000" b="1" dirty="0"/>
              <a:t>работ</a:t>
            </a:r>
            <a:r>
              <a:rPr lang="ru-RU" sz="2000" b="1" dirty="0" smtClean="0"/>
              <a:t>.</a:t>
            </a:r>
          </a:p>
          <a:p>
            <a:r>
              <a:rPr lang="ru-RU" sz="2000" dirty="0" smtClean="0"/>
              <a:t>Литература: </a:t>
            </a:r>
            <a:endParaRPr lang="ru-RU" sz="2000" dirty="0" smtClean="0"/>
          </a:p>
          <a:p>
            <a:r>
              <a:rPr lang="ru-RU" sz="2000" dirty="0" smtClean="0"/>
              <a:t>1.</a:t>
            </a:r>
            <a:r>
              <a:rPr lang="ru-RU" sz="1800" dirty="0" smtClean="0"/>
              <a:t>Цупиков </a:t>
            </a:r>
            <a:r>
              <a:rPr lang="ru-RU" sz="1800" dirty="0" smtClean="0"/>
              <a:t>С.Г. Возведение земляного полотна автомобильных дорог [Электронный ресурс]: учебное пособие/ </a:t>
            </a:r>
            <a:r>
              <a:rPr lang="ru-RU" sz="1800" dirty="0" err="1" smtClean="0"/>
              <a:t>Цупиков</a:t>
            </a:r>
            <a:r>
              <a:rPr lang="ru-RU" sz="1800" dirty="0" smtClean="0"/>
              <a:t> С.Г., Казачек Н.С., </a:t>
            </a:r>
            <a:r>
              <a:rPr lang="ru-RU" sz="1800" dirty="0" err="1" smtClean="0"/>
              <a:t>Цупикова</a:t>
            </a:r>
            <a:r>
              <a:rPr lang="ru-RU" sz="1800" dirty="0" smtClean="0"/>
              <a:t> Л.С.— Электрон. текстовые данные.— Москва, Вологда: </a:t>
            </a:r>
            <a:r>
              <a:rPr lang="ru-RU" sz="1800" dirty="0" err="1" smtClean="0"/>
              <a:t>Инфра-Инженерия</a:t>
            </a:r>
            <a:r>
              <a:rPr lang="ru-RU" sz="1800" dirty="0" smtClean="0"/>
              <a:t>, 2019.— 324 </a:t>
            </a:r>
            <a:r>
              <a:rPr lang="ru-RU" sz="1800" dirty="0" err="1" smtClean="0"/>
              <a:t>c</a:t>
            </a:r>
            <a:r>
              <a:rPr lang="ru-RU" sz="1800" dirty="0" smtClean="0"/>
              <a:t>.— Режим доступа: http://www.iprbookshop.ru/86580.html.— ЭБС «</a:t>
            </a:r>
            <a:r>
              <a:rPr lang="ru-RU" sz="1800" dirty="0" err="1" smtClean="0"/>
              <a:t>IPRbooks</a:t>
            </a:r>
            <a:r>
              <a:rPr lang="ru-RU" sz="1800" dirty="0" smtClean="0"/>
              <a:t>»</a:t>
            </a:r>
            <a:endParaRPr lang="ru-RU" sz="1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619672" y="548680"/>
            <a:ext cx="5688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     Вопросы для самоконтроля      </a:t>
            </a:r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367606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1071546"/>
            <a:ext cx="7024744" cy="714372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План:</a:t>
            </a:r>
            <a:b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1.Отделочные и укрепительные работы</a:t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2. Насыпи из грунта повышенной влажности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7" name="Picture 3" descr="D:\Ирина\Desktop\Ukreplenie-pribrezhnoy-zo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571612"/>
            <a:ext cx="7715304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1538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1.Отделочные и укрепительные работы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42976" y="1643050"/>
            <a:ext cx="7215238" cy="3508977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ru-RU" sz="2000" b="1" u="sng" dirty="0" smtClean="0">
                <a:solidFill>
                  <a:srgbClr val="C00000"/>
                </a:solidFill>
              </a:rPr>
              <a:t>Анкер</a:t>
            </a:r>
            <a:r>
              <a:rPr lang="ru-RU" sz="2000" b="1" dirty="0">
                <a:solidFill>
                  <a:srgbClr val="C00000"/>
                </a:solidFill>
              </a:rPr>
              <a:t>:</a:t>
            </a:r>
            <a:r>
              <a:rPr lang="ru-RU" sz="2000" b="1" dirty="0"/>
              <a:t> Одномерный металлический стержень, предназначенный </a:t>
            </a:r>
            <a:r>
              <a:rPr lang="ru-RU" sz="2000" b="1" dirty="0" smtClean="0"/>
              <a:t>для крепления </a:t>
            </a:r>
            <a:r>
              <a:rPr lang="ru-RU" sz="2000" b="1" dirty="0"/>
              <a:t>секций объемной </a:t>
            </a:r>
            <a:r>
              <a:rPr lang="ru-RU" sz="2000" b="1" dirty="0" err="1"/>
              <a:t>георешетки</a:t>
            </a:r>
            <a:r>
              <a:rPr lang="ru-RU" sz="2000" b="1" dirty="0"/>
              <a:t> между собой и к поверхности откоса, </a:t>
            </a:r>
            <a:r>
              <a:rPr lang="ru-RU" sz="2000" b="1" dirty="0" smtClean="0"/>
              <a:t>имеющий</a:t>
            </a:r>
            <a:r>
              <a:rPr lang="ru-RU" sz="2000" b="1" dirty="0"/>
              <a:t>, как правило, Г-образную форму.</a:t>
            </a:r>
          </a:p>
          <a:p>
            <a:pPr marL="68580" indent="0">
              <a:buNone/>
            </a:pPr>
            <a:r>
              <a:rPr lang="ru-RU" sz="2000" b="1" u="sng" dirty="0" smtClean="0">
                <a:solidFill>
                  <a:srgbClr val="C00000"/>
                </a:solidFill>
              </a:rPr>
              <a:t>Берма</a:t>
            </a:r>
            <a:r>
              <a:rPr lang="ru-RU" sz="2000" b="1" u="sng" dirty="0">
                <a:solidFill>
                  <a:srgbClr val="C00000"/>
                </a:solidFill>
              </a:rPr>
              <a:t>:</a:t>
            </a:r>
            <a:r>
              <a:rPr lang="ru-RU" sz="2000" b="1" dirty="0"/>
              <a:t> Узкая горизонтальная или слегка наклонная полоса (уступ) на </a:t>
            </a:r>
            <a:r>
              <a:rPr lang="ru-RU" sz="2000" b="1" dirty="0" smtClean="0"/>
              <a:t>откосах </a:t>
            </a:r>
            <a:r>
              <a:rPr lang="ru-RU" sz="2000" b="1" dirty="0"/>
              <a:t>земляного полотна для придания ему устойчивости</a:t>
            </a:r>
            <a:r>
              <a:rPr lang="ru-RU" sz="2000" b="1" dirty="0" smtClean="0"/>
              <a:t>.</a:t>
            </a:r>
          </a:p>
          <a:p>
            <a:pPr marL="68580" indent="0">
              <a:buNone/>
            </a:pPr>
            <a:r>
              <a:rPr lang="ru-RU" sz="2000" b="1" u="sng" dirty="0" smtClean="0">
                <a:solidFill>
                  <a:srgbClr val="C00000"/>
                </a:solidFill>
              </a:rPr>
              <a:t>Габионы (</a:t>
            </a:r>
            <a:r>
              <a:rPr lang="ru-RU" sz="2000" b="1" u="sng" dirty="0" err="1" smtClean="0">
                <a:solidFill>
                  <a:srgbClr val="C00000"/>
                </a:solidFill>
              </a:rPr>
              <a:t>габионные</a:t>
            </a:r>
            <a:r>
              <a:rPr lang="ru-RU" sz="2000" b="1" u="sng" dirty="0" smtClean="0">
                <a:solidFill>
                  <a:srgbClr val="C00000"/>
                </a:solidFill>
              </a:rPr>
              <a:t> конструкции): </a:t>
            </a:r>
            <a:r>
              <a:rPr lang="ru-RU" sz="2000" b="1" dirty="0" smtClean="0"/>
              <a:t>Объемные сетчатые конструкции</a:t>
            </a:r>
          </a:p>
          <a:p>
            <a:pPr marL="68580" indent="0">
              <a:buNone/>
            </a:pPr>
            <a:r>
              <a:rPr lang="ru-RU" sz="2000" b="1" dirty="0" smtClean="0"/>
              <a:t>различной формы из проволочной крученой с шестиугольными ячейками </a:t>
            </a:r>
            <a:r>
              <a:rPr lang="ru-RU" sz="2000" b="1" dirty="0" err="1" smtClean="0"/>
              <a:t>сетки,заполненные</a:t>
            </a:r>
            <a:r>
              <a:rPr lang="ru-RU" sz="2000" b="1" dirty="0" smtClean="0"/>
              <a:t> камнем, применяемые для обеспечения устойчивости склонов и откосов (ГОСТ Р 52132).</a:t>
            </a:r>
          </a:p>
          <a:p>
            <a:pPr marL="68580" indent="0">
              <a:buNone/>
            </a:pPr>
            <a:endParaRPr lang="ru-RU" sz="2200" b="1" dirty="0"/>
          </a:p>
        </p:txBody>
      </p:sp>
    </p:spTree>
    <p:extLst>
      <p:ext uri="{BB962C8B-B14F-4D97-AF65-F5344CB8AC3E}">
        <p14:creationId xmlns="" xmlns:p14="http://schemas.microsoft.com/office/powerpoint/2010/main" val="421139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5852" y="857232"/>
            <a:ext cx="7143800" cy="5143536"/>
          </a:xfrm>
        </p:spPr>
        <p:txBody>
          <a:bodyPr>
            <a:normAutofit fontScale="47500" lnSpcReduction="20000"/>
          </a:bodyPr>
          <a:lstStyle/>
          <a:p>
            <a:pPr marL="68580" indent="0">
              <a:buNone/>
            </a:pPr>
            <a:r>
              <a:rPr lang="ru-RU" sz="3300" b="1" u="sng" dirty="0" err="1">
                <a:solidFill>
                  <a:srgbClr val="C00000"/>
                </a:solidFill>
              </a:rPr>
              <a:t>Г</a:t>
            </a:r>
            <a:r>
              <a:rPr lang="ru-RU" sz="3300" b="1" u="sng" dirty="0" err="1" smtClean="0">
                <a:solidFill>
                  <a:srgbClr val="C00000"/>
                </a:solidFill>
              </a:rPr>
              <a:t>еокомпозиты</a:t>
            </a:r>
            <a:r>
              <a:rPr lang="ru-RU" sz="3300" b="1" dirty="0"/>
              <a:t>: Двух-, трехслойные рулонные </a:t>
            </a:r>
            <a:r>
              <a:rPr lang="ru-RU" sz="3300" b="1" dirty="0" err="1"/>
              <a:t>геосинтетические</a:t>
            </a:r>
            <a:r>
              <a:rPr lang="ru-RU" sz="3300" b="1" dirty="0"/>
              <a:t> </a:t>
            </a:r>
            <a:r>
              <a:rPr lang="ru-RU" sz="3300" b="1" dirty="0" smtClean="0"/>
              <a:t>материалы</a:t>
            </a:r>
            <a:r>
              <a:rPr lang="ru-RU" sz="3300" b="1" dirty="0"/>
              <a:t>, выполненные путем соединения в различных комбинациях </a:t>
            </a:r>
            <a:r>
              <a:rPr lang="ru-RU" sz="3300" b="1" dirty="0" err="1"/>
              <a:t>геотекстиля</a:t>
            </a:r>
            <a:r>
              <a:rPr lang="ru-RU" sz="3300" b="1" dirty="0"/>
              <a:t>, </a:t>
            </a:r>
            <a:r>
              <a:rPr lang="ru-RU" sz="3300" b="1" dirty="0" err="1" smtClean="0"/>
              <a:t>геосеток</a:t>
            </a:r>
            <a:r>
              <a:rPr lang="ru-RU" sz="3300" b="1" dirty="0"/>
              <a:t>, плоских </a:t>
            </a:r>
            <a:r>
              <a:rPr lang="ru-RU" sz="3300" b="1" dirty="0" err="1"/>
              <a:t>георешеток</a:t>
            </a:r>
            <a:r>
              <a:rPr lang="ru-RU" sz="3300" b="1" dirty="0"/>
              <a:t>, </a:t>
            </a:r>
            <a:r>
              <a:rPr lang="ru-RU" sz="3300" b="1" dirty="0" err="1"/>
              <a:t>геомембран</a:t>
            </a:r>
            <a:r>
              <a:rPr lang="ru-RU" sz="3300" b="1" dirty="0"/>
              <a:t> и </a:t>
            </a:r>
            <a:r>
              <a:rPr lang="ru-RU" sz="3300" b="1" dirty="0" err="1"/>
              <a:t>геоматов</a:t>
            </a:r>
            <a:r>
              <a:rPr lang="ru-RU" sz="3300" b="1" dirty="0"/>
              <a:t>.</a:t>
            </a:r>
          </a:p>
          <a:p>
            <a:pPr marL="68580" indent="0">
              <a:buNone/>
            </a:pPr>
            <a:r>
              <a:rPr lang="ru-RU" sz="3300" b="1" u="sng" dirty="0" err="1">
                <a:solidFill>
                  <a:srgbClr val="C00000"/>
                </a:solidFill>
              </a:rPr>
              <a:t>Г</a:t>
            </a:r>
            <a:r>
              <a:rPr lang="ru-RU" sz="3300" b="1" u="sng" dirty="0" err="1" smtClean="0">
                <a:solidFill>
                  <a:srgbClr val="C00000"/>
                </a:solidFill>
              </a:rPr>
              <a:t>еомат</a:t>
            </a:r>
            <a:r>
              <a:rPr lang="ru-RU" sz="3300" b="1" dirty="0">
                <a:solidFill>
                  <a:srgbClr val="C00000"/>
                </a:solidFill>
              </a:rPr>
              <a:t>:</a:t>
            </a:r>
            <a:r>
              <a:rPr lang="ru-RU" sz="3300" b="1" dirty="0"/>
              <a:t> Высокопористый однослойный рулонный </a:t>
            </a:r>
            <a:r>
              <a:rPr lang="ru-RU" sz="3300" b="1" dirty="0" err="1"/>
              <a:t>геосинтетический</a:t>
            </a:r>
            <a:r>
              <a:rPr lang="ru-RU" sz="3300" b="1" dirty="0"/>
              <a:t> </a:t>
            </a:r>
            <a:r>
              <a:rPr lang="ru-RU" sz="3300" b="1" dirty="0" smtClean="0"/>
              <a:t>материал</a:t>
            </a:r>
            <a:r>
              <a:rPr lang="ru-RU" sz="3300" b="1" dirty="0"/>
              <a:t>, выполненный методами </a:t>
            </a:r>
            <a:r>
              <a:rPr lang="ru-RU" sz="3300" b="1" dirty="0" smtClean="0"/>
              <a:t>экструзии</a:t>
            </a:r>
          </a:p>
          <a:p>
            <a:pPr marL="68580" indent="0">
              <a:buNone/>
            </a:pPr>
            <a:r>
              <a:rPr lang="ru-RU" sz="3300" b="1" u="sng" dirty="0" err="1" smtClean="0">
                <a:solidFill>
                  <a:srgbClr val="C00000"/>
                </a:solidFill>
              </a:rPr>
              <a:t>Георешетка</a:t>
            </a:r>
            <a:r>
              <a:rPr lang="ru-RU" sz="3300" b="1" u="sng" dirty="0" smtClean="0">
                <a:solidFill>
                  <a:srgbClr val="C00000"/>
                </a:solidFill>
              </a:rPr>
              <a:t> объемная: </a:t>
            </a:r>
            <a:r>
              <a:rPr lang="ru-RU" sz="3300" b="1" dirty="0" err="1" smtClean="0"/>
              <a:t>Геосинтетическое</a:t>
            </a:r>
            <a:r>
              <a:rPr lang="ru-RU" sz="3300" b="1" dirty="0" smtClean="0"/>
              <a:t> изделие, выпускаемое в виде гибкого компактного модуля из полимерных или </a:t>
            </a:r>
            <a:r>
              <a:rPr lang="ru-RU" sz="3300" b="1" dirty="0" err="1" smtClean="0"/>
              <a:t>геотекстильных</a:t>
            </a:r>
            <a:r>
              <a:rPr lang="ru-RU" sz="3300" b="1" dirty="0" smtClean="0"/>
              <a:t> лент, соединенных между собой в шахматном порядке посредством линейных швов, и образующего в растянутом положении пространственную ячеистую конструкцию.</a:t>
            </a:r>
          </a:p>
          <a:p>
            <a:pPr marL="68580" indent="0">
              <a:buNone/>
            </a:pPr>
            <a:r>
              <a:rPr lang="ru-RU" sz="3300" b="1" u="sng" dirty="0" err="1" smtClean="0">
                <a:solidFill>
                  <a:srgbClr val="C00000"/>
                </a:solidFill>
              </a:rPr>
              <a:t>Геосинтетические</a:t>
            </a:r>
            <a:r>
              <a:rPr lang="ru-RU" sz="3300" b="1" u="sng" dirty="0" smtClean="0">
                <a:solidFill>
                  <a:srgbClr val="C00000"/>
                </a:solidFill>
              </a:rPr>
              <a:t> материалы</a:t>
            </a:r>
            <a:r>
              <a:rPr lang="ru-RU" sz="3300" b="1" dirty="0" smtClean="0"/>
              <a:t>: Класс искусственных строительных материалов, изготавливаемых главным образом или частично из синтетического сырья и применяемых при строительстве дорог и аэродромов и других геотехнических объектов.</a:t>
            </a:r>
          </a:p>
          <a:p>
            <a:pPr marL="68580" indent="0">
              <a:buNone/>
            </a:pPr>
            <a:r>
              <a:rPr lang="ru-RU" sz="3300" b="1" u="sng" dirty="0" err="1" smtClean="0">
                <a:solidFill>
                  <a:srgbClr val="C00000"/>
                </a:solidFill>
              </a:rPr>
              <a:t>Геосетка</a:t>
            </a:r>
            <a:r>
              <a:rPr lang="ru-RU" sz="3300" b="1" u="sng" dirty="0" smtClean="0">
                <a:solidFill>
                  <a:srgbClr val="C00000"/>
                </a:solidFill>
              </a:rPr>
              <a:t>:</a:t>
            </a:r>
            <a:r>
              <a:rPr lang="ru-RU" sz="3300" b="1" dirty="0" smtClean="0"/>
              <a:t> Рулонный </a:t>
            </a:r>
            <a:r>
              <a:rPr lang="ru-RU" sz="3300" b="1" dirty="0" err="1" smtClean="0"/>
              <a:t>геосинтетический</a:t>
            </a:r>
            <a:r>
              <a:rPr lang="ru-RU" sz="3300" b="1" dirty="0" smtClean="0"/>
              <a:t> материал, состоящий из двух переплетенных между собой волоконных систем (нитей), имеющих взаимно перпендикулярное расположение и образующих ячейки размером более 5 мм; места</a:t>
            </a:r>
          </a:p>
          <a:p>
            <a:pPr marL="68580" indent="0">
              <a:buNone/>
            </a:pPr>
            <a:r>
              <a:rPr lang="ru-RU" sz="3300" b="1" dirty="0" smtClean="0"/>
              <a:t>переплетения нитей (узлы) </a:t>
            </a:r>
            <a:r>
              <a:rPr lang="ru-RU" sz="3300" b="1" dirty="0" err="1" smtClean="0"/>
              <a:t>геосетки</a:t>
            </a:r>
            <a:r>
              <a:rPr lang="ru-RU" sz="3300" b="1" dirty="0" smtClean="0"/>
              <a:t> могут быть усилены посредством третьей волоконной системы.</a:t>
            </a:r>
          </a:p>
          <a:p>
            <a:pPr marL="68580" indent="0">
              <a:buNone/>
            </a:pPr>
            <a:endParaRPr lang="ru-RU" b="1" dirty="0" smtClean="0"/>
          </a:p>
          <a:p>
            <a:pPr marL="68580" indent="0">
              <a:buNone/>
            </a:pPr>
            <a:endParaRPr lang="ru-RU" b="1" dirty="0" smtClean="0"/>
          </a:p>
          <a:p>
            <a:pPr marL="6858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19716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2976" y="857232"/>
            <a:ext cx="6777317" cy="507209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1800" b="1" u="sng" dirty="0" err="1">
                <a:solidFill>
                  <a:srgbClr val="C00000"/>
                </a:solidFill>
              </a:rPr>
              <a:t>Геотекстиль</a:t>
            </a:r>
            <a:r>
              <a:rPr lang="ru-RU" sz="1800" b="1" u="sng" dirty="0">
                <a:solidFill>
                  <a:srgbClr val="C00000"/>
                </a:solidFill>
              </a:rPr>
              <a:t>:</a:t>
            </a:r>
            <a:r>
              <a:rPr lang="ru-RU" sz="1800" b="1" dirty="0"/>
              <a:t> Рулонный </a:t>
            </a:r>
            <a:r>
              <a:rPr lang="ru-RU" sz="1800" b="1" dirty="0" err="1" smtClean="0"/>
              <a:t>геосинтетический</a:t>
            </a:r>
            <a:r>
              <a:rPr lang="ru-RU" sz="1800" b="1" dirty="0" smtClean="0"/>
              <a:t> </a:t>
            </a:r>
            <a:r>
              <a:rPr lang="ru-RU" sz="1800" b="1" dirty="0"/>
              <a:t>материал в виде гибких полотен, полученный методами текстильной промышленности из волокон (</a:t>
            </a:r>
            <a:r>
              <a:rPr lang="ru-RU" sz="1800" b="1" dirty="0" err="1"/>
              <a:t>филоментов</a:t>
            </a:r>
            <a:r>
              <a:rPr lang="ru-RU" sz="1800" b="1" dirty="0" smtClean="0"/>
              <a:t>, нитей</a:t>
            </a:r>
            <a:r>
              <a:rPr lang="ru-RU" sz="1800" b="1" dirty="0"/>
              <a:t>, лент) с образованием пор размером менее 5 мм</a:t>
            </a:r>
            <a:r>
              <a:rPr lang="ru-RU" sz="1800" b="1" dirty="0" smtClean="0"/>
              <a:t>.</a:t>
            </a:r>
          </a:p>
          <a:p>
            <a:pPr marL="68580" indent="0">
              <a:buNone/>
            </a:pPr>
            <a:r>
              <a:rPr lang="ru-RU" sz="1800" b="1" u="sng" dirty="0" err="1" smtClean="0">
                <a:solidFill>
                  <a:srgbClr val="C00000"/>
                </a:solidFill>
              </a:rPr>
              <a:t>Геотекстиль</a:t>
            </a:r>
            <a:r>
              <a:rPr lang="ru-RU" sz="1800" b="1" u="sng" dirty="0" smtClean="0">
                <a:solidFill>
                  <a:srgbClr val="C00000"/>
                </a:solidFill>
              </a:rPr>
              <a:t> нетканый</a:t>
            </a:r>
            <a:r>
              <a:rPr lang="ru-RU" sz="1800" b="1" dirty="0" smtClean="0"/>
              <a:t>: Рулонный </a:t>
            </a:r>
            <a:r>
              <a:rPr lang="ru-RU" sz="1800" b="1" dirty="0" err="1" smtClean="0"/>
              <a:t>геосинтетический</a:t>
            </a:r>
            <a:r>
              <a:rPr lang="ru-RU" sz="1800" b="1" dirty="0" smtClean="0"/>
              <a:t> материал, состоящий из хаотически расположенных в плоскости полотна </a:t>
            </a:r>
            <a:r>
              <a:rPr lang="ru-RU" sz="1800" b="1" dirty="0" err="1" smtClean="0"/>
              <a:t>филоментов</a:t>
            </a:r>
            <a:r>
              <a:rPr lang="ru-RU" sz="1800" b="1" dirty="0" smtClean="0"/>
              <a:t> (волокон),</a:t>
            </a:r>
          </a:p>
          <a:p>
            <a:pPr marL="68580" indent="0">
              <a:buNone/>
            </a:pPr>
            <a:r>
              <a:rPr lang="ru-RU" sz="1800" b="1" dirty="0" smtClean="0"/>
              <a:t>соединенных между собой механически (</a:t>
            </a:r>
            <a:r>
              <a:rPr lang="ru-RU" sz="1800" b="1" dirty="0" err="1" smtClean="0"/>
              <a:t>иглопробивным</a:t>
            </a:r>
            <a:r>
              <a:rPr lang="ru-RU" sz="1800" b="1" dirty="0" smtClean="0"/>
              <a:t> способом) или термически.</a:t>
            </a:r>
          </a:p>
          <a:p>
            <a:pPr marL="68580" indent="0">
              <a:buNone/>
            </a:pPr>
            <a:r>
              <a:rPr lang="ru-RU" sz="1800" b="1" u="sng" dirty="0" err="1" smtClean="0">
                <a:solidFill>
                  <a:srgbClr val="C00000"/>
                </a:solidFill>
              </a:rPr>
              <a:t>Геотекстиль</a:t>
            </a:r>
            <a:r>
              <a:rPr lang="ru-RU" sz="1800" b="1" u="sng" dirty="0" smtClean="0">
                <a:solidFill>
                  <a:srgbClr val="C00000"/>
                </a:solidFill>
              </a:rPr>
              <a:t> тканый</a:t>
            </a:r>
            <a:r>
              <a:rPr lang="ru-RU" sz="1800" b="1" dirty="0" smtClean="0">
                <a:solidFill>
                  <a:srgbClr val="C00000"/>
                </a:solidFill>
              </a:rPr>
              <a:t>: </a:t>
            </a:r>
            <a:r>
              <a:rPr lang="ru-RU" sz="1800" b="1" dirty="0" smtClean="0"/>
              <a:t>Рулонный </a:t>
            </a:r>
            <a:r>
              <a:rPr lang="ru-RU" sz="1800" b="1" dirty="0" err="1" smtClean="0"/>
              <a:t>геосинтетический</a:t>
            </a:r>
            <a:r>
              <a:rPr lang="ru-RU" sz="1800" b="1" dirty="0" smtClean="0"/>
              <a:t> материал, состоящий из двух переплетенных между собой волоконных систем (нитей, лент), имеющих</a:t>
            </a:r>
          </a:p>
          <a:p>
            <a:pPr marL="68580" indent="0">
              <a:buNone/>
            </a:pPr>
            <a:r>
              <a:rPr lang="ru-RU" sz="1800" b="1" dirty="0" smtClean="0"/>
              <a:t>взаимно перпендикулярное расположение и образующих поры (ячейки) размером менее 5 мм; места пересечения нитей (узлы) могут быть усилены посредством третьей волоконной системы.</a:t>
            </a:r>
            <a:endParaRPr lang="ru-RU" sz="1800" dirty="0" smtClean="0"/>
          </a:p>
          <a:p>
            <a:pPr marL="68580" indent="0">
              <a:buNone/>
            </a:pPr>
            <a:endParaRPr lang="ru-RU" sz="1800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4404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910" y="714356"/>
            <a:ext cx="8001056" cy="5118273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ru-RU" sz="1800" b="1" u="sng" dirty="0" err="1">
                <a:solidFill>
                  <a:srgbClr val="C00000"/>
                </a:solidFill>
              </a:rPr>
              <a:t>Г</a:t>
            </a:r>
            <a:r>
              <a:rPr lang="ru-RU" sz="1800" b="1" u="sng" dirty="0" err="1" smtClean="0">
                <a:solidFill>
                  <a:srgbClr val="C00000"/>
                </a:solidFill>
              </a:rPr>
              <a:t>идропосев</a:t>
            </a:r>
            <a:r>
              <a:rPr lang="ru-RU" sz="1800" b="1" dirty="0">
                <a:solidFill>
                  <a:srgbClr val="C00000"/>
                </a:solidFill>
              </a:rPr>
              <a:t>:</a:t>
            </a:r>
            <a:r>
              <a:rPr lang="ru-RU" sz="1800" b="1" dirty="0"/>
              <a:t> Способ посева семян газонной травы при помощи </a:t>
            </a:r>
            <a:r>
              <a:rPr lang="ru-RU" sz="1800" b="1" dirty="0" err="1" smtClean="0"/>
              <a:t>гидросеялки</a:t>
            </a:r>
            <a:r>
              <a:rPr lang="ru-RU" sz="1800" b="1" dirty="0"/>
              <a:t>.</a:t>
            </a:r>
          </a:p>
          <a:p>
            <a:pPr marL="68580" indent="0">
              <a:buNone/>
            </a:pPr>
            <a:r>
              <a:rPr lang="ru-RU" sz="1800" b="1" u="sng" dirty="0">
                <a:solidFill>
                  <a:srgbClr val="C00000"/>
                </a:solidFill>
              </a:rPr>
              <a:t>Г</a:t>
            </a:r>
            <a:r>
              <a:rPr lang="ru-RU" sz="1800" b="1" u="sng" dirty="0" smtClean="0">
                <a:solidFill>
                  <a:srgbClr val="C00000"/>
                </a:solidFill>
              </a:rPr>
              <a:t>рунт </a:t>
            </a:r>
            <a:r>
              <a:rPr lang="ru-RU" sz="1800" b="1" u="sng" dirty="0">
                <a:solidFill>
                  <a:srgbClr val="C00000"/>
                </a:solidFill>
              </a:rPr>
              <a:t>растительный</a:t>
            </a:r>
            <a:r>
              <a:rPr lang="ru-RU" sz="1800" b="1" dirty="0">
                <a:solidFill>
                  <a:srgbClr val="C00000"/>
                </a:solidFill>
              </a:rPr>
              <a:t>: </a:t>
            </a:r>
            <a:r>
              <a:rPr lang="ru-RU" sz="1800" b="1" dirty="0"/>
              <a:t>Природный верхний слой почвы, обладающий </a:t>
            </a:r>
            <a:r>
              <a:rPr lang="ru-RU" sz="1800" b="1" dirty="0" smtClean="0"/>
              <a:t>по своему </a:t>
            </a:r>
            <a:r>
              <a:rPr lang="ru-RU" sz="1800" b="1" dirty="0"/>
              <a:t>органическому и минералогическому составу свойствами плодородия, </a:t>
            </a:r>
            <a:r>
              <a:rPr lang="ru-RU" sz="1800" b="1" dirty="0" smtClean="0"/>
              <a:t>достаточными </a:t>
            </a:r>
            <a:r>
              <a:rPr lang="ru-RU" sz="1800" b="1" dirty="0"/>
              <a:t>для целей озеленения земель.</a:t>
            </a:r>
          </a:p>
          <a:p>
            <a:pPr marL="68580" indent="0">
              <a:buNone/>
            </a:pPr>
            <a:r>
              <a:rPr lang="ru-RU" sz="1800" b="1" u="sng" dirty="0">
                <a:solidFill>
                  <a:srgbClr val="C00000"/>
                </a:solidFill>
              </a:rPr>
              <a:t>Д</a:t>
            </a:r>
            <a:r>
              <a:rPr lang="ru-RU" sz="1800" b="1" u="sng" dirty="0" smtClean="0">
                <a:solidFill>
                  <a:srgbClr val="C00000"/>
                </a:solidFill>
              </a:rPr>
              <a:t>ополнительные </a:t>
            </a:r>
            <a:r>
              <a:rPr lang="ru-RU" sz="1800" b="1" u="sng" dirty="0">
                <a:solidFill>
                  <a:srgbClr val="C00000"/>
                </a:solidFill>
              </a:rPr>
              <a:t>слои основания: </a:t>
            </a:r>
            <a:r>
              <a:rPr lang="ru-RU" sz="1800" b="1" dirty="0"/>
              <a:t>Слои между несущим основанием </a:t>
            </a:r>
            <a:r>
              <a:rPr lang="ru-RU" sz="1800" b="1" dirty="0" smtClean="0"/>
              <a:t>и подстилающим </a:t>
            </a:r>
            <a:r>
              <a:rPr lang="ru-RU" sz="1800" b="1" dirty="0"/>
              <a:t>грунтом, предусматриваемые для обеспечения требуемой </a:t>
            </a:r>
            <a:r>
              <a:rPr lang="ru-RU" sz="1800" b="1" dirty="0" smtClean="0"/>
              <a:t>морозоустойчивости </a:t>
            </a:r>
            <a:r>
              <a:rPr lang="ru-RU" sz="1800" b="1" dirty="0"/>
              <a:t>и дренирования конструкции, позволяющие снижать толщину выше-</a:t>
            </a:r>
          </a:p>
          <a:p>
            <a:pPr marL="68580" indent="0">
              <a:buNone/>
            </a:pPr>
            <a:r>
              <a:rPr lang="ru-RU" sz="1800" b="1" dirty="0"/>
              <a:t>лежащих слоев</a:t>
            </a:r>
            <a:r>
              <a:rPr lang="ru-RU" sz="1800" b="1" dirty="0" smtClean="0"/>
              <a:t>.</a:t>
            </a:r>
          </a:p>
          <a:p>
            <a:pPr marL="68580" indent="0">
              <a:buNone/>
            </a:pPr>
            <a:r>
              <a:rPr lang="ru-RU" sz="1800" b="1" u="sng" dirty="0" smtClean="0">
                <a:solidFill>
                  <a:srgbClr val="C00000"/>
                </a:solidFill>
              </a:rPr>
              <a:t> Канава нагорная: </a:t>
            </a:r>
            <a:r>
              <a:rPr lang="ru-RU" sz="1800" b="1" dirty="0" smtClean="0"/>
              <a:t>Канава, расположенная с нагорной стороны от дороги для перехвата стекающей по склону воды и с отводом ее от дороги.</a:t>
            </a:r>
          </a:p>
          <a:p>
            <a:pPr marL="68580" indent="0">
              <a:buNone/>
            </a:pPr>
            <a:r>
              <a:rPr lang="ru-RU" sz="1800" b="1" u="sng" dirty="0" smtClean="0">
                <a:solidFill>
                  <a:srgbClr val="C00000"/>
                </a:solidFill>
              </a:rPr>
              <a:t>Матрасы (габионы): </a:t>
            </a:r>
            <a:r>
              <a:rPr lang="ru-RU" sz="1800" b="1" dirty="0" smtClean="0"/>
              <a:t>Объемные изделия в форме параллелепипеда с большой опорной поверхностью и толщиной (от 10 см до 25 см) из проволочной крученой с шестиугольными ячейками сетки по ГОСТ Р 51285*, применяемые для защиты грунтовых поверхностей от эрозии.</a:t>
            </a:r>
          </a:p>
          <a:p>
            <a:pPr marL="68580" indent="0">
              <a:buNone/>
            </a:pPr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410664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files.stroyinf.ru/Data1/49/49838/x064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17" y="620688"/>
            <a:ext cx="7992889" cy="532859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83568" y="6093296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Капитальный ремонт на жестком существующем покрытии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818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83671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2. Насыпи </a:t>
            </a:r>
            <a:r>
              <a:rPr lang="ru-RU" b="1" dirty="0"/>
              <a:t>из грунта повышенной влажности</a:t>
            </a:r>
            <a:endParaRPr lang="ru-RU" dirty="0"/>
          </a:p>
        </p:txBody>
      </p:sp>
      <p:pic>
        <p:nvPicPr>
          <p:cNvPr id="3" name="Рисунок 2" descr="http://files.stroyinf.ru/Data1/49/49838/x020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1428736"/>
            <a:ext cx="7848872" cy="42859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files.stroyinf.ru/Data1/49/49838/x066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1772816"/>
            <a:ext cx="8001056" cy="425513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835696" y="908720"/>
            <a:ext cx="619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Рис.1- Дорожная </a:t>
            </a:r>
            <a:r>
              <a:rPr lang="ru-RU" b="1" dirty="0"/>
              <a:t>одежда городской улицы</a:t>
            </a:r>
            <a:br>
              <a:rPr lang="ru-RU" b="1" dirty="0"/>
            </a:br>
            <a:r>
              <a:rPr lang="ru-RU" b="1" dirty="0"/>
              <a:t>( Ремонт)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3322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420</TotalTime>
  <Words>570</Words>
  <Application>Microsoft Office PowerPoint</Application>
  <PresentationFormat>Экран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Остин</vt:lpstr>
      <vt:lpstr> Тема: Регулирование водно-теплового режима земляного полотна.  Цель: Познакомиться с  основными понятиями о регулирование водно-теплового режима земляного полотна.  Задача: Поэтапное изучение проектирования земляного полотна автодороги По МДК 01.01 «Изыскание и проектирование дорог и аэродромов»  для спец.08.02.05 «Строительство и эксплуатация автомобильных дорог и аэродромов»   </vt:lpstr>
      <vt:lpstr>План: 1.Отделочные и укрепительные работы 2. Насыпи из грунта повышенной влажности </vt:lpstr>
      <vt:lpstr>1.Отделочные и укрепительные работы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gamzina</cp:lastModifiedBy>
  <cp:revision>38</cp:revision>
  <dcterms:created xsi:type="dcterms:W3CDTF">2015-01-20T04:27:48Z</dcterms:created>
  <dcterms:modified xsi:type="dcterms:W3CDTF">2020-10-15T15:18:31Z</dcterms:modified>
</cp:coreProperties>
</file>