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9" r:id="rId4"/>
    <p:sldId id="257" r:id="rId5"/>
    <p:sldId id="258" r:id="rId6"/>
    <p:sldId id="261" r:id="rId7"/>
    <p:sldId id="271" r:id="rId8"/>
    <p:sldId id="270" r:id="rId9"/>
    <p:sldId id="262" r:id="rId10"/>
    <p:sldId id="263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58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47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243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6895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20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01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72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843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36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8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3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01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3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49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05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59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F40664-1370-4F93-A988-B19D57563813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F2AE-76F0-4F98-A627-7BAE79117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199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E51B89-20EE-4B3F-9682-E17741D88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13012"/>
            <a:ext cx="8825658" cy="2779059"/>
          </a:xfrm>
        </p:spPr>
        <p:txBody>
          <a:bodyPr/>
          <a:lstStyle/>
          <a:p>
            <a:r>
              <a:rPr lang="ru-RU" dirty="0"/>
              <a:t>Живая изгородь из </a:t>
            </a:r>
            <a:r>
              <a:rPr lang="ru-RU" dirty="0" smtClean="0"/>
              <a:t>хвойных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A8ED16-D040-4CA9-97FC-FB6CA3430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5764" y="4714626"/>
            <a:ext cx="6741459" cy="130069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9800" dirty="0" smtClean="0">
                <a:solidFill>
                  <a:schemeClr val="bg1"/>
                </a:solidFill>
              </a:rPr>
              <a:t>Преподаватель ГАПОУ КК НКСЭ</a:t>
            </a:r>
          </a:p>
          <a:p>
            <a:r>
              <a:rPr lang="ru-RU" sz="98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Орехова М.В.</a:t>
            </a:r>
          </a:p>
        </p:txBody>
      </p:sp>
    </p:spTree>
    <p:extLst>
      <p:ext uri="{BB962C8B-B14F-4D97-AF65-F5344CB8AC3E}">
        <p14:creationId xmlns:p14="http://schemas.microsoft.com/office/powerpoint/2010/main" xmlns="" val="18928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D52B6-D8A5-4A10-82DF-BDF0EF65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00" y="0"/>
            <a:ext cx="8825659" cy="1162755"/>
          </a:xfrm>
        </p:spPr>
        <p:txBody>
          <a:bodyPr/>
          <a:lstStyle/>
          <a:p>
            <a:r>
              <a:rPr lang="ru-RU" dirty="0"/>
              <a:t>Стрижка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43472-A17B-4F2E-B077-37999F96D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359" y="1269005"/>
            <a:ext cx="9832123" cy="1670755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Особое внимание при стрижке следует обращать на </a:t>
            </a:r>
            <a:r>
              <a:rPr lang="ru-RU" sz="3200" b="1" dirty="0"/>
              <a:t>профиль боковых стенок формируемой живой изгороди.</a:t>
            </a:r>
            <a:r>
              <a:rPr lang="ru-RU" sz="3200" dirty="0"/>
              <a:t> Стенки должны или быть вертикальными, или иметь небольшой угол от вертикали по направлению к поверхности земли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904587-94F0-470E-8A60-4C83C28B6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347" y="3332669"/>
            <a:ext cx="6423378" cy="35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42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Вопросы для самоконтроля</a:t>
            </a:r>
            <a:endParaRPr lang="ru-RU" sz="54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0" y="2020888"/>
            <a:ext cx="11664619" cy="40052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1.Приведите примеры вариантов живой изгороди?</a:t>
            </a:r>
          </a:p>
          <a:p>
            <a:r>
              <a:rPr lang="ru-RU" sz="3200" dirty="0" smtClean="0"/>
              <a:t>2.В чем особенности ассортимента растений для живой изгороди?</a:t>
            </a:r>
          </a:p>
          <a:p>
            <a:r>
              <a:rPr lang="ru-RU" sz="3200" dirty="0" smtClean="0"/>
              <a:t>3.Как можно стричь живую изгородь?</a:t>
            </a:r>
          </a:p>
          <a:p>
            <a:r>
              <a:rPr lang="ru-RU" sz="3200" dirty="0" smtClean="0"/>
              <a:t>4.Приведите примеры схем посадки?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14170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5413" y="1852551"/>
            <a:ext cx="106799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/>
            </a:pPr>
            <a:r>
              <a:rPr lang="ru-RU" sz="3200" dirty="0" smtClean="0"/>
              <a:t>Горбатова, В.И.Основы садово-паркового </a:t>
            </a:r>
            <a:r>
              <a:rPr lang="ru-RU" sz="3200" dirty="0" smtClean="0"/>
              <a:t>искусства</a:t>
            </a:r>
            <a:r>
              <a:rPr lang="ru-RU" sz="3200" dirty="0" smtClean="0"/>
              <a:t>: образования / </a:t>
            </a:r>
            <a:r>
              <a:rPr lang="ru-RU" sz="3200" dirty="0" err="1" smtClean="0"/>
              <a:t>Ермолович</a:t>
            </a:r>
            <a:r>
              <a:rPr lang="ru-RU" sz="3200" dirty="0" smtClean="0"/>
              <a:t> Е.Л., </a:t>
            </a:r>
            <a:r>
              <a:rPr lang="ru-RU" sz="3200" dirty="0" err="1" smtClean="0"/>
              <a:t>Авксентьева</a:t>
            </a:r>
            <a:r>
              <a:rPr lang="ru-RU" sz="3200" dirty="0" smtClean="0"/>
              <a:t> Е.Ю. - М. : </a:t>
            </a:r>
            <a:r>
              <a:rPr lang="ru-RU" sz="3200" dirty="0" err="1" smtClean="0"/>
              <a:t>АкадемияУчебник</a:t>
            </a:r>
            <a:r>
              <a:rPr lang="ru-RU" sz="3200" dirty="0" smtClean="0"/>
              <a:t> для студ. учреждений сред. проф. образования / 3-е изд. стер. - М.: Академия, 2019. - 208 с. </a:t>
            </a:r>
          </a:p>
          <a:p>
            <a:pPr algn="just"/>
            <a:r>
              <a:rPr lang="ru-RU" sz="3200" dirty="0" smtClean="0"/>
              <a:t>2.  </a:t>
            </a:r>
            <a:r>
              <a:rPr lang="ru-RU" sz="3200" dirty="0" err="1" smtClean="0"/>
              <a:t>Гостев</a:t>
            </a:r>
            <a:r>
              <a:rPr lang="ru-RU" sz="3200" dirty="0" smtClean="0"/>
              <a:t>, В.Ф. Проектирование садов и парков: Учебник / </a:t>
            </a:r>
            <a:r>
              <a:rPr lang="ru-RU" sz="3200" dirty="0" err="1" smtClean="0"/>
              <a:t>Юскевич</a:t>
            </a:r>
            <a:r>
              <a:rPr lang="ru-RU" sz="3200" dirty="0" smtClean="0"/>
              <a:t> Н.Н.- 5-е изд., стер. - СПб.: Лань, 2018. - 344 с. </a:t>
            </a:r>
          </a:p>
          <a:p>
            <a:pPr algn="just"/>
            <a:r>
              <a:rPr lang="ru-RU" sz="3200" dirty="0" smtClean="0"/>
              <a:t>3.  Курицына, </a:t>
            </a:r>
            <a:r>
              <a:rPr lang="ru-RU" sz="3200" dirty="0" err="1" smtClean="0"/>
              <a:t>Т.А.Озеленение</a:t>
            </a:r>
            <a:r>
              <a:rPr lang="ru-RU" sz="3200" dirty="0" smtClean="0"/>
              <a:t> и благоустройство различных территорий : Учебник для студ. учреждений сред. проф., 2017. - 240 с.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22587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5035" y="3272825"/>
            <a:ext cx="9735670" cy="599440"/>
          </a:xfrm>
        </p:spPr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28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изучения темы:</a:t>
            </a:r>
            <a:br>
              <a:rPr lang="ru-RU" dirty="0" smtClean="0"/>
            </a:br>
            <a:r>
              <a:rPr lang="ru-RU" sz="3200" dirty="0" smtClean="0"/>
              <a:t>1. Усвоение знаний о вариантах  живых изгородей из хвойных растений</a:t>
            </a:r>
            <a:br>
              <a:rPr lang="ru-RU" sz="3200" dirty="0" smtClean="0"/>
            </a:br>
            <a:r>
              <a:rPr lang="ru-RU" sz="3200" dirty="0" smtClean="0"/>
              <a:t>2. Формирование интереса к теме живых изгородей</a:t>
            </a:r>
            <a:br>
              <a:rPr lang="ru-RU" sz="3200" dirty="0" smtClean="0"/>
            </a:br>
            <a:r>
              <a:rPr lang="ru-RU" sz="4400" dirty="0" smtClean="0"/>
              <a:t>Задачи: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776" y="3164541"/>
            <a:ext cx="9485077" cy="308385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dirty="0" smtClean="0"/>
              <a:t>1. Разобрать примеры вариантов живой изгороди </a:t>
            </a:r>
          </a:p>
          <a:p>
            <a:pPr lvl="0">
              <a:buNone/>
            </a:pPr>
            <a:r>
              <a:rPr lang="ru-RU" sz="3200" dirty="0" smtClean="0"/>
              <a:t>2. Выяснить особенности ассортимента растений для живой изгороди </a:t>
            </a:r>
          </a:p>
          <a:p>
            <a:pPr lvl="0">
              <a:buNone/>
            </a:pPr>
            <a:r>
              <a:rPr lang="ru-RU" sz="3200" dirty="0" smtClean="0"/>
              <a:t>3.Рассмотреть варианты стрижки живой изгороди </a:t>
            </a:r>
          </a:p>
          <a:p>
            <a:pPr lvl="0">
              <a:buNone/>
            </a:pPr>
            <a:r>
              <a:rPr lang="ru-RU" sz="3200" dirty="0" smtClean="0"/>
              <a:t>4.Разобрать схемы посадки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9864703-7401-4271-A562-8024E331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59833"/>
            <a:ext cx="8825659" cy="956733"/>
          </a:xfrm>
        </p:spPr>
        <p:txBody>
          <a:bodyPr/>
          <a:lstStyle/>
          <a:p>
            <a:r>
              <a:rPr lang="ru-RU" dirty="0"/>
              <a:t>Бывают: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D3D8A61-F782-4617-BCAE-7EE513812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32" y="1418166"/>
            <a:ext cx="8825659" cy="447463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Живые бордюры</a:t>
            </a:r>
          </a:p>
          <a:p>
            <a:endParaRPr lang="ru-R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Живые изгороди</a:t>
            </a:r>
          </a:p>
          <a:p>
            <a:endParaRPr lang="ru-R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Живые стены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5B21B2-5470-4501-BBBF-53A4A10F9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161" y="245532"/>
            <a:ext cx="3127023" cy="23452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8A2E102-36AB-455D-87BF-CA67BD264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556" y="2009775"/>
            <a:ext cx="4267200" cy="28384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23C2DE-FB1A-4B9C-AFB0-EE954A8BF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956" y="406823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99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D2917-2C03-45B8-AC80-FA661AC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0"/>
            <a:ext cx="9506479" cy="923365"/>
          </a:xfrm>
        </p:spPr>
        <p:txBody>
          <a:bodyPr/>
          <a:lstStyle/>
          <a:p>
            <a:r>
              <a:rPr lang="ru-RU" dirty="0"/>
              <a:t>Подборка ассортимента растений.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7A9155-7158-4587-AE40-D7349BC9A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243" y="1264356"/>
            <a:ext cx="3733136" cy="288630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Можжевельник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Туя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Различные виды Елей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Некоторые виды Сосен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CAFEC4-3FFD-4BFD-8474-E91164C5E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307" y="1264356"/>
            <a:ext cx="3252818" cy="2433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FE1E20-8415-4E55-B87A-971354E312E5}"/>
              </a:ext>
            </a:extLst>
          </p:cNvPr>
          <p:cNvSpPr txBox="1"/>
          <p:nvPr/>
        </p:nvSpPr>
        <p:spPr>
          <a:xfrm>
            <a:off x="6175639" y="3244334"/>
            <a:ext cx="66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6AD32E7-3C21-4219-92F3-DCBAC8C16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9764" y="1024227"/>
            <a:ext cx="3588103" cy="2998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101F87-FDCE-42EB-AC42-47E525489199}"/>
              </a:ext>
            </a:extLst>
          </p:cNvPr>
          <p:cNvSpPr txBox="1"/>
          <p:nvPr/>
        </p:nvSpPr>
        <p:spPr>
          <a:xfrm>
            <a:off x="9800519" y="3429000"/>
            <a:ext cx="77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DE85585-1374-4D0A-91E4-32E675258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5612" y="3901722"/>
            <a:ext cx="3810000" cy="2781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213EF-97EA-4BE7-9A52-690F7C580D63}"/>
              </a:ext>
            </a:extLst>
          </p:cNvPr>
          <p:cNvSpPr txBox="1"/>
          <p:nvPr/>
        </p:nvSpPr>
        <p:spPr>
          <a:xfrm>
            <a:off x="9980612" y="6251032"/>
            <a:ext cx="42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D530592-0F8B-4BFB-BFF8-40850190A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4811" y="4065093"/>
            <a:ext cx="4869411" cy="26723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48882D-C85E-4C86-9968-918039C011EC}"/>
              </a:ext>
            </a:extLst>
          </p:cNvPr>
          <p:cNvSpPr txBox="1"/>
          <p:nvPr/>
        </p:nvSpPr>
        <p:spPr>
          <a:xfrm>
            <a:off x="4959516" y="6313535"/>
            <a:ext cx="579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27784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86CA619-D04A-4A97-BED6-9A858742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живой изгороди: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A582A9F-FF17-47F3-BD32-88791F4BC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407459"/>
            <a:ext cx="4396339" cy="1166409"/>
          </a:xfrm>
        </p:spPr>
        <p:txBody>
          <a:bodyPr>
            <a:noAutofit/>
          </a:bodyPr>
          <a:lstStyle/>
          <a:p>
            <a:r>
              <a:rPr lang="ru-RU" sz="3200" dirty="0"/>
              <a:t>Фигурная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2C19E371-F764-46B6-981C-872CB0D7A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532965"/>
            <a:ext cx="4396341" cy="672354"/>
          </a:xfrm>
        </p:spPr>
        <p:txBody>
          <a:bodyPr>
            <a:normAutofit/>
          </a:bodyPr>
          <a:lstStyle/>
          <a:p>
            <a:r>
              <a:rPr lang="ru-RU" sz="3200" dirty="0" err="1"/>
              <a:t>Свободнорастущая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196DF44-7482-4672-8B1E-9F5EC2C4E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497" y="3467981"/>
            <a:ext cx="2176404" cy="16323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6F14B3-D117-4752-B8DF-EC6B7BE9A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5" y="4558945"/>
            <a:ext cx="2551289" cy="19134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D0C6317-8C7E-4FA8-A9A8-C0A54275F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635" y="2447536"/>
            <a:ext cx="2697572" cy="20231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F05DD11-7D14-4B70-8CAD-0FA60205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1224" y="2467501"/>
            <a:ext cx="5341902" cy="40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61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8403F3-D520-40F7-8358-6EDCD5D7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389" y="532570"/>
            <a:ext cx="8825659" cy="5523089"/>
          </a:xfrm>
        </p:spPr>
        <p:txBody>
          <a:bodyPr>
            <a:noAutofit/>
          </a:bodyPr>
          <a:lstStyle/>
          <a:p>
            <a:pPr algn="just" fontAlgn="base"/>
            <a:r>
              <a:rPr lang="ru-RU" sz="3200" dirty="0"/>
              <a:t>Для посадки следует использовать молодой посадочный материал. </a:t>
            </a:r>
            <a:r>
              <a:rPr lang="ru-RU" sz="3200" b="1" dirty="0"/>
              <a:t>Высота высаживаемых растений, за редким исключением, не должна превышать 0,8–1,5 м. </a:t>
            </a:r>
          </a:p>
          <a:p>
            <a:pPr algn="just" fontAlgn="base"/>
            <a:r>
              <a:rPr lang="ru-RU" sz="3200" b="1" dirty="0"/>
              <a:t>Высаживать растения следует не в отдельные ямки, а в траншеи.</a:t>
            </a:r>
            <a:r>
              <a:rPr lang="ru-RU" sz="3200" dirty="0"/>
              <a:t> Для создания однорядных живых изгородей выкапывается одна траншея, для двурядных – две, в которые растения высаживаются в шахматном порядке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6942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940858"/>
            <a:ext cx="10284011" cy="1981200"/>
          </a:xfrm>
        </p:spPr>
        <p:txBody>
          <a:bodyPr/>
          <a:lstStyle/>
          <a:p>
            <a:pPr algn="just" fontAlgn="base"/>
            <a:r>
              <a:rPr lang="ru-RU" sz="3600" b="1" dirty="0" smtClean="0"/>
              <a:t>Для посадки живой изгороди даже из самых крупных кустарников</a:t>
            </a:r>
            <a:r>
              <a:rPr lang="ru-RU" sz="3600" dirty="0" smtClean="0"/>
              <a:t> или небольших хвойных (например, туи западной) или лиственных (например, груши уссурийской) вполне достаточно выкопать траншею глубиной 60 см.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18" y="1582271"/>
            <a:ext cx="11790081" cy="1981200"/>
          </a:xfrm>
        </p:spPr>
        <p:txBody>
          <a:bodyPr/>
          <a:lstStyle/>
          <a:p>
            <a:pPr algn="just" fontAlgn="base"/>
            <a:r>
              <a:rPr lang="ru-RU" sz="3200" b="1" dirty="0" smtClean="0">
                <a:latin typeface="+mn-lt"/>
              </a:rPr>
              <a:t>Для кустарников среднего размера</a:t>
            </a:r>
            <a:r>
              <a:rPr lang="ru-RU" sz="3200" dirty="0" smtClean="0">
                <a:latin typeface="+mn-lt"/>
              </a:rPr>
              <a:t> (кизильника блестящего, бирючины, розы морщинистой) глубина траншеи должна составлять 40-50 см.</a:t>
            </a:r>
            <a:br>
              <a:rPr lang="ru-RU" sz="3200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Для создания бордюров из мелких кустарников</a:t>
            </a:r>
            <a:r>
              <a:rPr lang="ru-RU" sz="3200" dirty="0" smtClean="0">
                <a:latin typeface="+mn-lt"/>
              </a:rPr>
              <a:t> (спиреи японской, с. </a:t>
            </a:r>
            <a:r>
              <a:rPr lang="ru-RU" sz="3200" dirty="0" err="1" smtClean="0">
                <a:latin typeface="+mn-lt"/>
              </a:rPr>
              <a:t>березколистной</a:t>
            </a:r>
            <a:r>
              <a:rPr lang="ru-RU" sz="3200" dirty="0" smtClean="0">
                <a:latin typeface="+mn-lt"/>
              </a:rPr>
              <a:t>, низкорослых форм с. </a:t>
            </a:r>
            <a:r>
              <a:rPr lang="ru-RU" sz="3200" dirty="0" err="1" smtClean="0">
                <a:latin typeface="+mn-lt"/>
              </a:rPr>
              <a:t>Бумольда</a:t>
            </a:r>
            <a:r>
              <a:rPr lang="ru-RU" sz="3200" dirty="0" smtClean="0">
                <a:latin typeface="+mn-lt"/>
              </a:rPr>
              <a:t>, лапчатки кустарниковой и многих других) достаточно выкопать траншею глубиной 30–35 см.</a:t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F7E0D-CF22-4A4B-8B39-E628CE4B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8" y="304800"/>
            <a:ext cx="9641946" cy="1591733"/>
          </a:xfrm>
        </p:spPr>
        <p:txBody>
          <a:bodyPr/>
          <a:lstStyle/>
          <a:p>
            <a:r>
              <a:rPr lang="ru-RU" sz="4000" dirty="0"/>
              <a:t>Ширина траншеи зависит от размеров высаживаемых растений и схемы посадки: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EE659C-C1AD-4B9D-A9B6-82CB5EC23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165" y="2174439"/>
            <a:ext cx="10013576" cy="4123267"/>
          </a:xfrm>
        </p:spPr>
        <p:txBody>
          <a:bodyPr>
            <a:norm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3200" dirty="0"/>
              <a:t>для однорядной посадки деревьев она должна достигать </a:t>
            </a:r>
            <a:r>
              <a:rPr lang="ru-RU" sz="3200" b="1" dirty="0"/>
              <a:t>40–50 см</a:t>
            </a:r>
            <a:r>
              <a:rPr lang="ru-RU" sz="3200" dirty="0"/>
              <a:t>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3200" dirty="0"/>
              <a:t>для растений среднего размера – </a:t>
            </a:r>
            <a:r>
              <a:rPr lang="ru-RU" sz="3200" b="1" dirty="0"/>
              <a:t>от 30 до 40 см</a:t>
            </a:r>
            <a:r>
              <a:rPr lang="ru-RU" sz="3200" dirty="0"/>
              <a:t>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3200" b="1" dirty="0"/>
              <a:t>от 20 до 30 см</a:t>
            </a:r>
            <a:r>
              <a:rPr lang="ru-RU" sz="3200" dirty="0"/>
              <a:t> (т. е. на ширину лопаты) – для мелких кустарников;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3200" dirty="0"/>
              <a:t>при закладке двухрядных живых изгородей ширина траншеи</a:t>
            </a:r>
            <a:r>
              <a:rPr lang="ru-RU" sz="3200" b="1" dirty="0"/>
              <a:t> увеличивается вдвое</a:t>
            </a:r>
            <a:r>
              <a:rPr lang="ru-RU" sz="32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2339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</TotalTime>
  <Words>254</Words>
  <Application>Microsoft Office PowerPoint</Application>
  <PresentationFormat>Произвольный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Живая изгородь из хвойных</vt:lpstr>
      <vt:lpstr>Цели изучения темы: 1. Усвоение знаний о вариантах  живых изгородей из хвойных растений 2. Формирование интереса к теме живых изгородей Задачи:</vt:lpstr>
      <vt:lpstr>Бывают:</vt:lpstr>
      <vt:lpstr>Подборка ассортимента растений.</vt:lpstr>
      <vt:lpstr>Виды живой изгороди:</vt:lpstr>
      <vt:lpstr>Слайд 6</vt:lpstr>
      <vt:lpstr>Для посадки живой изгороди даже из самых крупных кустарников или небольших хвойных (например, туи западной) или лиственных (например, груши уссурийской) вполне достаточно выкопать траншею глубиной 60 см.  </vt:lpstr>
      <vt:lpstr>Для кустарников среднего размера (кизильника блестящего, бирючины, розы морщинистой) глубина траншеи должна составлять 40-50 см. Для создания бордюров из мелких кустарников (спиреи японской, с. березколистной, низкорослых форм с. Бумольда, лапчатки кустарниковой и многих других) достаточно выкопать траншею глубиной 30–35 см. </vt:lpstr>
      <vt:lpstr>Ширина траншеи зависит от размеров высаживаемых растений и схемы посадки:</vt:lpstr>
      <vt:lpstr>Стрижка </vt:lpstr>
      <vt:lpstr>Вопросы для самоконтроля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изгородь из хвойных.</dc:title>
  <dc:creator>Пользователь</dc:creator>
  <cp:lastModifiedBy>avanesyan</cp:lastModifiedBy>
  <cp:revision>31</cp:revision>
  <dcterms:created xsi:type="dcterms:W3CDTF">2020-04-26T15:45:17Z</dcterms:created>
  <dcterms:modified xsi:type="dcterms:W3CDTF">2021-11-12T07:24:56Z</dcterms:modified>
</cp:coreProperties>
</file>