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6" r:id="rId10"/>
    <p:sldId id="267" r:id="rId11"/>
    <p:sldId id="268" r:id="rId12"/>
    <p:sldId id="295" r:id="rId13"/>
    <p:sldId id="269" r:id="rId14"/>
    <p:sldId id="270" r:id="rId15"/>
    <p:sldId id="271" r:id="rId16"/>
    <p:sldId id="272" r:id="rId17"/>
    <p:sldId id="273" r:id="rId18"/>
    <p:sldId id="274" r:id="rId19"/>
    <p:sldId id="279" r:id="rId20"/>
    <p:sldId id="280" r:id="rId21"/>
    <p:sldId id="281" r:id="rId22"/>
    <p:sldId id="282" r:id="rId23"/>
    <p:sldId id="283" r:id="rId24"/>
    <p:sldId id="284" r:id="rId25"/>
    <p:sldId id="285" r:id="rId26"/>
    <p:sldId id="286" r:id="rId27"/>
    <p:sldId id="287" r:id="rId28"/>
    <p:sldId id="288" r:id="rId29"/>
    <p:sldId id="289" r:id="rId30"/>
    <p:sldId id="290" r:id="rId31"/>
    <p:sldId id="291" r:id="rId32"/>
    <p:sldId id="292" r:id="rId33"/>
    <p:sldId id="293" r:id="rId3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80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508C5-B00E-46B9-BD52-2E30F51682F3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E26E4-B7A2-4AEA-A272-50F5B718BC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508C5-B00E-46B9-BD52-2E30F51682F3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E26E4-B7A2-4AEA-A272-50F5B718BC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508C5-B00E-46B9-BD52-2E30F51682F3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E26E4-B7A2-4AEA-A272-50F5B718BC4B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508C5-B00E-46B9-BD52-2E30F51682F3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E26E4-B7A2-4AEA-A272-50F5B718BC4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508C5-B00E-46B9-BD52-2E30F51682F3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E26E4-B7A2-4AEA-A272-50F5B718BC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508C5-B00E-46B9-BD52-2E30F51682F3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E26E4-B7A2-4AEA-A272-50F5B718BC4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508C5-B00E-46B9-BD52-2E30F51682F3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E26E4-B7A2-4AEA-A272-50F5B718BC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508C5-B00E-46B9-BD52-2E30F51682F3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E26E4-B7A2-4AEA-A272-50F5B718BC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508C5-B00E-46B9-BD52-2E30F51682F3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E26E4-B7A2-4AEA-A272-50F5B718BC4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508C5-B00E-46B9-BD52-2E30F51682F3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E26E4-B7A2-4AEA-A272-50F5B718BC4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8508C5-B00E-46B9-BD52-2E30F51682F3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AE26E4-B7A2-4AEA-A272-50F5B718BC4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AF8508C5-B00E-46B9-BD52-2E30F51682F3}" type="datetimeFigureOut">
              <a:rPr lang="ru-RU" smtClean="0"/>
              <a:pPr/>
              <a:t>12.11.2021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4AE26E4-B7A2-4AEA-A272-50F5B718BC4B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9.gi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gif"/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gif"/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gif"/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2132856"/>
            <a:ext cx="8640960" cy="1916832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ru-RU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Тема: </a:t>
            </a:r>
            <a:r>
              <a:rPr lang="ru-RU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Гидродинамика. Уравнение Бернулли </a:t>
            </a:r>
            <a:r>
              <a:rPr lang="ru-RU" sz="3600" dirty="0">
                <a:solidFill>
                  <a:schemeClr val="tx1"/>
                </a:solidFill>
              </a:rPr>
              <a:t/>
            </a:r>
            <a:br>
              <a:rPr lang="ru-RU" sz="3600" dirty="0">
                <a:solidFill>
                  <a:schemeClr val="tx1"/>
                </a:solidFill>
              </a:rPr>
            </a:br>
            <a:endParaRPr lang="ru-RU" sz="4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40974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556793"/>
            <a:ext cx="842493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5400" b="1" dirty="0">
                <a:latin typeface="Times New Roman" pitchFamily="18" charset="0"/>
                <a:cs typeface="Times New Roman" pitchFamily="18" charset="0"/>
              </a:rPr>
              <a:t>Напор – это мера механической энергии, принадлежащей единице веса жидкости.</a:t>
            </a:r>
          </a:p>
        </p:txBody>
      </p:sp>
    </p:spTree>
    <p:extLst>
      <p:ext uri="{BB962C8B-B14F-4D97-AF65-F5344CB8AC3E}">
        <p14:creationId xmlns:p14="http://schemas.microsoft.com/office/powerpoint/2010/main" xmlns="" val="804928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941168"/>
            <a:ext cx="7772400" cy="152400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Уравнение Бернулли для идеальной жидкости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pic>
        <p:nvPicPr>
          <p:cNvPr id="4" name="Рисунок 3" descr="http://gidravl.narod.ru/3a14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87824" y="404664"/>
            <a:ext cx="5400600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Рисунок 4" descr="http://gidravl.narod.ru/3a14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40224" y="557064"/>
            <a:ext cx="5400600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gidravl.narod.ru/3a14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131840" y="548680"/>
            <a:ext cx="5400600" cy="41764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147215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gidravl.narod.ru/3a14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548680"/>
            <a:ext cx="7920880" cy="55446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772816"/>
            <a:ext cx="504056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Уравнение Даниила Бернулли, полученное в 1738 г., является фундаментальным уравнением гидродинамики. Оно дает связь между давлением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, средней скоростью υ и пьезометрической высотой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 в различных сечениях потока и выражает закон сохранения энергии движущейся жидкости. С помощью этого уравнения решается большой круг задач. </a:t>
            </a:r>
          </a:p>
        </p:txBody>
      </p:sp>
      <p:pic>
        <p:nvPicPr>
          <p:cNvPr id="1026" name="Picture 2" descr="http://static.memrise.com/uploads/course_photos/17433_Jakob_Bernoulli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200650" y="1772816"/>
            <a:ext cx="3943350" cy="4410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514146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412776"/>
            <a:ext cx="82089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Рассмотрим трубопровод переменного диаметра, расположенный в пространстве под углом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β</a:t>
            </a:r>
            <a:endParaRPr lang="ru-RU" sz="2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Рисунок 2" descr="http://gidravl.narod.ru/3a14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276872"/>
            <a:ext cx="6264696" cy="44181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899148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68882" y="4653136"/>
            <a:ext cx="8767614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Выберем на участке трубопровода два сечения: сечение 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1-1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и сечение 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2-2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. Вверх по трубопроводу от первого сечения ко второму движется жидкость, расход которой равен 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Q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pic>
        <p:nvPicPr>
          <p:cNvPr id="3" name="Рисунок 2" descr="http://gidravl.narod.ru/3a14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7" y="764703"/>
            <a:ext cx="4329161" cy="3888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462319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67944" y="1700808"/>
            <a:ext cx="4248472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Для двух произвольных сечений 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1-1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2-2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потока идеальной жидкости уравнение Бернулли(  с учетом уравнения для удельной энергии жидкости) имеет следующий вид: </a:t>
            </a:r>
          </a:p>
        </p:txBody>
      </p:sp>
      <p:pic>
        <p:nvPicPr>
          <p:cNvPr id="3" name="Рисунок 2" descr="http://gidravl.narod.ru/3a14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1277" y="1412776"/>
            <a:ext cx="3732651" cy="3761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Рисунок 3" descr="http://gidravl.narod.ru/3a15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71600" y="5293663"/>
            <a:ext cx="5904656" cy="10470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31839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gidravl.narod.ru/3a14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196752"/>
            <a:ext cx="3968750" cy="3554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4355976" y="2052535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/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Так как сечения </a:t>
            </a:r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1-1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3200" b="1" i="1" dirty="0">
                <a:latin typeface="Times New Roman" pitchFamily="18" charset="0"/>
                <a:cs typeface="Times New Roman" pitchFamily="18" charset="0"/>
              </a:rPr>
              <a:t>2-2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 взяты произвольно, то полученное уравнение можно переписать иначе: </a:t>
            </a:r>
          </a:p>
        </p:txBody>
      </p:sp>
      <p:pic>
        <p:nvPicPr>
          <p:cNvPr id="4" name="Рисунок 3" descr="http://gidravl.narod.ru/3a16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91680" y="4869160"/>
            <a:ext cx="5184576" cy="1320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427760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gidravl.narod.ru/3a14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3250" y="1124744"/>
            <a:ext cx="3968750" cy="3554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395536" y="4678840"/>
            <a:ext cx="8208912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сумма трех членов уравнения Бернулли для любого сечения потока идеальной жидкости есть величина постоянная.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" name="Рисунок 3" descr="http://gidravl.narod.ru/3a16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84211" y="2270760"/>
            <a:ext cx="4270375" cy="1104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1352321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34602" y="4250199"/>
            <a:ext cx="777686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 этом случае уравнение Бернулли можно прочитать так: 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сумма </a:t>
            </a:r>
            <a:r>
              <a:rPr lang="ru-RU" sz="2400" b="1" i="1" dirty="0">
                <a:latin typeface="Times New Roman" pitchFamily="18" charset="0"/>
                <a:cs typeface="Times New Roman" pitchFamily="18" charset="0"/>
              </a:rPr>
              <a:t>геометрической, пьезометрической и скоростной высоты для идеальной жидкости есть величина постоянная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pic>
        <p:nvPicPr>
          <p:cNvPr id="3" name="Рисунок 2" descr="http://gidravl.narod.ru/3a14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16016" y="692696"/>
            <a:ext cx="3968750" cy="35540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2584233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7016" y="1628800"/>
            <a:ext cx="8856984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Механическую энергию потока жидкости  можно представить в виде</a:t>
            </a:r>
          </a:p>
          <a:p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Е =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000" baseline="-25000" dirty="0" err="1">
                <a:latin typeface="Times New Roman" pitchFamily="18" charset="0"/>
                <a:cs typeface="Times New Roman" pitchFamily="18" charset="0"/>
              </a:rPr>
              <a:t>пот</a:t>
            </a:r>
            <a:r>
              <a:rPr lang="ru-RU" sz="4000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000" baseline="-25000" dirty="0" err="1">
                <a:latin typeface="Times New Roman" pitchFamily="18" charset="0"/>
                <a:cs typeface="Times New Roman" pitchFamily="18" charset="0"/>
              </a:rPr>
              <a:t>кин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baseline="-25000" dirty="0">
                <a:latin typeface="Times New Roman" pitchFamily="18" charset="0"/>
                <a:cs typeface="Times New Roman" pitchFamily="18" charset="0"/>
              </a:rPr>
              <a:t> 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Е –полная энергия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потока,Н·м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000" baseline="-25000" dirty="0" err="1">
                <a:latin typeface="Times New Roman" pitchFamily="18" charset="0"/>
                <a:cs typeface="Times New Roman" pitchFamily="18" charset="0"/>
              </a:rPr>
              <a:t>пот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–потенциальная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энергия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, Н·м</a:t>
            </a:r>
          </a:p>
          <a:p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000" baseline="-25000" dirty="0" err="1">
                <a:latin typeface="Times New Roman" pitchFamily="18" charset="0"/>
                <a:cs typeface="Times New Roman" pitchFamily="18" charset="0"/>
              </a:rPr>
              <a:t>кин</a:t>
            </a:r>
            <a:r>
              <a:rPr lang="ru-RU" sz="4000" dirty="0">
                <a:latin typeface="Times New Roman" pitchFamily="18" charset="0"/>
                <a:cs typeface="Times New Roman" pitchFamily="18" charset="0"/>
              </a:rPr>
              <a:t> –кинетическая энергия, </a:t>
            </a:r>
            <a:r>
              <a:rPr lang="ru-RU" sz="4000" dirty="0" err="1">
                <a:latin typeface="Times New Roman" pitchFamily="18" charset="0"/>
                <a:cs typeface="Times New Roman" pitchFamily="18" charset="0"/>
              </a:rPr>
              <a:t>Н·м</a:t>
            </a:r>
            <a:endParaRPr lang="ru-RU" sz="4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" y="404664"/>
            <a:ext cx="896448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Механическая энергия потока жидкости </a:t>
            </a:r>
            <a:endParaRPr lang="ru-RU" sz="40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3726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/>
              <a:t> </a:t>
            </a:r>
            <a:r>
              <a:rPr lang="ru-RU" b="1" dirty="0">
                <a:solidFill>
                  <a:srgbClr val="FF0000"/>
                </a:solidFill>
              </a:rPr>
              <a:t>Уравнение Бернулли для реальной жидкости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66108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22717" y="1338519"/>
            <a:ext cx="8941772" cy="221599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5397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539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40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Уравнение Бернулли для потока реальной жидкости несколько отличается от уравнения </a:t>
            </a:r>
            <a:endParaRPr kumimoji="0" lang="ru-RU" altLang="ru-R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1" name="Рисунок 231" descr="http://gidravl.narod.ru/3a15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44099" y="4221088"/>
            <a:ext cx="7186953" cy="10801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0" y="9525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50898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gidravl.narod.ru/3a19.gif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1340768"/>
            <a:ext cx="4464496" cy="3853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4788024" y="1697826"/>
            <a:ext cx="4032448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Уравнение Бернулли для реальной жидкости будет иметь вид: </a:t>
            </a:r>
            <a:endParaRPr kumimoji="0" lang="ru-RU" altLang="ru-RU" sz="3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5" name="Рисунок 234" descr="http://gidravl.narod.ru/3a20.gif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63133" y="5102272"/>
            <a:ext cx="8801355" cy="14230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102870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93340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4077072"/>
            <a:ext cx="849694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Таким образом, уровень первоначальной энергии, которой обладает жидкость в первом сечении, для второго сечения будет складываться из четырех составляющих: геометрической высоты, пьезометрической высоты, скоростной высоты и потерянного напора между сечениями 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1-1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и 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2-2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pic>
        <p:nvPicPr>
          <p:cNvPr id="3" name="Рисунок 2" descr="http://gidravl.narod.ru/3a19.gif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1025480"/>
            <a:ext cx="3600400" cy="30515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759412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Рисунок 235" descr="http://gidravl.narod.ru/h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048125" y="1654308"/>
            <a:ext cx="955923" cy="6778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7169" name="Рисунок 236" descr="http://gidravl.narod.ru/h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532768" y="4327520"/>
            <a:ext cx="714375" cy="51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126673" y="1917806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Потерянная высота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161764" y="2348880"/>
            <a:ext cx="8820472" cy="18466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5397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539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складывается из линейных потерь, вызванных силой трения между слоями жидкости, и потерь, вызванных местными сопротивлениями (изменениями конфигурации потока) 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1889956" y="4195539"/>
            <a:ext cx="5364088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36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</a:t>
            </a:r>
            <a:r>
              <a:rPr kumimoji="0" lang="ru-RU" altLang="ru-RU" sz="3600" b="1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</a:t>
            </a:r>
            <a:r>
              <a:rPr kumimoji="0" lang="ru-RU" altLang="ru-RU" sz="3600" b="1" i="1" u="none" strike="noStrike" cap="none" normalizeH="0" baseline="-3000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лин</a:t>
            </a:r>
            <a:r>
              <a:rPr kumimoji="0" lang="ru-RU" altLang="ru-RU" sz="3600" b="1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+ </a:t>
            </a:r>
            <a:r>
              <a:rPr kumimoji="0" lang="ru-RU" altLang="ru-RU" sz="3600" b="1" i="1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h</a:t>
            </a:r>
            <a:r>
              <a:rPr kumimoji="0" lang="ru-RU" altLang="ru-RU" sz="3600" b="1" i="1" u="none" strike="noStrike" cap="none" normalizeH="0" baseline="-3000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мест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29982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2465983"/>
            <a:ext cx="7740352" cy="123110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5397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53975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 Геометрический и энергетический смысл уравнения</a:t>
            </a:r>
            <a:r>
              <a:rPr kumimoji="0" lang="ru-RU" altLang="ru-RU" sz="28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Бернулли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193" name="Рисунок 226" descr="http://gidravl.narod.ru/3a16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39752" y="4437112"/>
            <a:ext cx="4746927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/>
          <p:cNvSpPr>
            <a:spLocks noChangeArrowheads="1"/>
          </p:cNvSpPr>
          <p:nvPr/>
        </p:nvSpPr>
        <p:spPr bwMode="auto">
          <a:xfrm>
            <a:off x="0" y="131445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9663921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3" name="Рисунок 227" descr="http://gidravl.narod.ru/3a17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44961" y="4007391"/>
            <a:ext cx="1403648" cy="839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9222" name="Рисунок 228" descr="http://gidravl.narod.ru/3a18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5379026"/>
            <a:ext cx="1491791" cy="966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107504" y="1052736"/>
            <a:ext cx="7740352" cy="29546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5397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539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 </a:t>
            </a:r>
            <a:r>
              <a:rPr kumimoji="0" lang="ru-RU" altLang="ru-RU" sz="28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энергетической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точки зрения каждый член уравнения представляет собой определенные виды энергии: 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z</a:t>
            </a:r>
            <a:r>
              <a:rPr kumimoji="0" lang="ru-RU" altLang="ru-RU" sz="28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z</a:t>
            </a:r>
            <a:r>
              <a:rPr kumimoji="0" lang="ru-RU" altLang="ru-RU" sz="28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удельные энергии положения, характеризующие потенциальную энергию в сечениях </a:t>
            </a:r>
            <a:r>
              <a:rPr kumimoji="0" lang="ru-RU" altLang="ru-RU" sz="2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1-1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kumimoji="0" lang="ru-RU" altLang="ru-RU" sz="28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2-2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</a:t>
            </a:r>
            <a:b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9"/>
          <p:cNvSpPr>
            <a:spLocks noChangeArrowheads="1"/>
          </p:cNvSpPr>
          <p:nvPr/>
        </p:nvSpPr>
        <p:spPr bwMode="auto">
          <a:xfrm rot="10800000" flipV="1">
            <a:off x="1815318" y="3717032"/>
            <a:ext cx="6933146" cy="1661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удельные энергии давления, характеризующие потенциальную энергию давления в тех же сечениях;</a:t>
            </a:r>
            <a:b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10"/>
          <p:cNvSpPr>
            <a:spLocks noChangeArrowheads="1"/>
          </p:cNvSpPr>
          <p:nvPr/>
        </p:nvSpPr>
        <p:spPr bwMode="auto">
          <a:xfrm>
            <a:off x="1979712" y="5404235"/>
            <a:ext cx="684076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удельные кинетические энергии в тех же сечениях.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15318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Рисунок 229" descr="http://gidravl.narod.ru/3a17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9592" y="4282171"/>
            <a:ext cx="1296144" cy="787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41" name="Рисунок 230" descr="http://gidravl.narod.ru/3a18.gi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944495" y="5517232"/>
            <a:ext cx="1293599" cy="8458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3"/>
          <p:cNvSpPr>
            <a:spLocks noChangeArrowheads="1"/>
          </p:cNvSpPr>
          <p:nvPr/>
        </p:nvSpPr>
        <p:spPr bwMode="auto">
          <a:xfrm>
            <a:off x="179512" y="1956901"/>
            <a:ext cx="8712968" cy="249299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5397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539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Уравнение Бернулли можно истолковать и</a:t>
            </a:r>
            <a:r>
              <a:rPr kumimoji="0" lang="ru-RU" altLang="ru-RU" sz="26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чисто геометрически</a:t>
            </a: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 Каждый член уравнения имеет линейную размерность,</a:t>
            </a:r>
            <a:r>
              <a:rPr kumimoji="0" lang="ru-RU" altLang="ru-RU" sz="2600" b="0" i="0" u="none" strike="noStrike" cap="none" normalizeH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м. Можно заметить, что: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 z</a:t>
            </a:r>
            <a:r>
              <a:rPr kumimoji="0" lang="ru-RU" altLang="ru-RU" sz="26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z</a:t>
            </a:r>
            <a:r>
              <a:rPr kumimoji="0" lang="ru-RU" altLang="ru-RU" sz="2600" b="0" i="0" u="none" strike="noStrike" cap="none" normalizeH="0" baseline="-3000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геометрические высоты сечений </a:t>
            </a:r>
            <a:r>
              <a:rPr kumimoji="0" lang="ru-RU" altLang="ru-RU" sz="2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1-1</a:t>
            </a: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 </a:t>
            </a:r>
            <a:r>
              <a:rPr kumimoji="0" lang="ru-RU" altLang="ru-RU" sz="2600" b="0" i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2-2</a:t>
            </a: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над плоскостью сравнения; 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-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2555776" y="4354651"/>
            <a:ext cx="5915245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53975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539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пьезометрические высоты; м</a:t>
            </a:r>
            <a:endParaRPr kumimoji="0" lang="ru-RU" alt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539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 rot="10800000" flipV="1">
            <a:off x="2555776" y="5470495"/>
            <a:ext cx="5627213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53975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 скоростные высоты в указанных сечениях, м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22190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844824"/>
            <a:ext cx="820891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В этом случае уравнение Бернулли можно прочитать так: </a:t>
            </a:r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сумма </a:t>
            </a:r>
            <a:r>
              <a:rPr lang="ru-RU" sz="3600" b="1" i="1" dirty="0">
                <a:latin typeface="Times New Roman" pitchFamily="18" charset="0"/>
                <a:cs typeface="Times New Roman" pitchFamily="18" charset="0"/>
              </a:rPr>
              <a:t>геометрической, пьезометрической и скоростной высоты для идеальной жидкости есть величина постоянная</a:t>
            </a:r>
            <a:r>
              <a:rPr lang="ru-RU" sz="3600" b="1" dirty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xmlns="" val="2480650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87624" y="2492896"/>
            <a:ext cx="72008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4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4 Уравнение Бернулли для газов</a:t>
            </a:r>
          </a:p>
        </p:txBody>
      </p:sp>
    </p:spTree>
    <p:extLst>
      <p:ext uri="{BB962C8B-B14F-4D97-AF65-F5344CB8AC3E}">
        <p14:creationId xmlns:p14="http://schemas.microsoft.com/office/powerpoint/2010/main" xmlns="" val="400939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1340768"/>
            <a:ext cx="8784976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Различают:</a:t>
            </a:r>
          </a:p>
          <a:p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-  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потенциальную энергию положения </a:t>
            </a:r>
            <a:r>
              <a:rPr lang="ru-RU" sz="4000" b="1" dirty="0" err="1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000" b="1" baseline="-25000" dirty="0" err="1">
                <a:latin typeface="Times New Roman" pitchFamily="18" charset="0"/>
                <a:cs typeface="Times New Roman" pitchFamily="18" charset="0"/>
              </a:rPr>
              <a:t>пол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жидкости;</a:t>
            </a:r>
          </a:p>
          <a:p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- потенциальную 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энергию давления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000" b="1" baseline="-25000" dirty="0" err="1" smtClean="0">
                <a:latin typeface="Times New Roman" pitchFamily="18" charset="0"/>
                <a:cs typeface="Times New Roman" pitchFamily="18" charset="0"/>
              </a:rPr>
              <a:t>давл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жидкости.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Следовательно 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механическая энергия потока жидкости равна</a:t>
            </a:r>
          </a:p>
          <a:p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4000" b="1" dirty="0" smtClean="0">
                <a:latin typeface="Times New Roman" pitchFamily="18" charset="0"/>
                <a:cs typeface="Times New Roman" pitchFamily="18" charset="0"/>
              </a:rPr>
              <a:t>Е 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ru-RU" sz="4000" b="1" dirty="0" err="1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000" b="1" baseline="-25000" dirty="0" err="1">
                <a:latin typeface="Times New Roman" pitchFamily="18" charset="0"/>
                <a:cs typeface="Times New Roman" pitchFamily="18" charset="0"/>
              </a:rPr>
              <a:t>кин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 + </a:t>
            </a:r>
            <a:r>
              <a:rPr lang="ru-RU" sz="4000" b="1" dirty="0" err="1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000" b="1" baseline="-25000" dirty="0" err="1">
                <a:latin typeface="Times New Roman" pitchFamily="18" charset="0"/>
                <a:cs typeface="Times New Roman" pitchFamily="18" charset="0"/>
              </a:rPr>
              <a:t>пол</a:t>
            </a:r>
            <a:r>
              <a:rPr lang="ru-RU" sz="4000" b="1" baseline="-250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ru-RU" sz="4000" b="1" dirty="0" err="1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000" b="1" baseline="-25000" dirty="0" err="1">
                <a:latin typeface="Times New Roman" pitchFamily="18" charset="0"/>
                <a:cs typeface="Times New Roman" pitchFamily="18" charset="0"/>
              </a:rPr>
              <a:t>давл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15308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51520" y="3573016"/>
            <a:ext cx="869657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Рассмотрим поток газа, проходящий по трубопроводу переменного 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сечения.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В первом сечении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приведённое полное давление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равно 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400" i="1" baseline="-25000" dirty="0">
                <a:latin typeface="Times New Roman" pitchFamily="18" charset="0"/>
                <a:cs typeface="Times New Roman" pitchFamily="18" charset="0"/>
              </a:rPr>
              <a:t>пр.п</a:t>
            </a:r>
            <a:r>
              <a:rPr lang="ru-RU" sz="24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 При прохождении по трубе часть 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400" i="1" baseline="-25000" dirty="0">
                <a:latin typeface="Times New Roman" pitchFamily="18" charset="0"/>
                <a:cs typeface="Times New Roman" pitchFamily="18" charset="0"/>
              </a:rPr>
              <a:t>пр.п</a:t>
            </a:r>
            <a:r>
              <a:rPr lang="ru-RU" sz="24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необратимо потеряется из-за проявления сил внутреннего трения газа и во втором сечении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энергетическая характеристика уменьшится 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до 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400" i="1" baseline="-25000" dirty="0">
                <a:latin typeface="Times New Roman" pitchFamily="18" charset="0"/>
                <a:cs typeface="Times New Roman" pitchFamily="18" charset="0"/>
              </a:rPr>
              <a:t>пр.п</a:t>
            </a:r>
            <a:r>
              <a:rPr lang="ru-RU" sz="24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на </a:t>
            </a:r>
            <a:r>
              <a:rPr lang="ru-RU" sz="2400" b="1" dirty="0">
                <a:latin typeface="Times New Roman" pitchFamily="18" charset="0"/>
                <a:cs typeface="Times New Roman" pitchFamily="18" charset="0"/>
              </a:rPr>
              <a:t>величину потерь давления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err="1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400" i="1" baseline="-25000" dirty="0" err="1">
                <a:latin typeface="Times New Roman" pitchFamily="18" charset="0"/>
                <a:cs typeface="Times New Roman" pitchFamily="18" charset="0"/>
              </a:rPr>
              <a:t>pпот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ru-RU" sz="2400" i="1" baseline="-25000" dirty="0">
                <a:latin typeface="Times New Roman" pitchFamily="18" charset="0"/>
                <a:cs typeface="Times New Roman" pitchFamily="18" charset="0"/>
              </a:rPr>
              <a:t>пр.п</a:t>
            </a:r>
            <a:r>
              <a:rPr lang="ru-RU" sz="2400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 = </a:t>
            </a:r>
            <a:r>
              <a:rPr lang="ru-RU" sz="2400" i="1" dirty="0"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ru-RU" sz="2400" i="1" baseline="-25000" dirty="0">
                <a:latin typeface="Times New Roman" pitchFamily="18" charset="0"/>
                <a:cs typeface="Times New Roman" pitchFamily="18" charset="0"/>
              </a:rPr>
              <a:t>пр.п</a:t>
            </a:r>
            <a:r>
              <a:rPr lang="ru-RU" sz="2400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+ D </a:t>
            </a:r>
            <a:r>
              <a:rPr lang="ru-RU" sz="2400" i="1" baseline="-25000" dirty="0" err="1">
                <a:latin typeface="Times New Roman" pitchFamily="18" charset="0"/>
                <a:cs typeface="Times New Roman" pitchFamily="18" charset="0"/>
              </a:rPr>
              <a:t>pпот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 ,  </a:t>
            </a:r>
            <a:r>
              <a:rPr lang="ru-RU" sz="2400" dirty="0"/>
              <a:t>   </a:t>
            </a:r>
            <a:r>
              <a:rPr lang="ru-RU" dirty="0"/>
              <a:t>                              </a:t>
            </a:r>
          </a:p>
        </p:txBody>
      </p:sp>
      <p:pic>
        <p:nvPicPr>
          <p:cNvPr id="2" name="Рисунок 1" descr="Уравнение Бернулли для газа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332656"/>
            <a:ext cx="3672408" cy="30243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3926879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Уравнение Бернулли для газа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124744"/>
            <a:ext cx="4968552" cy="42484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5171964" y="1700227"/>
            <a:ext cx="3972036" cy="3108543"/>
          </a:xfrm>
          <a:prstGeom prst="rect">
            <a:avLst/>
          </a:prstGeom>
          <a:solidFill>
            <a:srgbClr val="FAFBFC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Уравнение </a:t>
            </a:r>
            <a:r>
              <a:rPr kumimoji="0" lang="ru-RU" altLang="ru-RU" sz="2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Бeрнýлли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традиционной записи получим, если в последнем равенстве раскроем значения приведённых полных давлений </a:t>
            </a:r>
            <a:r>
              <a:rPr kumimoji="0" lang="ru-RU" alt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</a:t>
            </a:r>
            <a:r>
              <a:rPr kumimoji="0" lang="ru-RU" altLang="ru-RU" sz="28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пр.п</a:t>
            </a:r>
            <a:r>
              <a:rPr kumimoji="0" lang="ru-RU" altLang="ru-RU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и </a:t>
            </a:r>
            <a:r>
              <a:rPr kumimoji="0" lang="ru-RU" altLang="ru-RU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p</a:t>
            </a:r>
            <a:r>
              <a:rPr kumimoji="0" lang="ru-RU" altLang="ru-RU" sz="2800" b="0" i="1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пр.п</a:t>
            </a:r>
            <a:r>
              <a:rPr kumimoji="0" lang="ru-RU" altLang="ru-RU" sz="2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alt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5" name="Рисунок 482" descr="Уравнение Бернулли для газа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3568" y="5373216"/>
            <a:ext cx="6624736" cy="1114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0" y="1571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2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             </a:t>
            </a:r>
            <a:r>
              <a:rPr kumimoji="0" lang="ru-RU" alt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27888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3933056"/>
            <a:ext cx="828092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Энергетический смысл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уравнения  </a:t>
            </a:r>
            <a:r>
              <a:rPr lang="ru-RU" sz="2800" dirty="0" err="1">
                <a:latin typeface="Times New Roman" pitchFamily="18" charset="0"/>
                <a:cs typeface="Times New Roman" pitchFamily="18" charset="0"/>
              </a:rPr>
              <a:t>Бeрнýлли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для газа заключается в том,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что оно отражает закон сохранения энергии,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 а геометрический  не рассматривается, так как величины в нём выражаются в единицах давления (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Па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), а не напора (</a:t>
            </a:r>
            <a:r>
              <a:rPr lang="ru-RU" sz="2800" i="1" dirty="0">
                <a:latin typeface="Times New Roman" pitchFamily="18" charset="0"/>
                <a:cs typeface="Times New Roman" pitchFamily="18" charset="0"/>
              </a:rPr>
              <a:t>м</a:t>
            </a:r>
            <a:r>
              <a:rPr lang="ru-RU" sz="2800" dirty="0">
                <a:latin typeface="Times New Roman" pitchFamily="18" charset="0"/>
                <a:cs typeface="Times New Roman" pitchFamily="18" charset="0"/>
              </a:rPr>
              <a:t>).</a:t>
            </a:r>
          </a:p>
        </p:txBody>
      </p:sp>
      <p:pic>
        <p:nvPicPr>
          <p:cNvPr id="3" name="Рисунок 2" descr="Уравнение Бернулли для газа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836712"/>
            <a:ext cx="2942712" cy="2889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xmlns="" val="4281461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51520" y="363915"/>
            <a:ext cx="8496944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Потери давления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800" b="1" i="1" baseline="-25000" dirty="0" err="1">
                <a:latin typeface="Times New Roman" pitchFamily="18" charset="0"/>
                <a:cs typeface="Times New Roman" pitchFamily="18" charset="0"/>
              </a:rPr>
              <a:t>pпот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 отражают потерю полной энергии потока при движении газа. Например, чем длиннее воздуховод, меньше его проходное сечение, шероховатее его стенки, тем больше будут потери давления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800" b="1" i="1" baseline="-25000" dirty="0" err="1">
                <a:latin typeface="Times New Roman" pitchFamily="18" charset="0"/>
                <a:cs typeface="Times New Roman" pitchFamily="18" charset="0"/>
              </a:rPr>
              <a:t>pпот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 в системе вентиляции, что может ухудшить удаление несвежего воздуха из помещений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2800" b="1" dirty="0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algn="just"/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Движение газа происходит только при наличии разности приведённых полных давлений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ru-RU" sz="2800" b="1" i="1" baseline="-25000" dirty="0" err="1">
                <a:latin typeface="Times New Roman" pitchFamily="18" charset="0"/>
                <a:cs typeface="Times New Roman" pitchFamily="18" charset="0"/>
              </a:rPr>
              <a:t>pпр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 = 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ru-RU" sz="2800" b="1" i="1" baseline="-25000" dirty="0">
                <a:latin typeface="Times New Roman" pitchFamily="18" charset="0"/>
                <a:cs typeface="Times New Roman" pitchFamily="18" charset="0"/>
              </a:rPr>
              <a:t>пр.п</a:t>
            </a:r>
            <a:r>
              <a:rPr lang="ru-RU" sz="2800" b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– 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ru-RU" sz="2800" b="1" i="1" baseline="-25000" dirty="0">
                <a:latin typeface="Times New Roman" pitchFamily="18" charset="0"/>
                <a:cs typeface="Times New Roman" pitchFamily="18" charset="0"/>
              </a:rPr>
              <a:t>пр.п</a:t>
            </a:r>
            <a:r>
              <a:rPr lang="ru-RU" sz="28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от </a:t>
            </a:r>
            <a:r>
              <a:rPr lang="ru-RU" sz="2800" b="1" dirty="0" err="1">
                <a:latin typeface="Times New Roman" pitchFamily="18" charset="0"/>
                <a:cs typeface="Times New Roman" pitchFamily="18" charset="0"/>
              </a:rPr>
              <a:t>бóльшего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давления 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p </a:t>
            </a:r>
            <a:r>
              <a:rPr lang="ru-RU" sz="2800" b="1" i="1" baseline="-25000" dirty="0">
                <a:latin typeface="Times New Roman" pitchFamily="18" charset="0"/>
                <a:cs typeface="Times New Roman" pitchFamily="18" charset="0"/>
              </a:rPr>
              <a:t>пр.п</a:t>
            </a:r>
            <a:r>
              <a:rPr lang="ru-RU" sz="2800" b="1" baseline="-25000" dirty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 к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меньшему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ru-RU" sz="2800" b="1" i="1" baseline="-25000" dirty="0">
                <a:latin typeface="Times New Roman" pitchFamily="18" charset="0"/>
                <a:cs typeface="Times New Roman" pitchFamily="18" charset="0"/>
              </a:rPr>
              <a:t>пр.п</a:t>
            </a:r>
            <a:r>
              <a:rPr lang="ru-RU" sz="2800" b="1" baseline="-25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. Например, так работает естественная вентиляция для удаления воздуха из помещений зданий.</a:t>
            </a:r>
          </a:p>
          <a:p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xmlns="" val="667451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628800"/>
            <a:ext cx="8820472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Потенциальная энергия положения определяется по формуле</a:t>
            </a:r>
          </a:p>
          <a:p>
            <a:r>
              <a:rPr lang="ru-RU" sz="4000" b="1" dirty="0" err="1"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4000" b="1" baseline="-25000" dirty="0" err="1">
                <a:latin typeface="Times New Roman" pitchFamily="18" charset="0"/>
                <a:cs typeface="Times New Roman" pitchFamily="18" charset="0"/>
              </a:rPr>
              <a:t>пол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mg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·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 =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GZ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Где  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mg 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=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G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– вес </a:t>
            </a:r>
            <a:r>
              <a:rPr lang="ru-RU" sz="4000" b="1" dirty="0" err="1">
                <a:latin typeface="Times New Roman" pitchFamily="18" charset="0"/>
                <a:cs typeface="Times New Roman" pitchFamily="18" charset="0"/>
              </a:rPr>
              <a:t>жидкости,Н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en-US" sz="4000" b="1" dirty="0">
                <a:latin typeface="Times New Roman" pitchFamily="18" charset="0"/>
                <a:cs typeface="Times New Roman" pitchFamily="18" charset="0"/>
              </a:rPr>
              <a:t>Z</a:t>
            </a:r>
            <a:r>
              <a:rPr lang="ru-RU" sz="4000" b="1" dirty="0">
                <a:latin typeface="Times New Roman" pitchFamily="18" charset="0"/>
                <a:cs typeface="Times New Roman" pitchFamily="18" charset="0"/>
              </a:rPr>
              <a:t> – расстояние от центра тяжести рассматриваемого сечения до плоскости </a:t>
            </a:r>
            <a:r>
              <a:rPr lang="ru-RU" sz="4000" b="1" dirty="0" err="1" smtClean="0">
                <a:latin typeface="Times New Roman" pitchFamily="18" charset="0"/>
                <a:cs typeface="Times New Roman" pitchFamily="18" charset="0"/>
              </a:rPr>
              <a:t>отсчета,м</a:t>
            </a:r>
            <a:endParaRPr lang="ru-RU" sz="40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81711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Прямоугольник 1"/>
              <p:cNvSpPr/>
              <p:nvPr/>
            </p:nvSpPr>
            <p:spPr>
              <a:xfrm>
                <a:off x="179512" y="1700808"/>
                <a:ext cx="8784976" cy="440120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4000" b="1" dirty="0"/>
                  <a:t>Потенциальная энергия давления</a:t>
                </a:r>
              </a:p>
              <a:p>
                <a:r>
                  <a:rPr lang="ru-RU" sz="4000" b="1" dirty="0"/>
                  <a:t> </a:t>
                </a:r>
              </a:p>
              <a:p>
                <a:r>
                  <a:rPr lang="en-US" sz="4000" b="1" dirty="0"/>
                  <a:t>E</a:t>
                </a:r>
                <a:r>
                  <a:rPr lang="ru-RU" sz="4000" b="1" baseline="-25000" dirty="0"/>
                  <a:t>дав</a:t>
                </a:r>
                <a:r>
                  <a:rPr lang="ru-RU" sz="4000" b="1" dirty="0"/>
                  <a:t> = </a:t>
                </a:r>
                <a:r>
                  <a:rPr lang="en-US" sz="4000" b="1" dirty="0" err="1"/>
                  <a:t>mgp</a:t>
                </a:r>
                <a:r>
                  <a:rPr lang="ru-RU" sz="4000" b="1" dirty="0"/>
                  <a:t>/</a:t>
                </a:r>
                <a14:m>
                  <m:oMath xmlns:m="http://schemas.openxmlformats.org/officeDocument/2006/math">
                    <m:r>
                      <a:rPr lang="ru-RU" sz="4000" b="1" i="1"/>
                      <m:t>𝝆</m:t>
                    </m:r>
                  </m:oMath>
                </a14:m>
                <a:r>
                  <a:rPr lang="ru-RU" sz="4000" b="1" dirty="0"/>
                  <a:t> = </a:t>
                </a:r>
                <a:r>
                  <a:rPr lang="en-US" sz="4000" b="1" dirty="0"/>
                  <a:t>GP</a:t>
                </a:r>
                <a:r>
                  <a:rPr lang="ru-RU" sz="4000" b="1" dirty="0"/>
                  <a:t>/</a:t>
                </a:r>
                <a:r>
                  <a:rPr lang="en-US" sz="4000" b="1" dirty="0"/>
                  <a:t>γ</a:t>
                </a:r>
                <a:endParaRPr lang="ru-RU" sz="4000" b="1" dirty="0"/>
              </a:p>
              <a:p>
                <a:r>
                  <a:rPr lang="ru-RU" sz="4000" b="1" dirty="0"/>
                  <a:t> </a:t>
                </a:r>
              </a:p>
              <a:p>
                <a:r>
                  <a:rPr lang="ru-RU" sz="4000" b="1" dirty="0"/>
                  <a:t>Где  </a:t>
                </a:r>
                <a:r>
                  <a:rPr lang="en-US" sz="4000" b="1" dirty="0"/>
                  <a:t>mg </a:t>
                </a:r>
                <a:r>
                  <a:rPr lang="ru-RU" sz="4000" b="1" dirty="0"/>
                  <a:t>=</a:t>
                </a:r>
                <a:r>
                  <a:rPr lang="en-US" sz="4000" b="1" dirty="0"/>
                  <a:t>G </a:t>
                </a:r>
                <a:r>
                  <a:rPr lang="ru-RU" sz="4000" b="1" dirty="0"/>
                  <a:t>– вес </a:t>
                </a:r>
                <a:r>
                  <a:rPr lang="ru-RU" sz="4000" b="1" dirty="0" err="1"/>
                  <a:t>жидкости,Н</a:t>
                </a:r>
                <a:endParaRPr lang="ru-RU" sz="4000" b="1" dirty="0"/>
              </a:p>
              <a:p>
                <a:r>
                  <a:rPr lang="ru-RU" sz="4000" b="1" dirty="0"/>
                  <a:t>         </a:t>
                </a:r>
                <a:r>
                  <a:rPr lang="en-US" sz="4000" b="1" dirty="0"/>
                  <a:t>P</a:t>
                </a:r>
                <a:r>
                  <a:rPr lang="ru-RU" sz="4000" b="1" dirty="0"/>
                  <a:t> – давление, Па</a:t>
                </a:r>
                <a:endParaRPr lang="ru-RU" sz="4000" b="1" dirty="0" smtClean="0"/>
              </a:p>
              <a:p>
                <a:pPr/>
                <a:r>
                  <a:rPr lang="ru-RU" sz="4000" b="1" dirty="0"/>
                  <a:t> </a:t>
                </a:r>
                <a:r>
                  <a:rPr lang="ru-RU" sz="4000" b="1" dirty="0" smtClean="0"/>
                  <a:t>         </a:t>
                </a:r>
                <a14:m>
                  <m:oMath xmlns:m="http://schemas.openxmlformats.org/officeDocument/2006/math">
                    <m:r>
                      <a:rPr lang="ru-RU" sz="4000" b="1" i="1"/>
                      <m:t>𝝆</m:t>
                    </m:r>
                    <m:r>
                      <a:rPr lang="ru-RU" sz="4000" b="1" i="1"/>
                      <m:t>−плотность жидкости, кг</m:t>
                    </m:r>
                    <m:r>
                      <a:rPr lang="en-US" sz="4000" b="1" i="1"/>
                      <m:t>/</m:t>
                    </m:r>
                    <m:r>
                      <a:rPr lang="ru-RU" sz="4000" b="1" i="1"/>
                      <m:t>м</m:t>
                    </m:r>
                    <m:r>
                      <a:rPr lang="ru-RU" sz="4000" b="1" i="1"/>
                      <m:t>𝟑</m:t>
                    </m:r>
                  </m:oMath>
                </a14:m>
                <a:endParaRPr lang="ru-RU" sz="4000" b="1" dirty="0"/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1700808"/>
                <a:ext cx="8784976" cy="4401205"/>
              </a:xfrm>
              <a:prstGeom prst="rect">
                <a:avLst/>
              </a:prstGeom>
              <a:blipFill rotWithShape="1">
                <a:blip r:embed="rId2" cstate="print"/>
                <a:stretch>
                  <a:fillRect l="-2427" t="-249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137232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xmlns="" Requires="a14">
          <p:sp>
            <p:nvSpPr>
              <p:cNvPr id="2" name="Прямоугольник 1"/>
              <p:cNvSpPr/>
              <p:nvPr/>
            </p:nvSpPr>
            <p:spPr>
              <a:xfrm>
                <a:off x="179512" y="1772816"/>
                <a:ext cx="8712968" cy="502111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4000" b="1" dirty="0"/>
                  <a:t>Кинетическая энергия жидкости</a:t>
                </a:r>
              </a:p>
              <a:p>
                <a:r>
                  <a:rPr lang="ru-RU" sz="4000" b="1" dirty="0"/>
                  <a:t> </a:t>
                </a:r>
              </a:p>
              <a:p>
                <a:r>
                  <a:rPr lang="ru-RU" sz="4000" b="1" dirty="0" err="1"/>
                  <a:t>Е</a:t>
                </a:r>
                <a:r>
                  <a:rPr lang="ru-RU" sz="4000" b="1" baseline="-25000" dirty="0" err="1"/>
                  <a:t>кин</a:t>
                </a:r>
                <a:r>
                  <a:rPr lang="ru-RU" sz="4000" b="1" dirty="0"/>
                  <a:t> =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/>
                        </m:ctrlPr>
                      </m:fPr>
                      <m:num>
                        <m:r>
                          <a:rPr lang="ru-RU" sz="4000" b="1" i="1"/>
                          <m:t>𝑮</m:t>
                        </m:r>
                        <m:sSup>
                          <m:sSupPr>
                            <m:ctrlPr>
                              <a:rPr lang="ru-RU" sz="4000" b="1" i="1"/>
                            </m:ctrlPr>
                          </m:sSupPr>
                          <m:e>
                            <m:r>
                              <a:rPr lang="en-US" sz="4000" b="1" i="1"/>
                              <m:t>𝝑</m:t>
                            </m:r>
                          </m:e>
                          <m:sup>
                            <m:r>
                              <a:rPr lang="ru-RU" sz="4000" b="1" i="1"/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ru-RU" sz="4000" b="1" i="1"/>
                          <m:t>𝟐</m:t>
                        </m:r>
                        <m:r>
                          <a:rPr lang="ru-RU" sz="4000" b="1" i="1"/>
                          <m:t>𝒈</m:t>
                        </m:r>
                      </m:den>
                    </m:f>
                  </m:oMath>
                </a14:m>
                <a:endParaRPr lang="ru-RU" sz="4000" b="1" dirty="0"/>
              </a:p>
              <a:p>
                <a:r>
                  <a:rPr lang="ru-RU" sz="4000" b="1" dirty="0"/>
                  <a:t> </a:t>
                </a:r>
              </a:p>
              <a:p>
                <a:r>
                  <a:rPr lang="ru-RU" sz="4000" b="1" dirty="0"/>
                  <a:t>Величина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ru-RU" sz="4000" b="1" i="1"/>
                        </m:ctrlPr>
                      </m:fPr>
                      <m:num>
                        <m:sSup>
                          <m:sSupPr>
                            <m:ctrlPr>
                              <a:rPr lang="ru-RU" sz="4000" b="1" i="1"/>
                            </m:ctrlPr>
                          </m:sSupPr>
                          <m:e>
                            <m:r>
                              <a:rPr lang="en-US" sz="4000" b="1" i="1"/>
                              <m:t>𝝑</m:t>
                            </m:r>
                          </m:e>
                          <m:sup>
                            <m:r>
                              <a:rPr lang="ru-RU" sz="4000" b="1" i="1"/>
                              <m:t>𝟐</m:t>
                            </m:r>
                          </m:sup>
                        </m:sSup>
                      </m:num>
                      <m:den>
                        <m:r>
                          <a:rPr lang="ru-RU" sz="4000" b="1" i="1"/>
                          <m:t>𝟐</m:t>
                        </m:r>
                        <m:r>
                          <a:rPr lang="ru-RU" sz="4000" b="1" i="1"/>
                          <m:t>𝒈</m:t>
                        </m:r>
                      </m:den>
                    </m:f>
                  </m:oMath>
                </a14:m>
                <a:r>
                  <a:rPr lang="ru-RU" sz="4000" b="1" dirty="0"/>
                  <a:t>  называется так же скоростным напором.</a:t>
                </a:r>
              </a:p>
              <a:p>
                <a:r>
                  <a:rPr lang="ru-RU" dirty="0"/>
                  <a:t> </a:t>
                </a:r>
              </a:p>
            </p:txBody>
          </p:sp>
        </mc:Choice>
        <mc:Fallback>
          <p:sp>
            <p:nvSpPr>
              <p:cNvPr id="2" name="Прямоугольник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79512" y="1772816"/>
                <a:ext cx="8712968" cy="5021118"/>
              </a:xfrm>
              <a:prstGeom prst="rect">
                <a:avLst/>
              </a:prstGeom>
              <a:blipFill rotWithShape="1">
                <a:blip r:embed="rId3" cstate="print"/>
                <a:stretch>
                  <a:fillRect l="-2448" t="-218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xmlns="" val="1906631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3528" y="1556792"/>
            <a:ext cx="8640960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/>
              <a:t>В гидравлике принято относить механическую  энергию потока жидкости к единице веса </a:t>
            </a:r>
            <a:r>
              <a:rPr lang="ru-RU" sz="3200" b="1" dirty="0" smtClean="0"/>
              <a:t>объема (удельному весу) </a:t>
            </a:r>
            <a:r>
              <a:rPr lang="ru-RU" sz="3200" b="1" dirty="0"/>
              <a:t>и называть ее удельной энергией жидкости, обозначая буквой  е</a:t>
            </a:r>
          </a:p>
          <a:p>
            <a:r>
              <a:rPr lang="ru-RU" sz="3200" b="1" dirty="0"/>
              <a:t> </a:t>
            </a:r>
          </a:p>
          <a:p>
            <a:r>
              <a:rPr lang="ru-RU" sz="3200" b="1" dirty="0"/>
              <a:t>е = Е/</a:t>
            </a:r>
            <a:r>
              <a:rPr lang="en-US" sz="3200" b="1" dirty="0"/>
              <a:t>G</a:t>
            </a:r>
            <a:r>
              <a:rPr lang="ru-RU" sz="3200" b="1" dirty="0"/>
              <a:t>,м</a:t>
            </a:r>
          </a:p>
          <a:p>
            <a:r>
              <a:rPr lang="ru-RU" sz="3200" b="1" dirty="0"/>
              <a:t> </a:t>
            </a:r>
          </a:p>
          <a:p>
            <a:r>
              <a:rPr lang="en-US" sz="3200" b="1" dirty="0"/>
              <a:t>E</a:t>
            </a:r>
            <a:r>
              <a:rPr lang="ru-RU" sz="3200" b="1" dirty="0"/>
              <a:t> – полная энергия потока </a:t>
            </a:r>
            <a:r>
              <a:rPr lang="ru-RU" sz="3200" b="1" dirty="0" err="1"/>
              <a:t>жидкости,Н·м</a:t>
            </a:r>
            <a:r>
              <a:rPr lang="ru-RU" sz="3200" b="1" dirty="0"/>
              <a:t> </a:t>
            </a:r>
          </a:p>
          <a:p>
            <a:r>
              <a:rPr lang="en-US" sz="3200" b="1" dirty="0"/>
              <a:t>G</a:t>
            </a:r>
            <a:r>
              <a:rPr lang="ru-RU" sz="3200" b="1" dirty="0"/>
              <a:t>- вес единицы объема </a:t>
            </a:r>
            <a:r>
              <a:rPr lang="ru-RU" sz="3200" b="1" dirty="0" err="1"/>
              <a:t>жидкости,Н</a:t>
            </a:r>
            <a:endParaRPr lang="ru-RU" sz="3200" b="1" dirty="0"/>
          </a:p>
          <a:p>
            <a:r>
              <a:rPr lang="ru-RU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1656144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916832"/>
            <a:ext cx="871296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/>
              <a:t>Тогда</a:t>
            </a:r>
          </a:p>
          <a:p>
            <a:r>
              <a:rPr lang="ru-RU" sz="3600" b="1" dirty="0" smtClean="0"/>
              <a:t>е </a:t>
            </a:r>
            <a:r>
              <a:rPr lang="ru-RU" sz="3600" b="1" dirty="0"/>
              <a:t>= </a:t>
            </a:r>
            <a:r>
              <a:rPr lang="ru-RU" sz="3600" b="1" dirty="0" err="1"/>
              <a:t>е</a:t>
            </a:r>
            <a:r>
              <a:rPr lang="ru-RU" sz="3600" b="1" baseline="-25000" dirty="0" err="1"/>
              <a:t>пол</a:t>
            </a:r>
            <a:r>
              <a:rPr lang="ru-RU" sz="3600" b="1" dirty="0"/>
              <a:t> +</a:t>
            </a:r>
            <a:r>
              <a:rPr lang="ru-RU" sz="3600" b="1" dirty="0" err="1"/>
              <a:t>е</a:t>
            </a:r>
            <a:r>
              <a:rPr lang="ru-RU" sz="3600" b="1" baseline="-25000" dirty="0" err="1"/>
              <a:t>давл</a:t>
            </a:r>
            <a:r>
              <a:rPr lang="ru-RU" sz="3600" b="1" dirty="0"/>
              <a:t> +</a:t>
            </a:r>
            <a:r>
              <a:rPr lang="ru-RU" sz="3600" b="1" dirty="0" err="1"/>
              <a:t>е</a:t>
            </a:r>
            <a:r>
              <a:rPr lang="ru-RU" sz="3600" b="1" baseline="-25000" dirty="0" err="1"/>
              <a:t>кин</a:t>
            </a:r>
            <a:endParaRPr lang="ru-RU" sz="3600" b="1" dirty="0"/>
          </a:p>
          <a:p>
            <a:r>
              <a:rPr lang="ru-RU" sz="3600" b="1" dirty="0"/>
              <a:t> </a:t>
            </a:r>
          </a:p>
          <a:p>
            <a:r>
              <a:rPr lang="ru-RU" sz="3600" b="1" dirty="0"/>
              <a:t>где </a:t>
            </a:r>
            <a:r>
              <a:rPr lang="ru-RU" sz="3600" b="1" dirty="0" err="1"/>
              <a:t>е</a:t>
            </a:r>
            <a:r>
              <a:rPr lang="ru-RU" sz="3600" b="1" baseline="-25000" dirty="0" err="1"/>
              <a:t>пол</a:t>
            </a:r>
            <a:r>
              <a:rPr lang="ru-RU" sz="3600" b="1" dirty="0"/>
              <a:t> – удельная энергия </a:t>
            </a:r>
            <a:r>
              <a:rPr lang="ru-RU" sz="3600" b="1" dirty="0" err="1"/>
              <a:t>положения,м</a:t>
            </a:r>
            <a:endParaRPr lang="ru-RU" sz="3600" b="1" dirty="0"/>
          </a:p>
          <a:p>
            <a:r>
              <a:rPr lang="ru-RU" sz="3600" b="1" dirty="0"/>
              <a:t>       </a:t>
            </a:r>
            <a:r>
              <a:rPr lang="ru-RU" sz="3600" b="1" dirty="0" err="1"/>
              <a:t>е</a:t>
            </a:r>
            <a:r>
              <a:rPr lang="ru-RU" sz="3600" b="1" baseline="-25000" dirty="0" err="1"/>
              <a:t>давл</a:t>
            </a:r>
            <a:r>
              <a:rPr lang="ru-RU" sz="3600" b="1" dirty="0"/>
              <a:t> – удельная энергия </a:t>
            </a:r>
            <a:r>
              <a:rPr lang="ru-RU" sz="3600" b="1" dirty="0" err="1"/>
              <a:t>давления,м</a:t>
            </a:r>
            <a:endParaRPr lang="ru-RU" sz="3600" b="1" dirty="0"/>
          </a:p>
          <a:p>
            <a:r>
              <a:rPr lang="ru-RU" sz="3600" b="1" dirty="0"/>
              <a:t>       </a:t>
            </a:r>
            <a:r>
              <a:rPr lang="ru-RU" sz="3600" b="1" dirty="0" err="1"/>
              <a:t>е</a:t>
            </a:r>
            <a:r>
              <a:rPr lang="ru-RU" sz="3600" b="1" baseline="-25000" dirty="0" err="1"/>
              <a:t>кин</a:t>
            </a:r>
            <a:r>
              <a:rPr lang="ru-RU" sz="3600" b="1" dirty="0"/>
              <a:t> – удельная кинетическая </a:t>
            </a:r>
            <a:r>
              <a:rPr lang="ru-RU" sz="3600" b="1" dirty="0" err="1"/>
              <a:t>энергия,м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xmlns="" val="2174545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79512" y="1484784"/>
            <a:ext cx="8640960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В гидравлике вместо термина «удельная энергия» «е» часто употребляют термин «напор», который обозначают буквой «Н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», м водяного столба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Заменяют также выражения:</a:t>
            </a:r>
          </a:p>
          <a:p>
            <a:pPr algn="just"/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Удельная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потенциальная энергия - пьезометрический напор </a:t>
            </a:r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гидродинамический напор</a:t>
            </a:r>
          </a:p>
          <a:p>
            <a:pPr algn="just"/>
            <a:r>
              <a:rPr lang="ru-RU" sz="3200" b="1" dirty="0">
                <a:latin typeface="Times New Roman" pitchFamily="18" charset="0"/>
                <a:cs typeface="Times New Roman" pitchFamily="18" charset="0"/>
              </a:rPr>
              <a:t>Удельная кинетическая энергия – скоростной напор.</a:t>
            </a:r>
          </a:p>
        </p:txBody>
      </p:sp>
    </p:spTree>
    <p:extLst>
      <p:ext uri="{BB962C8B-B14F-4D97-AF65-F5344CB8AC3E}">
        <p14:creationId xmlns:p14="http://schemas.microsoft.com/office/powerpoint/2010/main" xmlns="" val="3247747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Волна">
  <a:themeElements>
    <a:clrScheme name="Волна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Волна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Волна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1259</TotalTime>
  <Words>591</Words>
  <Application>Microsoft Office PowerPoint</Application>
  <PresentationFormat>Экран (4:3)</PresentationFormat>
  <Paragraphs>77</Paragraphs>
  <Slides>33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4" baseType="lpstr">
      <vt:lpstr>Волна</vt:lpstr>
      <vt:lpstr>Тема: Гидродинамика. Уравнение Бернулли 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Уравнение Бернулли для идеальной жидкости 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 Уравнение Бернулли для реальной жидкости 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Слайд 28</vt:lpstr>
      <vt:lpstr>Слайд 29</vt:lpstr>
      <vt:lpstr>Слайд 30</vt:lpstr>
      <vt:lpstr>Слайд 31</vt:lpstr>
      <vt:lpstr>Слайд 32</vt:lpstr>
      <vt:lpstr>Слайд 33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Тема: Гидродинамика 1 Уравнение Бернулли для элементарной струйки идеальной жидкости 2 Уравнение Бернулли для установившегося потока реальной жидкости;  3 Геометрический и энергетический смысл уравнения; применение в технике. 4 Уравнение Бернулли для газов</dc:title>
  <dc:creator>User</dc:creator>
  <cp:lastModifiedBy>avanesyan</cp:lastModifiedBy>
  <cp:revision>75</cp:revision>
  <dcterms:created xsi:type="dcterms:W3CDTF">2015-02-05T15:25:49Z</dcterms:created>
  <dcterms:modified xsi:type="dcterms:W3CDTF">2021-11-12T06:47:56Z</dcterms:modified>
</cp:coreProperties>
</file>