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80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7D605-0B8A-4EF1-8806-A675D52412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AB6F7-C096-42CB-B59C-C9CA01F90C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C0D17-52EB-4F5D-ADB0-3B1E10B142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1011C-1EFA-4032-8046-56E7E4EF10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F6E67-5352-4D11-9796-B48DB0B74E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CF7A4-02B0-4F95-8DE9-1C5C93D39D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06B43-F534-420D-A1CC-0FB3E7400B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D747B-01AE-4C96-A66A-E4343E3A46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42C4F-2D70-4924-BBAD-747A0E3CDF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A4652-C6A8-467D-9228-64D0278608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C6922-3E87-4E8C-9CEC-B76DB83943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3A6E3-39E8-4E7D-BD1C-9A9732D86C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38D55FD-D61A-4027-9489-30AD272762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5400" dirty="0" smtClean="0"/>
              <a:t>Западное общество в начале ХХ в.</a:t>
            </a:r>
            <a:endParaRPr lang="ru-RU" sz="5400" b="1" dirty="0" smtClean="0"/>
          </a:p>
        </p:txBody>
      </p:sp>
      <p:sp>
        <p:nvSpPr>
          <p:cNvPr id="7" name="Рамка 6"/>
          <p:cNvSpPr/>
          <p:nvPr/>
        </p:nvSpPr>
        <p:spPr>
          <a:xfrm>
            <a:off x="3714750" y="0"/>
            <a:ext cx="2286000" cy="428625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pptcloud.ru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Домашнее задание: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b="1" smtClean="0"/>
              <a:t>1.Введение стр.6-16</a:t>
            </a:r>
          </a:p>
          <a:p>
            <a:pPr eaLnBrk="1" hangingPunct="1">
              <a:buFontTx/>
              <a:buNone/>
            </a:pPr>
            <a:endParaRPr lang="ru-RU" b="1" smtClean="0"/>
          </a:p>
          <a:p>
            <a:pPr eaLnBrk="1" hangingPunct="1">
              <a:buFontTx/>
              <a:buNone/>
            </a:pPr>
            <a:r>
              <a:rPr lang="ru-RU" b="1" smtClean="0"/>
              <a:t>2. Выскажи свое мнение о том, как научные открытия и технические изобретения 20 века изменили психику людей    </a:t>
            </a:r>
            <a:r>
              <a:rPr lang="ru-RU" b="1" u="sng" smtClean="0">
                <a:solidFill>
                  <a:srgbClr val="CC0000"/>
                </a:solidFill>
              </a:rPr>
              <a:t>(письменно)</a:t>
            </a:r>
          </a:p>
        </p:txBody>
      </p:sp>
      <p:sp>
        <p:nvSpPr>
          <p:cNvPr id="6" name="Рамка 5"/>
          <p:cNvSpPr/>
          <p:nvPr/>
        </p:nvSpPr>
        <p:spPr>
          <a:xfrm>
            <a:off x="3714750" y="0"/>
            <a:ext cx="2286000" cy="428625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pptcloud.ru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Периодизация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b="1" smtClean="0">
                <a:solidFill>
                  <a:srgbClr val="CC0000"/>
                </a:solidFill>
              </a:rPr>
              <a:t>Что побудило историков выделить 20 век как новейшую эпоху?</a:t>
            </a:r>
          </a:p>
          <a:p>
            <a:pPr algn="ctr" eaLnBrk="1" hangingPunct="1">
              <a:buFontTx/>
              <a:buNone/>
            </a:pPr>
            <a:r>
              <a:rPr lang="ru-RU" b="1" i="1" smtClean="0"/>
              <a:t>-Технический прогресс ?</a:t>
            </a:r>
          </a:p>
          <a:p>
            <a:pPr algn="ctr" eaLnBrk="1" hangingPunct="1">
              <a:buFontTx/>
              <a:buChar char="-"/>
            </a:pPr>
            <a:r>
              <a:rPr lang="ru-RU" b="1" i="1" smtClean="0"/>
              <a:t>Изменения в образе жизни?</a:t>
            </a:r>
          </a:p>
          <a:p>
            <a:pPr algn="ctr" eaLnBrk="1" hangingPunct="1">
              <a:buFontTx/>
              <a:buChar char="-"/>
            </a:pPr>
            <a:r>
              <a:rPr lang="ru-RU" b="1" i="1" smtClean="0"/>
              <a:t>Революции?</a:t>
            </a:r>
          </a:p>
          <a:p>
            <a:pPr algn="ctr" eaLnBrk="1" hangingPunct="1">
              <a:buFontTx/>
              <a:buChar char="-"/>
            </a:pPr>
            <a:r>
              <a:rPr lang="ru-RU" b="1" i="1" smtClean="0"/>
              <a:t>Войны?</a:t>
            </a:r>
          </a:p>
          <a:p>
            <a:pPr algn="ctr" eaLnBrk="1" hangingPunct="1">
              <a:buFontTx/>
              <a:buNone/>
            </a:pPr>
            <a:r>
              <a:rPr lang="ru-RU" b="1" i="1" smtClean="0"/>
              <a:t>-Появление новых государств?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CC0000"/>
                </a:solidFill>
              </a:rPr>
              <a:t>Карта мира в начале века: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95400"/>
            <a:ext cx="8382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 rot="1602185">
            <a:off x="4273550" y="4478338"/>
            <a:ext cx="1328738" cy="338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колония</a:t>
            </a:r>
          </a:p>
        </p:txBody>
      </p:sp>
      <p:sp>
        <p:nvSpPr>
          <p:cNvPr id="7174" name="WordArt 6"/>
          <p:cNvSpPr>
            <a:spLocks noChangeArrowheads="1" noChangeShapeType="1" noTextEdit="1"/>
          </p:cNvSpPr>
          <p:nvPr/>
        </p:nvSpPr>
        <p:spPr bwMode="auto">
          <a:xfrm>
            <a:off x="7086600" y="5029200"/>
            <a:ext cx="1100138" cy="261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колония</a:t>
            </a:r>
          </a:p>
        </p:txBody>
      </p:sp>
      <p:sp>
        <p:nvSpPr>
          <p:cNvPr id="7175" name="WordArt 7"/>
          <p:cNvSpPr>
            <a:spLocks noChangeArrowheads="1" noChangeShapeType="1" noTextEdit="1"/>
          </p:cNvSpPr>
          <p:nvPr/>
        </p:nvSpPr>
        <p:spPr bwMode="auto">
          <a:xfrm rot="-1809379">
            <a:off x="6172200" y="3429000"/>
            <a:ext cx="1100138" cy="261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колония</a:t>
            </a:r>
          </a:p>
        </p:txBody>
      </p:sp>
      <p:sp>
        <p:nvSpPr>
          <p:cNvPr id="7176" name="WordArt 8"/>
          <p:cNvSpPr>
            <a:spLocks noChangeArrowheads="1" noChangeShapeType="1" noTextEdit="1"/>
          </p:cNvSpPr>
          <p:nvPr/>
        </p:nvSpPr>
        <p:spPr bwMode="auto">
          <a:xfrm rot="-920980">
            <a:off x="2286000" y="4876800"/>
            <a:ext cx="1100138" cy="261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колония</a:t>
            </a:r>
          </a:p>
        </p:txBody>
      </p:sp>
      <p:sp>
        <p:nvSpPr>
          <p:cNvPr id="7178" name="WordArt 10"/>
          <p:cNvSpPr>
            <a:spLocks noChangeArrowheads="1" noChangeShapeType="1" noTextEdit="1"/>
          </p:cNvSpPr>
          <p:nvPr/>
        </p:nvSpPr>
        <p:spPr bwMode="auto">
          <a:xfrm rot="-920980">
            <a:off x="1676400" y="3581400"/>
            <a:ext cx="1100138" cy="261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колония</a:t>
            </a:r>
          </a:p>
        </p:txBody>
      </p:sp>
      <p:sp>
        <p:nvSpPr>
          <p:cNvPr id="4106" name="WordArt 11"/>
          <p:cNvSpPr>
            <a:spLocks noChangeArrowheads="1" noChangeShapeType="1" noTextEdit="1"/>
          </p:cNvSpPr>
          <p:nvPr/>
        </p:nvSpPr>
        <p:spPr bwMode="auto">
          <a:xfrm rot="-1457963">
            <a:off x="4114800" y="2514600"/>
            <a:ext cx="1747838" cy="261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метрополии</a:t>
            </a:r>
          </a:p>
        </p:txBody>
      </p:sp>
      <p:sp>
        <p:nvSpPr>
          <p:cNvPr id="4107" name="WordArt 12"/>
          <p:cNvSpPr>
            <a:spLocks noChangeArrowheads="1" noChangeShapeType="1" noTextEdit="1"/>
          </p:cNvSpPr>
          <p:nvPr/>
        </p:nvSpPr>
        <p:spPr bwMode="auto">
          <a:xfrm>
            <a:off x="5715000" y="2667000"/>
            <a:ext cx="1747838" cy="261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метрополии</a:t>
            </a:r>
          </a:p>
        </p:txBody>
      </p:sp>
      <p:sp>
        <p:nvSpPr>
          <p:cNvPr id="4108" name="WordArt 13"/>
          <p:cNvSpPr>
            <a:spLocks noChangeArrowheads="1" noChangeShapeType="1" noTextEdit="1"/>
          </p:cNvSpPr>
          <p:nvPr/>
        </p:nvSpPr>
        <p:spPr bwMode="auto">
          <a:xfrm>
            <a:off x="1828800" y="2590800"/>
            <a:ext cx="1747838" cy="261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метрополии</a:t>
            </a:r>
          </a:p>
        </p:txBody>
      </p:sp>
      <p:sp>
        <p:nvSpPr>
          <p:cNvPr id="7183" name="WordArt 15"/>
          <p:cNvSpPr>
            <a:spLocks noChangeArrowheads="1" noChangeShapeType="1" noTextEdit="1"/>
          </p:cNvSpPr>
          <p:nvPr/>
        </p:nvSpPr>
        <p:spPr bwMode="auto">
          <a:xfrm rot="-1379860">
            <a:off x="723900" y="2400300"/>
            <a:ext cx="1100138" cy="261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колония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  <p:bldP spid="7174" grpId="0" animBg="1"/>
      <p:bldP spid="7175" grpId="0" animBg="1"/>
      <p:bldP spid="7176" grpId="0" animBg="1"/>
      <p:bldP spid="7178" grpId="0" animBg="1"/>
      <p:bldP spid="718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Карта мира в начале века: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CC0000"/>
                </a:solidFill>
              </a:rPr>
              <a:t>1900г </a:t>
            </a:r>
            <a:r>
              <a:rPr lang="ru-RU" smtClean="0"/>
              <a:t>– 11 держав – метрополий имели колонии на 1\2 земного шара, где проживало 2\3 всего населения</a:t>
            </a:r>
          </a:p>
          <a:p>
            <a:pPr eaLnBrk="1" hangingPunct="1">
              <a:buFontTx/>
              <a:buNone/>
            </a:pPr>
            <a:r>
              <a:rPr lang="ru-RU" smtClean="0"/>
              <a:t>Государственный строй- монархии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CC0000"/>
                </a:solidFill>
              </a:rPr>
              <a:t>2000г</a:t>
            </a:r>
            <a:r>
              <a:rPr lang="ru-RU" smtClean="0"/>
              <a:t>. Осталось 34 колонии</a:t>
            </a:r>
          </a:p>
          <a:p>
            <a:pPr eaLnBrk="1" hangingPunct="1">
              <a:buFontTx/>
              <a:buNone/>
            </a:pPr>
            <a:r>
              <a:rPr lang="ru-RU" smtClean="0"/>
              <a:t>Государственный строй- республики</a:t>
            </a:r>
          </a:p>
          <a:p>
            <a:pPr eaLnBrk="1" hangingPunct="1">
              <a:buFontTx/>
              <a:buNone/>
            </a:pPr>
            <a:r>
              <a:rPr lang="ru-RU" smtClean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Становление индустриального общества: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b="1" smtClean="0">
                <a:solidFill>
                  <a:schemeClr val="accent2"/>
                </a:solidFill>
              </a:rPr>
              <a:t>Новое время:</a:t>
            </a:r>
          </a:p>
          <a:p>
            <a:pPr eaLnBrk="1" hangingPunct="1">
              <a:buFontTx/>
              <a:buNone/>
            </a:pPr>
            <a:r>
              <a:rPr lang="ru-RU" smtClean="0"/>
              <a:t>Главная фигура- </a:t>
            </a:r>
            <a:r>
              <a:rPr lang="ru-RU" b="1" i="1" smtClean="0"/>
              <a:t>собственник</a:t>
            </a:r>
          </a:p>
          <a:p>
            <a:pPr eaLnBrk="1" hangingPunct="1">
              <a:buFontTx/>
              <a:buNone/>
            </a:pPr>
            <a:r>
              <a:rPr lang="ru-RU" i="1" smtClean="0"/>
              <a:t>Стремление к накоплению богатства</a:t>
            </a:r>
          </a:p>
        </p:txBody>
      </p:sp>
      <p:sp>
        <p:nvSpPr>
          <p:cNvPr id="6148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b="1" smtClean="0">
                <a:solidFill>
                  <a:srgbClr val="CC0000"/>
                </a:solidFill>
              </a:rPr>
              <a:t>Новейшее время:</a:t>
            </a:r>
          </a:p>
          <a:p>
            <a:pPr algn="ctr" eaLnBrk="1" hangingPunct="1">
              <a:buFontTx/>
              <a:buNone/>
            </a:pPr>
            <a:r>
              <a:rPr lang="ru-RU" smtClean="0"/>
              <a:t>Главная фигура- </a:t>
            </a:r>
            <a:r>
              <a:rPr lang="ru-RU" b="1" i="1" smtClean="0"/>
              <a:t>«лицо наёмного труда»</a:t>
            </a:r>
          </a:p>
          <a:p>
            <a:pPr algn="ctr" eaLnBrk="1" hangingPunct="1">
              <a:buFontTx/>
              <a:buNone/>
            </a:pPr>
            <a:r>
              <a:rPr lang="ru-RU" i="1" smtClean="0"/>
              <a:t>Стремление к совершенству общественного устройства</a:t>
            </a:r>
          </a:p>
        </p:txBody>
      </p:sp>
      <p:sp>
        <p:nvSpPr>
          <p:cNvPr id="6149" name="WordArt 6"/>
          <p:cNvSpPr>
            <a:spLocks noChangeArrowheads="1" noChangeShapeType="1" noTextEdit="1"/>
          </p:cNvSpPr>
          <p:nvPr/>
        </p:nvSpPr>
        <p:spPr bwMode="auto">
          <a:xfrm>
            <a:off x="457200" y="4876800"/>
            <a:ext cx="8001000" cy="17526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создание экспериментальных социалистических обществ,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биполярность мира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Становление индустриального общества:</a:t>
            </a:r>
          </a:p>
        </p:txBody>
      </p:sp>
      <p:sp>
        <p:nvSpPr>
          <p:cNvPr id="7171" name="Oval 4"/>
          <p:cNvSpPr>
            <a:spLocks noChangeArrowheads="1"/>
          </p:cNvSpPr>
          <p:nvPr/>
        </p:nvSpPr>
        <p:spPr bwMode="auto">
          <a:xfrm>
            <a:off x="228600" y="2743200"/>
            <a:ext cx="19050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i="1">
                <a:solidFill>
                  <a:srgbClr val="CC0000"/>
                </a:solidFill>
              </a:rPr>
              <a:t>Село </a:t>
            </a:r>
            <a:r>
              <a:rPr lang="ru-RU"/>
              <a:t>(батраки)</a:t>
            </a:r>
          </a:p>
        </p:txBody>
      </p:sp>
      <p:sp>
        <p:nvSpPr>
          <p:cNvPr id="7172" name="Oval 6"/>
          <p:cNvSpPr>
            <a:spLocks noChangeArrowheads="1"/>
          </p:cNvSpPr>
          <p:nvPr/>
        </p:nvSpPr>
        <p:spPr bwMode="auto">
          <a:xfrm>
            <a:off x="4191000" y="1295400"/>
            <a:ext cx="4724400" cy="2590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i="1">
                <a:solidFill>
                  <a:srgbClr val="CC0000"/>
                </a:solidFill>
              </a:rPr>
              <a:t>ГОРОД (</a:t>
            </a:r>
            <a:r>
              <a:rPr lang="ru-RU"/>
              <a:t> наемные рабочие)</a:t>
            </a:r>
          </a:p>
          <a:p>
            <a:pPr algn="ctr"/>
            <a:r>
              <a:rPr lang="ru-RU"/>
              <a:t>Борьба за права</a:t>
            </a:r>
          </a:p>
        </p:txBody>
      </p:sp>
      <p:sp>
        <p:nvSpPr>
          <p:cNvPr id="7173" name="Line 8"/>
          <p:cNvSpPr>
            <a:spLocks noChangeShapeType="1"/>
          </p:cNvSpPr>
          <p:nvPr/>
        </p:nvSpPr>
        <p:spPr bwMode="auto">
          <a:xfrm flipV="1">
            <a:off x="1143000" y="3429000"/>
            <a:ext cx="3429000" cy="175260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4" name="Line 9"/>
          <p:cNvSpPr>
            <a:spLocks noChangeShapeType="1"/>
          </p:cNvSpPr>
          <p:nvPr/>
        </p:nvSpPr>
        <p:spPr bwMode="auto">
          <a:xfrm flipV="1">
            <a:off x="5562600" y="3886200"/>
            <a:ext cx="457200" cy="23622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5" name="WordArt 10"/>
          <p:cNvSpPr>
            <a:spLocks noChangeArrowheads="1" noChangeShapeType="1" noTextEdit="1"/>
          </p:cNvSpPr>
          <p:nvPr/>
        </p:nvSpPr>
        <p:spPr bwMode="auto">
          <a:xfrm rot="-1654297">
            <a:off x="1295400" y="3962400"/>
            <a:ext cx="24384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миграция</a:t>
            </a:r>
          </a:p>
        </p:txBody>
      </p:sp>
      <p:sp>
        <p:nvSpPr>
          <p:cNvPr id="7176" name="WordArt 11"/>
          <p:cNvSpPr>
            <a:spLocks noChangeArrowheads="1" noChangeShapeType="1" noTextEdit="1"/>
          </p:cNvSpPr>
          <p:nvPr/>
        </p:nvSpPr>
        <p:spPr bwMode="auto">
          <a:xfrm>
            <a:off x="4572000" y="5791200"/>
            <a:ext cx="2590800" cy="61118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эмиграция</a:t>
            </a:r>
          </a:p>
        </p:txBody>
      </p:sp>
      <p:sp>
        <p:nvSpPr>
          <p:cNvPr id="7177" name="Oval 12"/>
          <p:cNvSpPr>
            <a:spLocks noChangeArrowheads="1"/>
          </p:cNvSpPr>
          <p:nvPr/>
        </p:nvSpPr>
        <p:spPr bwMode="auto">
          <a:xfrm>
            <a:off x="304800" y="1143000"/>
            <a:ext cx="19050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i="1">
                <a:solidFill>
                  <a:srgbClr val="CC0000"/>
                </a:solidFill>
              </a:rPr>
              <a:t>Село </a:t>
            </a:r>
            <a:r>
              <a:rPr lang="ru-RU"/>
              <a:t>(батраки)</a:t>
            </a:r>
          </a:p>
        </p:txBody>
      </p:sp>
      <p:sp>
        <p:nvSpPr>
          <p:cNvPr id="7178" name="Oval 13"/>
          <p:cNvSpPr>
            <a:spLocks noChangeArrowheads="1"/>
          </p:cNvSpPr>
          <p:nvPr/>
        </p:nvSpPr>
        <p:spPr bwMode="auto">
          <a:xfrm>
            <a:off x="1752600" y="1981200"/>
            <a:ext cx="19050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i="1">
                <a:solidFill>
                  <a:srgbClr val="CC0000"/>
                </a:solidFill>
              </a:rPr>
              <a:t>Село </a:t>
            </a:r>
            <a:r>
              <a:rPr lang="ru-RU"/>
              <a:t>(батраки)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>
                <a:solidFill>
                  <a:srgbClr val="CC0000"/>
                </a:solidFill>
              </a:rPr>
              <a:t>Черты процессов 20 века: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 </a:t>
            </a:r>
            <a:r>
              <a:rPr lang="ru-RU" sz="6000" b="1" i="1" smtClean="0">
                <a:solidFill>
                  <a:srgbClr val="008000"/>
                </a:solidFill>
              </a:rPr>
              <a:t>Массовость</a:t>
            </a:r>
          </a:p>
          <a:p>
            <a:pPr algn="ctr" eaLnBrk="1" hangingPunct="1">
              <a:buFontTx/>
              <a:buNone/>
            </a:pPr>
            <a:r>
              <a:rPr lang="ru-RU" sz="6000" b="1" i="1" smtClean="0">
                <a:solidFill>
                  <a:srgbClr val="3333CC"/>
                </a:solidFill>
              </a:rPr>
              <a:t>Серийность</a:t>
            </a:r>
          </a:p>
          <a:p>
            <a:pPr algn="ctr" eaLnBrk="1" hangingPunct="1">
              <a:buFontTx/>
              <a:buNone/>
            </a:pPr>
            <a:r>
              <a:rPr lang="ru-RU" sz="6000" b="1" i="1" smtClean="0">
                <a:solidFill>
                  <a:srgbClr val="CC0000"/>
                </a:solidFill>
              </a:rPr>
              <a:t>Глобальность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Международные отношения в предвоенные годы: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Отсутствие свободных территорий должно было повлечь за собой борьбу за рынки сбыта и сферы влияния.</a:t>
            </a:r>
          </a:p>
          <a:p>
            <a:pPr eaLnBrk="1" hangingPunct="1">
              <a:buFontTx/>
              <a:buNone/>
            </a:pPr>
            <a:r>
              <a:rPr lang="ru-RU" smtClean="0"/>
              <a:t> 2 пути решения конфликтов: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3333CC"/>
                </a:solidFill>
              </a:rPr>
              <a:t>Мирный  </a:t>
            </a:r>
            <a:r>
              <a:rPr lang="ru-RU" smtClean="0"/>
              <a:t>                        </a:t>
            </a:r>
            <a:r>
              <a:rPr lang="ru-RU" smtClean="0">
                <a:solidFill>
                  <a:srgbClr val="CC0000"/>
                </a:solidFill>
              </a:rPr>
              <a:t>вооруженный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4572000" y="3733800"/>
            <a:ext cx="10668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 flipH="1">
            <a:off x="1600200" y="3733800"/>
            <a:ext cx="114300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228600" y="5105400"/>
            <a:ext cx="2514600" cy="61118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пацифисты</a:t>
            </a:r>
          </a:p>
        </p:txBody>
      </p:sp>
      <p:sp>
        <p:nvSpPr>
          <p:cNvPr id="9223" name="WordArt 7"/>
          <p:cNvSpPr>
            <a:spLocks noChangeArrowheads="1" noChangeShapeType="1" noTextEdit="1"/>
          </p:cNvSpPr>
          <p:nvPr/>
        </p:nvSpPr>
        <p:spPr bwMode="auto">
          <a:xfrm>
            <a:off x="5105400" y="5410200"/>
            <a:ext cx="2733675" cy="5238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экстремисты</a:t>
            </a:r>
          </a:p>
        </p:txBody>
      </p:sp>
      <p:sp>
        <p:nvSpPr>
          <p:cNvPr id="9224" name="WordArt 8"/>
          <p:cNvSpPr>
            <a:spLocks noChangeArrowheads="1" noChangeShapeType="1" noTextEdit="1"/>
          </p:cNvSpPr>
          <p:nvPr/>
        </p:nvSpPr>
        <p:spPr bwMode="auto">
          <a:xfrm>
            <a:off x="228600" y="5867400"/>
            <a:ext cx="32766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1899,1907 Гаага</a:t>
            </a:r>
          </a:p>
        </p:txBody>
      </p:sp>
      <p:sp>
        <p:nvSpPr>
          <p:cNvPr id="9225" name="WordArt 9"/>
          <p:cNvSpPr>
            <a:spLocks noChangeArrowheads="1" noChangeShapeType="1" noTextEdit="1"/>
          </p:cNvSpPr>
          <p:nvPr/>
        </p:nvSpPr>
        <p:spPr bwMode="auto">
          <a:xfrm>
            <a:off x="4648200" y="5810250"/>
            <a:ext cx="4248150" cy="819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Тройственный союз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Антанта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Анализ таблицы: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z="2800" b="1" smtClean="0">
              <a:solidFill>
                <a:srgbClr val="CC0000"/>
              </a:solidFill>
            </a:endParaRPr>
          </a:p>
          <a:p>
            <a:pPr eaLnBrk="1" hangingPunct="1">
              <a:buFontTx/>
              <a:buNone/>
            </a:pPr>
            <a:endParaRPr lang="ru-RU" sz="2800" b="1" smtClean="0">
              <a:solidFill>
                <a:srgbClr val="CC0000"/>
              </a:solidFill>
            </a:endParaRPr>
          </a:p>
          <a:p>
            <a:pPr eaLnBrk="1" hangingPunct="1">
              <a:buFontTx/>
              <a:buNone/>
            </a:pPr>
            <a:r>
              <a:rPr lang="ru-RU" sz="2800" b="1" smtClean="0">
                <a:solidFill>
                  <a:srgbClr val="CC0000"/>
                </a:solidFill>
              </a:rPr>
              <a:t>Сравните удельный вес зависимых стран в современном мире:</a:t>
            </a:r>
          </a:p>
        </p:txBody>
      </p:sp>
      <p:graphicFrame>
        <p:nvGraphicFramePr>
          <p:cNvPr id="14394" name="Group 58"/>
          <p:cNvGraphicFramePr>
            <a:graphicFrameLocks noGrp="1"/>
          </p:cNvGraphicFramePr>
          <p:nvPr>
            <p:ph sz="half" idx="2"/>
          </p:nvPr>
        </p:nvGraphicFramePr>
        <p:xfrm>
          <a:off x="4267200" y="1524000"/>
          <a:ext cx="4572000" cy="4800600"/>
        </p:xfrm>
        <a:graphic>
          <a:graphicData uri="http://schemas.openxmlformats.org/drawingml/2006/table">
            <a:tbl>
              <a:tblPr/>
              <a:tblGrid>
                <a:gridCol w="1143000"/>
                <a:gridCol w="1143000"/>
                <a:gridCol w="1143000"/>
                <a:gridCol w="1143000"/>
              </a:tblGrid>
              <a:tr h="160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Параметры для сравнения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Число политико-территориальных единиц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По площади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По числу населения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1900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69,3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53,9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256</Words>
  <Application>Microsoft Office PowerPoint</Application>
  <PresentationFormat>Экран (4:3)</PresentationFormat>
  <Paragraphs>79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Оформление по умолчанию</vt:lpstr>
      <vt:lpstr>Западное общество в начале ХХ в.</vt:lpstr>
      <vt:lpstr>Периодизация</vt:lpstr>
      <vt:lpstr>Карта мира в начале века:</vt:lpstr>
      <vt:lpstr>Карта мира в начале века:</vt:lpstr>
      <vt:lpstr>Становление индустриального общества:</vt:lpstr>
      <vt:lpstr>Становление индустриального общества:</vt:lpstr>
      <vt:lpstr>Черты процессов 20 века:</vt:lpstr>
      <vt:lpstr>Международные отношения в предвоенные годы:</vt:lpstr>
      <vt:lpstr>Анализ таблицы:</vt:lpstr>
      <vt:lpstr>Домашнее задание: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avanesyan</cp:lastModifiedBy>
  <cp:revision>15</cp:revision>
  <cp:lastPrinted>1601-01-01T00:00:00Z</cp:lastPrinted>
  <dcterms:created xsi:type="dcterms:W3CDTF">1601-01-01T00:00:00Z</dcterms:created>
  <dcterms:modified xsi:type="dcterms:W3CDTF">2021-11-12T06:25:38Z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