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88" r:id="rId12"/>
    <p:sldId id="289" r:id="rId13"/>
    <p:sldId id="290" r:id="rId14"/>
    <p:sldId id="291" r:id="rId15"/>
    <p:sldId id="292" r:id="rId16"/>
    <p:sldId id="286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8B4B7-23C2-4CAF-8297-3827B7D3838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F76C-6064-411C-831A-AA4904C9C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66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F76C-6064-411C-831A-AA4904C9CB4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64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84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270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9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7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71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63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1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7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8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46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72B75-2D13-40B7-9B10-BAA7F2A0ED8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9EF6-C040-430C-8A34-C3951C7E7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«Основы компьютерной  безопасности»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Цель урока: </a:t>
            </a:r>
            <a:r>
              <a:rPr lang="ru-RU" sz="2000" dirty="0" smtClean="0">
                <a:solidFill>
                  <a:schemeClr val="tx1"/>
                </a:solidFill>
              </a:rPr>
              <a:t>Формирование представления об компьютерной и информационной безопасности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Учебные задачи: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► Рассмотрение законов, регулирующих информационные отношения; 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► Знакомство с методами обеспечения безопасности;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► Изучение объектов информационной безопасности РФ. 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► Изучение аспектов этических и правовых норм информационной деятельности человека.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36872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268760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Закон «О правовой охране программ для ЭВМ и баз данных»</a:t>
            </a:r>
          </a:p>
          <a:p>
            <a:r>
              <a:rPr lang="ru-RU" sz="2400" dirty="0" smtClean="0"/>
              <a:t> ► Дает юридически точное определение понятий, связанных с авторством и распространением компьютерных программ и баз данных. </a:t>
            </a:r>
          </a:p>
          <a:p>
            <a:r>
              <a:rPr lang="ru-RU" sz="2400" dirty="0" smtClean="0"/>
              <a:t>► Он определяет, что авторское право распространяется на указанные объекты, являющиеся результатом творческой деятельности автора. </a:t>
            </a:r>
          </a:p>
          <a:p>
            <a:r>
              <a:rPr lang="ru-RU" sz="2400" dirty="0" smtClean="0"/>
              <a:t>► Автор (или авторы) имеет исключительное право на выпуск в свет программ и БД, их распространение, модификацию и другое использование.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052736"/>
            <a:ext cx="720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Имущественные права</a:t>
            </a:r>
          </a:p>
          <a:p>
            <a:pPr algn="ctr"/>
            <a:r>
              <a:rPr lang="ru-RU" sz="4000" b="1" dirty="0" smtClean="0"/>
              <a:t> </a:t>
            </a:r>
          </a:p>
          <a:p>
            <a:r>
              <a:rPr lang="ru-RU" sz="2400" dirty="0" smtClean="0"/>
              <a:t>► Имущественные права на указанные объекты, созданные в порядке выполнения служебных обязанностей или по заданию работодателя, принадлежат работодателю. </a:t>
            </a:r>
          </a:p>
          <a:p>
            <a:r>
              <a:rPr lang="ru-RU" sz="2400" dirty="0" smtClean="0"/>
              <a:t>► Имущественные права, в отличие от авторских, могут быть переданы иному физическому или юридическому лицу на договорной основе.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443841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Закон «Об информации, информатизации и защите информации» </a:t>
            </a:r>
          </a:p>
          <a:p>
            <a:r>
              <a:rPr lang="ru-RU" sz="2400" dirty="0" smtClean="0"/>
              <a:t>► частично решает вопросы правового регулирования на информационном рынке защиты прав и свобод личности от угроз и ущерба, связанных с искажением, порчей, уничтожением персональной информации. </a:t>
            </a:r>
          </a:p>
          <a:p>
            <a:r>
              <a:rPr lang="ru-RU" sz="2400" dirty="0" smtClean="0"/>
              <a:t>► Закон рассматривает информационные ресурсы в двух аспектах: </a:t>
            </a:r>
          </a:p>
          <a:p>
            <a:r>
              <a:rPr lang="ru-RU" sz="2400" dirty="0" smtClean="0"/>
              <a:t>❖ как материальный продукт, который можно покупать и продавать; </a:t>
            </a:r>
          </a:p>
          <a:p>
            <a:r>
              <a:rPr lang="ru-RU" sz="2400" dirty="0" smtClean="0"/>
              <a:t>❖ как интеллектуальный продукт, на который распространяется право интеллектуальной собственности, авторское право.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2136339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Статья 11 закона «Информация о гражданах (персональные данные)»</a:t>
            </a:r>
          </a:p>
          <a:p>
            <a:r>
              <a:rPr lang="ru-RU" sz="3200" b="1" dirty="0" smtClean="0"/>
              <a:t> </a:t>
            </a:r>
            <a:r>
              <a:rPr lang="ru-RU" sz="2400" dirty="0" smtClean="0"/>
              <a:t>► В ней содержатся гарантии недопущения сбора, хранения, использования и распространения информации о частной жизни граждан, недопустимости использования собранной любым путем информации для дискриминации граждан по любому признаку.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124744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«Преступления в сфере компьютерной информации» </a:t>
            </a:r>
          </a:p>
          <a:p>
            <a:endParaRPr lang="ru-RU" sz="3200" b="1" dirty="0" smtClean="0"/>
          </a:p>
          <a:p>
            <a:r>
              <a:rPr lang="ru-RU" sz="2400" dirty="0" smtClean="0"/>
              <a:t>Он определил меру наказания за некоторые виды преступлений, ставших, к сожалению, распространенными: </a:t>
            </a:r>
          </a:p>
          <a:p>
            <a:r>
              <a:rPr lang="ru-RU" sz="2400" dirty="0" smtClean="0"/>
              <a:t>► Неправомерный доступ к компьютерной информации; </a:t>
            </a:r>
          </a:p>
          <a:p>
            <a:r>
              <a:rPr lang="ru-RU" sz="2400" dirty="0" smtClean="0"/>
              <a:t>► Создание, использование и распространение вредоносных программ для ЭВМ; </a:t>
            </a:r>
          </a:p>
          <a:p>
            <a:r>
              <a:rPr lang="ru-RU" sz="2400" dirty="0" smtClean="0"/>
              <a:t>► Умышленное нарушение правил эксплуатации ЭВМ и их сетей.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19675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Доктрина информационной безопасности Российской Федерации. </a:t>
            </a:r>
          </a:p>
          <a:p>
            <a:endParaRPr lang="ru-RU" sz="3200" dirty="0" smtClean="0"/>
          </a:p>
          <a:p>
            <a:r>
              <a:rPr lang="ru-RU" sz="2400" dirty="0" smtClean="0"/>
              <a:t>► В доктрине формулируются методы обеспечения информационной безопасности страны (включая правовые, организационно-технические и экономические методы), а также особенности обеспечения информационной безопасности РФ в различных сферах общественной жизни: экономической, политической, в сфере обороны, науки и техники и др.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442" t="13272" r="15663" b="5401"/>
          <a:stretch>
            <a:fillRect/>
          </a:stretch>
        </p:blipFill>
        <p:spPr bwMode="auto">
          <a:xfrm>
            <a:off x="34630" y="404664"/>
            <a:ext cx="910937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25515" t="25720" r="26058" b="16321"/>
          <a:stretch>
            <a:fillRect/>
          </a:stretch>
        </p:blipFill>
        <p:spPr bwMode="auto">
          <a:xfrm>
            <a:off x="971600" y="1628800"/>
            <a:ext cx="73803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25275" t="24880" r="26058" b="12961"/>
          <a:stretch>
            <a:fillRect/>
          </a:stretch>
        </p:blipFill>
        <p:spPr bwMode="auto">
          <a:xfrm>
            <a:off x="899592" y="1196752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206084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Домашнее задание:</a:t>
            </a:r>
          </a:p>
          <a:p>
            <a:endParaRPr lang="ru-RU" sz="3600" dirty="0" smtClean="0"/>
          </a:p>
          <a:p>
            <a:r>
              <a:rPr lang="ru-RU" sz="3600" dirty="0" smtClean="0"/>
              <a:t> ► Найти и записать в тетрадь, какие существуют методы </a:t>
            </a:r>
            <a:r>
              <a:rPr lang="ru-RU" sz="3600" smtClean="0"/>
              <a:t>защиты </a:t>
            </a:r>
            <a:r>
              <a:rPr lang="ru-RU" sz="3600" smtClean="0"/>
              <a:t>информации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8273" r="18534" b="8336"/>
          <a:stretch/>
        </p:blipFill>
        <p:spPr>
          <a:xfrm>
            <a:off x="1449533" y="1241713"/>
            <a:ext cx="2376920" cy="459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286" b="99143" l="5714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6394" y="611596"/>
            <a:ext cx="4085829" cy="54477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28402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Информационная безопасность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721" y="2487362"/>
            <a:ext cx="7886700" cy="3131386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 информационной безопасностью РФ </a:t>
            </a:r>
            <a:r>
              <a:rPr lang="ru-RU" sz="3200" dirty="0" smtClean="0"/>
              <a:t>понимается состояние защищенности её национальных интересов в информационной сфере, определяющихся совокупностью сбалансированных интересов личности, общества и государства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2466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995541"/>
            <a:ext cx="8221807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личности: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и реализация конституционных прав и свобод человека и гражданина на поиск, получение, передачу, производство и распространение объективной информации;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права граждан на неприкосновенность частной жизни, защита информации, обеспечивающей личную безопасность;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информации в интересах не запрещенной законом деятельности,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духовного и интеллектуального развития;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права на объекты интеллектуальной собственности;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права граждан на защиту своего здоровья от неосознаваемой человеком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вредной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141" y="3607690"/>
            <a:ext cx="1857320" cy="3250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939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661" y="692696"/>
            <a:ext cx="600075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интересов личности в информационной сфере;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правового социального государства;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упрочение демократии, построение информационного общества;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поддержание общественного согласия;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предотвращение манипулирования массовым сознанием;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приоритетное развитие современных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телекоммуникационных                   технологий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сохранение и развитие отечественного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научного                       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производственного потенциала;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5890" y="3429000"/>
            <a:ext cx="3279137" cy="3283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398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" y="0"/>
            <a:ext cx="9144793" cy="3335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842" y="476672"/>
            <a:ext cx="8050357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интересов личности и общества в информационной сфере и их защита;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институтов общественного контроля за органами государственной власти;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безусловное обеспечение законности и правопорядка;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гармоничного развития российской информационной инфраструктуры;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подготовки, принятия и реализации решений органами государственной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государственных информационных систем и государственных информационных ресурсов, в том числе государственной тайны;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единого информационного пространства страны;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равноправного и взаимовыгодного международного сотрудничества.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539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816561" cy="712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основным задачам в области обеспечения информационной безопасности относятся: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реализация единой государственной политики по обеспечению защиты национальных интересов от угроз в информационной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создание механизмов формирования и реализации государственной информационной политики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обеспечения информационной безопасности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полномочий органов государственной власти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обеспечения информационной безопасности;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совершенствование системы обеспечения информационной безопасности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органов государственной власти по обеспечению информационной безопасности;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449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535" y="0"/>
            <a:ext cx="9144793" cy="3335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74338"/>
            <a:ext cx="8408843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и защита отечественной информационной инфраструктуры, ускорение развития новых информационных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единой технической политики в области обеспечения информационной безопасности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критериев и методов оценки эффективности систем и средств обеспечения информационной безопасности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технологической независимости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отечественной индустрии телекоммуникационных и информационных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7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научно-практических основ обеспечения информационной безопасности Российской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7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 методов и средств защиты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 всего, используемых в системах управления войсками и оружием, экологически опасными и экономически важными производствами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900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33354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064" y="476672"/>
            <a:ext cx="8274665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 развитие современной защищенной технологической основы управления государством в мирное время, в чрезвычайных ситуациях и в военное время;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государственных информационных ресурсов, прежде всего в федеральных органах государственной власти, на предприятиях оборонного комплекса, в том числе государственной тайны;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угрозе развязывания противоборства в информационной сфере;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единой системы подготовки кадров в области обеспечения информационной безопасности;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международного сотрудничества по обеспечению информационной безопасности при интеграции России в мировое информационное пространство на условиях равноправного партнерства.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690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861</Words>
  <Application>Microsoft Office PowerPoint</Application>
  <PresentationFormat>Экран (4:3)</PresentationFormat>
  <Paragraphs>81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Тема: «Основы компьютерной  безопасности»</vt:lpstr>
      <vt:lpstr>Слайд 2</vt:lpstr>
      <vt:lpstr>Информационная безопасность РФ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Вводная  лекция к курсу «Информационная безопасность»</dc:title>
  <dc:creator>Anton</dc:creator>
  <cp:lastModifiedBy>avanesyan</cp:lastModifiedBy>
  <cp:revision>31</cp:revision>
  <dcterms:created xsi:type="dcterms:W3CDTF">2016-04-28T17:36:55Z</dcterms:created>
  <dcterms:modified xsi:type="dcterms:W3CDTF">2021-12-10T09:48:10Z</dcterms:modified>
</cp:coreProperties>
</file>