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9868"/>
    <a:srgbClr val="ECEFE9"/>
    <a:srgbClr val="CED6C4"/>
    <a:srgbClr val="94A77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3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D2612B2-9E7E-4E1F-BFA2-FE67DB1A6441}" type="datetimeFigureOut">
              <a:rPr lang="ru-RU" smtClean="0"/>
              <a:pPr/>
              <a:t>07.12.2021</a:t>
            </a:fld>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53F6857-C85F-42ED-B50C-693EA260A2F8}" type="slidenum">
              <a:rPr lang="ru-RU" smtClean="0"/>
              <a:pPr/>
              <a:t>‹#›</a:t>
            </a:fld>
            <a:endParaRPr lang="ru-RU"/>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281767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1253647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68171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1725460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3F6857-C85F-42ED-B50C-693EA260A2F8}" type="slidenum">
              <a:rPr lang="ru-RU" smtClean="0"/>
              <a:pPr/>
              <a:t>‹#›</a:t>
            </a:fld>
            <a:endParaRPr lang="ru-RU"/>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886685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897693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677299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2178555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1080143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268573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D2612B2-9E7E-4E1F-BFA2-FE67DB1A6441}" type="datetimeFigureOut">
              <a:rPr lang="ru-RU" smtClean="0"/>
              <a:pPr/>
              <a:t>07.12.2021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768780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6D2612B2-9E7E-4E1F-BFA2-FE67DB1A6441}" type="datetimeFigureOut">
              <a:rPr lang="ru-RU" smtClean="0"/>
              <a:pPr/>
              <a:t>07.12.2021</a:t>
            </a:fld>
            <a:endParaRPr lang="ru-RU"/>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53F6857-C85F-42ED-B50C-693EA260A2F8}" type="slidenum">
              <a:rPr lang="ru-RU" smtClean="0"/>
              <a:pPr/>
              <a:t>‹#›</a:t>
            </a:fld>
            <a:endParaRPr lang="ru-RU"/>
          </a:p>
        </p:txBody>
      </p:sp>
    </p:spTree>
    <p:extLst>
      <p:ext uri="{BB962C8B-B14F-4D97-AF65-F5344CB8AC3E}">
        <p14:creationId xmlns="" xmlns:p14="http://schemas.microsoft.com/office/powerpoint/2010/main" val="1709150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0DDAB18-91FF-4FE3-A46E-3C338A8DD181}"/>
              </a:ext>
            </a:extLst>
          </p:cNvPr>
          <p:cNvSpPr>
            <a:spLocks noGrp="1"/>
          </p:cNvSpPr>
          <p:nvPr>
            <p:ph type="ctrTitle"/>
          </p:nvPr>
        </p:nvSpPr>
        <p:spPr/>
        <p:txBody>
          <a:bodyPr>
            <a:noAutofit/>
          </a:bodyPr>
          <a:lstStyle/>
          <a:p>
            <a:r>
              <a:rPr lang="ru-RU" sz="4400" dirty="0"/>
              <a:t>Общая структура государственной нормативной базы ценообразования и сметного нормирования</a:t>
            </a:r>
          </a:p>
        </p:txBody>
      </p:sp>
      <p:sp>
        <p:nvSpPr>
          <p:cNvPr id="3" name="Подзаголовок 2">
            <a:extLst>
              <a:ext uri="{FF2B5EF4-FFF2-40B4-BE49-F238E27FC236}">
                <a16:creationId xmlns="" xmlns:a16="http://schemas.microsoft.com/office/drawing/2014/main" id="{C07E9A0F-B1A2-41BD-8976-DE1CB8E22CEF}"/>
              </a:ext>
            </a:extLst>
          </p:cNvPr>
          <p:cNvSpPr>
            <a:spLocks noGrp="1"/>
          </p:cNvSpPr>
          <p:nvPr>
            <p:ph type="subTitle" idx="1"/>
          </p:nvPr>
        </p:nvSpPr>
        <p:spPr/>
        <p:txBody>
          <a:bodyPr/>
          <a:lstStyle/>
          <a:p>
            <a:r>
              <a:rPr lang="ru-RU" dirty="0" smtClean="0"/>
              <a:t>Преподаватель: А.П. Щербакова</a:t>
            </a:r>
            <a:endParaRPr lang="ru-RU" dirty="0"/>
          </a:p>
          <a:p>
            <a:r>
              <a:rPr lang="ru-RU" dirty="0"/>
              <a:t>2021</a:t>
            </a:r>
          </a:p>
        </p:txBody>
      </p:sp>
    </p:spTree>
    <p:extLst>
      <p:ext uri="{BB962C8B-B14F-4D97-AF65-F5344CB8AC3E}">
        <p14:creationId xmlns="" xmlns:p14="http://schemas.microsoft.com/office/powerpoint/2010/main" val="42774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r>
              <a:rPr lang="ru-RU" dirty="0"/>
              <a:t>Введение</a:t>
            </a:r>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14400"/>
            <a:ext cx="10515600" cy="5262563"/>
          </a:xfrm>
        </p:spPr>
        <p:txBody>
          <a:bodyPr/>
          <a:lstStyle/>
          <a:p>
            <a:r>
              <a:rPr lang="ru-RU" b="1" i="1" dirty="0"/>
              <a:t>Действующая система ценообразования и сметного нормирования в строительстве</a:t>
            </a:r>
            <a:r>
              <a:rPr lang="ru-RU" dirty="0"/>
              <a:t> </a:t>
            </a:r>
            <a:r>
              <a:rPr lang="ru-RU" b="1" i="1" dirty="0"/>
              <a:t>включает</a:t>
            </a:r>
            <a:r>
              <a:rPr lang="ru-RU" dirty="0"/>
              <a:t> в себя государственные сметные нормативы и другие сметные нормативные документы, необходимые для определения сметной стоимости строительства.</a:t>
            </a:r>
          </a:p>
          <a:p>
            <a:r>
              <a:rPr lang="ru-RU" b="1" i="1" dirty="0"/>
              <a:t>Сметные нормативы </a:t>
            </a:r>
            <a:r>
              <a:rPr lang="ru-RU" dirty="0"/>
              <a:t>- это обобщенное название комплекса сметных норм, расценок и цен, объединенных в отдельные сборники. Вместе с правилами и положениями, они служат основой для определения сметной стоимости строительства.</a:t>
            </a:r>
          </a:p>
          <a:p>
            <a:endParaRPr lang="ru-RU" dirty="0"/>
          </a:p>
        </p:txBody>
      </p:sp>
      <p:pic>
        <p:nvPicPr>
          <p:cNvPr id="1026" name="Picture 2" descr="https://korobkaknig.ru/image/cache/data/books/072015/b11853-1200x800.jpg">
            <a:extLst>
              <a:ext uri="{FF2B5EF4-FFF2-40B4-BE49-F238E27FC236}">
                <a16:creationId xmlns="" xmlns:a16="http://schemas.microsoft.com/office/drawing/2014/main" id="{9DCB117F-2BD5-4919-B090-DAD84CC293AA}"/>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05712" y="3712463"/>
            <a:ext cx="3696749" cy="2464499"/>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s://xn--90a1af.xn--80agbcqdjc3d.xn--p1ai/images/prodacts/sourse/65647/65647790_gosudarstvennyie-elementnyie-smetnyie-normyi-na-stroitelnyie-i-spetsialnyie-rabotyi-gesn-2017-sbornik-5-svaynyie-opusknyie-kolodtsyi-zakreplenie-gruntov-stroyinformizdat.jpg">
            <a:extLst>
              <a:ext uri="{FF2B5EF4-FFF2-40B4-BE49-F238E27FC236}">
                <a16:creationId xmlns="" xmlns:a16="http://schemas.microsoft.com/office/drawing/2014/main" id="{1862B8AE-4273-4C81-A935-A5D005B0B9C1}"/>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330251" y="3712463"/>
            <a:ext cx="1728573" cy="246449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37499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r>
              <a:rPr lang="ru-RU" dirty="0"/>
              <a:t>Виды сметных нормативов</a:t>
            </a:r>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14400"/>
            <a:ext cx="10515600" cy="5262563"/>
          </a:xfrm>
        </p:spPr>
        <p:txBody>
          <a:bodyPr/>
          <a:lstStyle/>
          <a:p>
            <a:r>
              <a:rPr lang="ru-RU" dirty="0"/>
              <a:t>Для определения сметной стоимости объектов строительства в настоящее время </a:t>
            </a:r>
            <a:r>
              <a:rPr lang="ru-RU" u="sng" dirty="0"/>
              <a:t>используется сметно-нормативная база ценообразования</a:t>
            </a:r>
            <a:r>
              <a:rPr lang="ru-RU" dirty="0"/>
              <a:t>, в основном </a:t>
            </a:r>
            <a:r>
              <a:rPr lang="ru-RU" u="sng" dirty="0"/>
              <a:t>сформированная</a:t>
            </a:r>
            <a:r>
              <a:rPr lang="ru-RU" dirty="0"/>
              <a:t> и </a:t>
            </a:r>
            <a:r>
              <a:rPr lang="ru-RU" u="sng" dirty="0"/>
              <a:t>принятая</a:t>
            </a:r>
            <a:r>
              <a:rPr lang="ru-RU" dirty="0"/>
              <a:t> </a:t>
            </a:r>
            <a:r>
              <a:rPr lang="ru-RU" u="sng" dirty="0"/>
              <a:t>в</a:t>
            </a:r>
            <a:r>
              <a:rPr lang="ru-RU" dirty="0"/>
              <a:t> </a:t>
            </a:r>
            <a:r>
              <a:rPr lang="ru-RU" u="sng" dirty="0"/>
              <a:t>2001</a:t>
            </a:r>
            <a:r>
              <a:rPr lang="ru-RU" dirty="0"/>
              <a:t> </a:t>
            </a:r>
            <a:r>
              <a:rPr lang="ru-RU" u="sng" dirty="0"/>
              <a:t>году</a:t>
            </a:r>
            <a:r>
              <a:rPr lang="ru-RU" dirty="0"/>
              <a:t>. Обновленная классификация сметных нормативов появилась в 2015 году.</a:t>
            </a:r>
          </a:p>
        </p:txBody>
      </p:sp>
      <p:sp>
        <p:nvSpPr>
          <p:cNvPr id="5" name="Прямоугольник: скругленные углы 4">
            <a:extLst>
              <a:ext uri="{FF2B5EF4-FFF2-40B4-BE49-F238E27FC236}">
                <a16:creationId xmlns="" xmlns:a16="http://schemas.microsoft.com/office/drawing/2014/main" id="{EE48A693-D84D-444B-AC60-3AC4555EE648}"/>
              </a:ext>
            </a:extLst>
          </p:cNvPr>
          <p:cNvSpPr/>
          <p:nvPr/>
        </p:nvSpPr>
        <p:spPr>
          <a:xfrm>
            <a:off x="953834" y="3687604"/>
            <a:ext cx="1932432" cy="1024128"/>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отраслевые сметные нормативы (ОСН)</a:t>
            </a:r>
          </a:p>
        </p:txBody>
      </p:sp>
      <p:sp>
        <p:nvSpPr>
          <p:cNvPr id="8" name="Прямоугольник: скругленные углы 7">
            <a:extLst>
              <a:ext uri="{FF2B5EF4-FFF2-40B4-BE49-F238E27FC236}">
                <a16:creationId xmlns="" xmlns:a16="http://schemas.microsoft.com/office/drawing/2014/main" id="{40967C0E-F2DE-4BC8-9B5A-A0F1640FC65B}"/>
              </a:ext>
            </a:extLst>
          </p:cNvPr>
          <p:cNvSpPr/>
          <p:nvPr/>
        </p:nvSpPr>
        <p:spPr>
          <a:xfrm>
            <a:off x="9046464" y="3687604"/>
            <a:ext cx="1932432" cy="1024128"/>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индивидуальные сметные нормативы (ИСН)</a:t>
            </a:r>
          </a:p>
        </p:txBody>
      </p:sp>
      <p:sp>
        <p:nvSpPr>
          <p:cNvPr id="9" name="Прямоугольник: скругленные углы 8">
            <a:extLst>
              <a:ext uri="{FF2B5EF4-FFF2-40B4-BE49-F238E27FC236}">
                <a16:creationId xmlns="" xmlns:a16="http://schemas.microsoft.com/office/drawing/2014/main" id="{76F0AE84-6C7A-4AC6-A56E-E268F56D66CE}"/>
              </a:ext>
            </a:extLst>
          </p:cNvPr>
          <p:cNvSpPr/>
          <p:nvPr/>
        </p:nvSpPr>
        <p:spPr>
          <a:xfrm>
            <a:off x="2770632" y="5047870"/>
            <a:ext cx="1932432" cy="1024128"/>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территориальные сметные нормативы (ТСН)</a:t>
            </a:r>
          </a:p>
        </p:txBody>
      </p:sp>
      <p:sp>
        <p:nvSpPr>
          <p:cNvPr id="10" name="Прямоугольник: скругленные углы 9">
            <a:extLst>
              <a:ext uri="{FF2B5EF4-FFF2-40B4-BE49-F238E27FC236}">
                <a16:creationId xmlns="" xmlns:a16="http://schemas.microsoft.com/office/drawing/2014/main" id="{FB40DB73-0106-4C5D-998C-1D0A9623A429}"/>
              </a:ext>
            </a:extLst>
          </p:cNvPr>
          <p:cNvSpPr/>
          <p:nvPr/>
        </p:nvSpPr>
        <p:spPr>
          <a:xfrm>
            <a:off x="7114032" y="5069348"/>
            <a:ext cx="1932432" cy="1024128"/>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фирменные сметные нормативы (ФСН)</a:t>
            </a:r>
          </a:p>
        </p:txBody>
      </p:sp>
      <p:sp>
        <p:nvSpPr>
          <p:cNvPr id="11" name="Прямоугольник: скругленные углы 10">
            <a:extLst>
              <a:ext uri="{FF2B5EF4-FFF2-40B4-BE49-F238E27FC236}">
                <a16:creationId xmlns="" xmlns:a16="http://schemas.microsoft.com/office/drawing/2014/main" id="{23F5CD71-3E8C-4FD8-B7CB-C22B47F3DD21}"/>
              </a:ext>
            </a:extLst>
          </p:cNvPr>
          <p:cNvSpPr/>
          <p:nvPr/>
        </p:nvSpPr>
        <p:spPr>
          <a:xfrm>
            <a:off x="4931664" y="2244852"/>
            <a:ext cx="1932432" cy="1024128"/>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государственные сметные нормативы (ГСН)</a:t>
            </a:r>
          </a:p>
        </p:txBody>
      </p:sp>
      <p:sp>
        <p:nvSpPr>
          <p:cNvPr id="6" name="Овал 5">
            <a:extLst>
              <a:ext uri="{FF2B5EF4-FFF2-40B4-BE49-F238E27FC236}">
                <a16:creationId xmlns="" xmlns:a16="http://schemas.microsoft.com/office/drawing/2014/main" id="{E7AC1F62-7B34-41E9-9C2B-73985386073F}"/>
              </a:ext>
            </a:extLst>
          </p:cNvPr>
          <p:cNvSpPr/>
          <p:nvPr/>
        </p:nvSpPr>
        <p:spPr>
          <a:xfrm>
            <a:off x="3854196" y="3749040"/>
            <a:ext cx="4087368" cy="1024128"/>
          </a:xfrm>
          <a:prstGeom prst="ellipse">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rgbClr val="829868"/>
                </a:solidFill>
              </a:rPr>
              <a:t>Сметные нормативы</a:t>
            </a:r>
          </a:p>
        </p:txBody>
      </p:sp>
      <p:cxnSp>
        <p:nvCxnSpPr>
          <p:cNvPr id="13" name="Прямая со стрелкой 12">
            <a:extLst>
              <a:ext uri="{FF2B5EF4-FFF2-40B4-BE49-F238E27FC236}">
                <a16:creationId xmlns="" xmlns:a16="http://schemas.microsoft.com/office/drawing/2014/main" id="{D9DA5A79-B724-42AA-B1F9-3A96FABED9EB}"/>
              </a:ext>
            </a:extLst>
          </p:cNvPr>
          <p:cNvCxnSpPr>
            <a:cxnSpLocks/>
          </p:cNvCxnSpPr>
          <p:nvPr/>
        </p:nvCxnSpPr>
        <p:spPr>
          <a:xfrm flipV="1">
            <a:off x="5897880" y="3346704"/>
            <a:ext cx="0" cy="340900"/>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a:extLst>
              <a:ext uri="{FF2B5EF4-FFF2-40B4-BE49-F238E27FC236}">
                <a16:creationId xmlns="" xmlns:a16="http://schemas.microsoft.com/office/drawing/2014/main" id="{9F0C6982-7B58-4672-B2E7-BF74422D1810}"/>
              </a:ext>
            </a:extLst>
          </p:cNvPr>
          <p:cNvCxnSpPr>
            <a:cxnSpLocks/>
          </p:cNvCxnSpPr>
          <p:nvPr/>
        </p:nvCxnSpPr>
        <p:spPr>
          <a:xfrm flipH="1">
            <a:off x="3694176" y="4582430"/>
            <a:ext cx="297942" cy="332661"/>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a:extLst>
              <a:ext uri="{FF2B5EF4-FFF2-40B4-BE49-F238E27FC236}">
                <a16:creationId xmlns="" xmlns:a16="http://schemas.microsoft.com/office/drawing/2014/main" id="{30A7F3D9-09DF-4B07-99D6-CBF1B542CBC2}"/>
              </a:ext>
            </a:extLst>
          </p:cNvPr>
          <p:cNvCxnSpPr>
            <a:cxnSpLocks/>
          </p:cNvCxnSpPr>
          <p:nvPr/>
        </p:nvCxnSpPr>
        <p:spPr>
          <a:xfrm>
            <a:off x="7540371" y="4653201"/>
            <a:ext cx="265176" cy="332661"/>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a:extLst>
              <a:ext uri="{FF2B5EF4-FFF2-40B4-BE49-F238E27FC236}">
                <a16:creationId xmlns="" xmlns:a16="http://schemas.microsoft.com/office/drawing/2014/main" id="{83BBE557-C63F-4B0C-8D06-0CCA6FA83656}"/>
              </a:ext>
            </a:extLst>
          </p:cNvPr>
          <p:cNvCxnSpPr>
            <a:cxnSpLocks/>
          </p:cNvCxnSpPr>
          <p:nvPr/>
        </p:nvCxnSpPr>
        <p:spPr>
          <a:xfrm flipH="1">
            <a:off x="2971800" y="4251484"/>
            <a:ext cx="765048" cy="0"/>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a:extLst>
              <a:ext uri="{FF2B5EF4-FFF2-40B4-BE49-F238E27FC236}">
                <a16:creationId xmlns="" xmlns:a16="http://schemas.microsoft.com/office/drawing/2014/main" id="{6483A84B-2548-4AD4-8584-8E44DF86FCC4}"/>
              </a:ext>
            </a:extLst>
          </p:cNvPr>
          <p:cNvCxnSpPr>
            <a:cxnSpLocks/>
          </p:cNvCxnSpPr>
          <p:nvPr/>
        </p:nvCxnSpPr>
        <p:spPr>
          <a:xfrm>
            <a:off x="8080248" y="4217480"/>
            <a:ext cx="780288" cy="0"/>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193215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14400"/>
            <a:ext cx="10515600" cy="5262563"/>
          </a:xfrm>
        </p:spPr>
        <p:txBody>
          <a:bodyPr/>
          <a:lstStyle/>
          <a:p>
            <a:r>
              <a:rPr lang="ru-RU" b="1" dirty="0"/>
              <a:t>К отраслевым сметным нормативам</a:t>
            </a:r>
            <a:r>
              <a:rPr lang="ru-RU" dirty="0"/>
              <a:t> относятся сметные нормативы, введенные для строительства, осуществляемого в пределах соответствующей отрасли.</a:t>
            </a:r>
          </a:p>
          <a:p>
            <a:r>
              <a:rPr lang="ru-RU" b="1" dirty="0"/>
              <a:t>К территориальным сметным нормативам</a:t>
            </a:r>
            <a:r>
              <a:rPr lang="ru-RU" dirty="0"/>
              <a:t> относятся сметные нормативы, введенные для строительства, осуществляемого на территории соответствующего субъекта Российской Федерации. Они предназначены для организаций, осуществляющих строительство или капитальный ремонт на территории соответствующего субъекта Российской Федерации, независимо от их ведомственной подчиненности и источников финансирования выполняемых работ.</a:t>
            </a:r>
          </a:p>
          <a:p>
            <a:r>
              <a:rPr lang="ru-RU" b="1" dirty="0"/>
              <a:t>К фирменным сметным нормативам</a:t>
            </a:r>
            <a:r>
              <a:rPr lang="ru-RU" dirty="0"/>
              <a:t> или </a:t>
            </a:r>
            <a:r>
              <a:rPr lang="ru-RU" b="1" dirty="0"/>
              <a:t>собственной нормативной базе </a:t>
            </a:r>
            <a:r>
              <a:rPr lang="ru-RU" dirty="0"/>
              <a:t>пользователя относятся сметные нормативы, учитывающие реальные условия деятельности конкретной организации. </a:t>
            </a:r>
          </a:p>
        </p:txBody>
      </p:sp>
    </p:spTree>
    <p:extLst>
      <p:ext uri="{BB962C8B-B14F-4D97-AF65-F5344CB8AC3E}">
        <p14:creationId xmlns="" xmlns:p14="http://schemas.microsoft.com/office/powerpoint/2010/main" val="438512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endParaRPr lang="ru-RU" dirty="0"/>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14400"/>
            <a:ext cx="10515600" cy="5262563"/>
          </a:xfrm>
        </p:spPr>
        <p:txBody>
          <a:bodyPr/>
          <a:lstStyle/>
          <a:p>
            <a:r>
              <a:rPr lang="ru-RU" u="sng" dirty="0"/>
              <a:t>В случае отсутствия в действующих сборниках сметных норм и расценок </a:t>
            </a:r>
            <a:r>
              <a:rPr lang="ru-RU" dirty="0"/>
              <a:t>по предусматриваемым в проекте технологиям работ допускается разработка соответствующих индивидуальных сметных норм и единичных расценок, которые утверждаются заказчиком (инвестором) в составе проекта (рабочего проекта). Индивидуальные сметные нормы и расценки разрабатываются с учетом конкретных условий производства работ со всеми усложняющими факторами.</a:t>
            </a:r>
          </a:p>
        </p:txBody>
      </p:sp>
      <p:pic>
        <p:nvPicPr>
          <p:cNvPr id="2050" name="Picture 2" descr="https://sib23.ru/wp-content/uploads/2019/07/a9a42beb1a233863380b914135d90876.jpg">
            <a:extLst>
              <a:ext uri="{FF2B5EF4-FFF2-40B4-BE49-F238E27FC236}">
                <a16:creationId xmlns="" xmlns:a16="http://schemas.microsoft.com/office/drawing/2014/main" id="{14B03043-72B2-422E-88A4-08F7A54E5BD0}"/>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970782" y="3228848"/>
            <a:ext cx="4250436" cy="28336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179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endParaRPr lang="ru-RU" dirty="0"/>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2988263"/>
            <a:ext cx="10515600" cy="3188700"/>
          </a:xfrm>
        </p:spPr>
        <p:txBody>
          <a:bodyPr>
            <a:normAutofit/>
          </a:bodyPr>
          <a:lstStyle/>
          <a:p>
            <a:r>
              <a:rPr lang="ru-RU" dirty="0"/>
              <a:t>К элементным относят ГЭСН, индивидуальные элементные сметные нормы и нормы по видам работ.</a:t>
            </a:r>
          </a:p>
          <a:p>
            <a:r>
              <a:rPr lang="ru-RU" dirty="0"/>
              <a:t>К укрупненным относят сметные нормативы, выраженные в процентах (нормативы накладных расходов, нормативы сметной прибыли, сметные нормы дополнительных затрат при производстве строительно-монтажных работ в зимнее время и </a:t>
            </a:r>
            <a:r>
              <a:rPr lang="ru-RU" dirty="0" err="1"/>
              <a:t>тд</a:t>
            </a:r>
            <a:r>
              <a:rPr lang="ru-RU" dirty="0"/>
              <a:t>), укрупненные сметные нормативы и показатели.</a:t>
            </a:r>
          </a:p>
        </p:txBody>
      </p:sp>
      <p:sp>
        <p:nvSpPr>
          <p:cNvPr id="5" name="Прямоугольник: скругленные углы 4">
            <a:extLst>
              <a:ext uri="{FF2B5EF4-FFF2-40B4-BE49-F238E27FC236}">
                <a16:creationId xmlns="" xmlns:a16="http://schemas.microsoft.com/office/drawing/2014/main" id="{F4EC5AD8-6481-4F76-B4AF-F49487859FD2}"/>
              </a:ext>
            </a:extLst>
          </p:cNvPr>
          <p:cNvSpPr/>
          <p:nvPr/>
        </p:nvSpPr>
        <p:spPr>
          <a:xfrm>
            <a:off x="2926080" y="2248808"/>
            <a:ext cx="1932432" cy="549275"/>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Элементные</a:t>
            </a:r>
          </a:p>
        </p:txBody>
      </p:sp>
      <p:sp>
        <p:nvSpPr>
          <p:cNvPr id="6" name="Прямоугольник: скругленные углы 5">
            <a:extLst>
              <a:ext uri="{FF2B5EF4-FFF2-40B4-BE49-F238E27FC236}">
                <a16:creationId xmlns="" xmlns:a16="http://schemas.microsoft.com/office/drawing/2014/main" id="{D7465601-8C3D-40B0-8472-A30CA74EA7FB}"/>
              </a:ext>
            </a:extLst>
          </p:cNvPr>
          <p:cNvSpPr/>
          <p:nvPr/>
        </p:nvSpPr>
        <p:spPr>
          <a:xfrm>
            <a:off x="7173468" y="2280160"/>
            <a:ext cx="1932432" cy="496331"/>
          </a:xfrm>
          <a:prstGeom prst="roundRect">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829868"/>
                </a:solidFill>
              </a:rPr>
              <a:t>Укрупненные</a:t>
            </a:r>
          </a:p>
        </p:txBody>
      </p:sp>
      <p:sp>
        <p:nvSpPr>
          <p:cNvPr id="7" name="Овал 6">
            <a:extLst>
              <a:ext uri="{FF2B5EF4-FFF2-40B4-BE49-F238E27FC236}">
                <a16:creationId xmlns="" xmlns:a16="http://schemas.microsoft.com/office/drawing/2014/main" id="{8772B8F3-9577-4A8E-9615-89D45D6A3F51}"/>
              </a:ext>
            </a:extLst>
          </p:cNvPr>
          <p:cNvSpPr/>
          <p:nvPr/>
        </p:nvSpPr>
        <p:spPr>
          <a:xfrm>
            <a:off x="4052316" y="951611"/>
            <a:ext cx="4087368" cy="1024128"/>
          </a:xfrm>
          <a:prstGeom prst="ellipse">
            <a:avLst/>
          </a:prstGeom>
          <a:solidFill>
            <a:srgbClr val="ECE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rgbClr val="829868"/>
                </a:solidFill>
              </a:rPr>
              <a:t>Сметные нормативы</a:t>
            </a:r>
          </a:p>
        </p:txBody>
      </p:sp>
      <p:cxnSp>
        <p:nvCxnSpPr>
          <p:cNvPr id="8" name="Прямая со стрелкой 7">
            <a:extLst>
              <a:ext uri="{FF2B5EF4-FFF2-40B4-BE49-F238E27FC236}">
                <a16:creationId xmlns="" xmlns:a16="http://schemas.microsoft.com/office/drawing/2014/main" id="{A878A930-F595-4373-B1F7-FC50C94DB118}"/>
              </a:ext>
            </a:extLst>
          </p:cNvPr>
          <p:cNvCxnSpPr>
            <a:cxnSpLocks/>
          </p:cNvCxnSpPr>
          <p:nvPr/>
        </p:nvCxnSpPr>
        <p:spPr>
          <a:xfrm flipH="1">
            <a:off x="3892296" y="1785001"/>
            <a:ext cx="297942" cy="332661"/>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a:extLst>
              <a:ext uri="{FF2B5EF4-FFF2-40B4-BE49-F238E27FC236}">
                <a16:creationId xmlns="" xmlns:a16="http://schemas.microsoft.com/office/drawing/2014/main" id="{FFD399B5-6CD4-455F-A13C-DA0CB4B0C544}"/>
              </a:ext>
            </a:extLst>
          </p:cNvPr>
          <p:cNvCxnSpPr>
            <a:cxnSpLocks/>
          </p:cNvCxnSpPr>
          <p:nvPr/>
        </p:nvCxnSpPr>
        <p:spPr>
          <a:xfrm>
            <a:off x="7999859" y="1785001"/>
            <a:ext cx="299845" cy="332661"/>
          </a:xfrm>
          <a:prstGeom prst="straightConnector1">
            <a:avLst/>
          </a:prstGeom>
          <a:ln w="38100">
            <a:solidFill>
              <a:srgbClr val="829868"/>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80080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endParaRPr lang="ru-RU" dirty="0"/>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51611"/>
            <a:ext cx="10515600" cy="5225352"/>
          </a:xfrm>
        </p:spPr>
        <p:txBody>
          <a:bodyPr>
            <a:normAutofit/>
          </a:bodyPr>
          <a:lstStyle/>
          <a:p>
            <a:r>
              <a:rPr lang="ru-RU" dirty="0"/>
              <a:t>С целью достижения повышения точности сметных расчетов при составлении сметной документации на основе укрупненных сметных нормативов возможно применение поправок, учитывающих:</a:t>
            </a:r>
          </a:p>
          <a:p>
            <a:pPr marL="502920" indent="-457200">
              <a:buFont typeface="+mj-lt"/>
              <a:buAutoNum type="arabicPeriod"/>
            </a:pPr>
            <a:r>
              <a:rPr lang="ru-RU" dirty="0"/>
              <a:t>изменения технического уровня и социального прогресса за период от времени окончания строительства объекта-аналога до времени проектирования и строительства нового объекта;</a:t>
            </a:r>
          </a:p>
          <a:p>
            <a:pPr marL="502920" indent="-457200">
              <a:buFont typeface="+mj-lt"/>
              <a:buAutoNum type="arabicPeriod"/>
            </a:pPr>
            <a:r>
              <a:rPr lang="ru-RU" dirty="0"/>
              <a:t>нестандартные инженерно-геологические условия, влияющие на проектные решения по основаниям и фундаментам зданий сооружений;</a:t>
            </a:r>
          </a:p>
          <a:p>
            <a:pPr marL="502920" indent="-457200">
              <a:buFont typeface="+mj-lt"/>
              <a:buAutoNum type="arabicPeriod"/>
            </a:pPr>
            <a:r>
              <a:rPr lang="ru-RU" dirty="0"/>
              <a:t>региональные колебания цен на материально-технические ресурсы;</a:t>
            </a:r>
          </a:p>
          <a:p>
            <a:pPr marL="502920" indent="-457200">
              <a:buFont typeface="+mj-lt"/>
              <a:buAutoNum type="arabicPeriod"/>
            </a:pPr>
            <a:r>
              <a:rPr lang="ru-RU" dirty="0"/>
              <a:t>различия в архитектурно-планировочных и конструктивных решениях и иные факторы.</a:t>
            </a:r>
          </a:p>
          <a:p>
            <a:endParaRPr lang="ru-RU" dirty="0"/>
          </a:p>
        </p:txBody>
      </p:sp>
    </p:spTree>
    <p:extLst>
      <p:ext uri="{BB962C8B-B14F-4D97-AF65-F5344CB8AC3E}">
        <p14:creationId xmlns="" xmlns:p14="http://schemas.microsoft.com/office/powerpoint/2010/main" val="3003040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E000C5-36CE-4207-88F8-D4E2232F2A23}"/>
              </a:ext>
            </a:extLst>
          </p:cNvPr>
          <p:cNvSpPr>
            <a:spLocks noGrp="1"/>
          </p:cNvSpPr>
          <p:nvPr>
            <p:ph type="title"/>
          </p:nvPr>
        </p:nvSpPr>
        <p:spPr>
          <a:xfrm>
            <a:off x="838200" y="365125"/>
            <a:ext cx="10515600" cy="549275"/>
          </a:xfrm>
        </p:spPr>
        <p:txBody>
          <a:bodyPr>
            <a:normAutofit fontScale="90000"/>
          </a:bodyPr>
          <a:lstStyle/>
          <a:p>
            <a:r>
              <a:rPr lang="ru-RU" dirty="0"/>
              <a:t>Литература</a:t>
            </a:r>
          </a:p>
        </p:txBody>
      </p:sp>
      <p:sp>
        <p:nvSpPr>
          <p:cNvPr id="3" name="Объект 2">
            <a:extLst>
              <a:ext uri="{FF2B5EF4-FFF2-40B4-BE49-F238E27FC236}">
                <a16:creationId xmlns="" xmlns:a16="http://schemas.microsoft.com/office/drawing/2014/main" id="{F014EFAA-DF90-4B04-A0E9-3B255ADA8E5A}"/>
              </a:ext>
            </a:extLst>
          </p:cNvPr>
          <p:cNvSpPr>
            <a:spLocks noGrp="1"/>
          </p:cNvSpPr>
          <p:nvPr>
            <p:ph idx="1"/>
          </p:nvPr>
        </p:nvSpPr>
        <p:spPr>
          <a:xfrm>
            <a:off x="838200" y="951611"/>
            <a:ext cx="10515600" cy="5225352"/>
          </a:xfrm>
        </p:spPr>
        <p:txBody>
          <a:bodyPr>
            <a:normAutofit/>
          </a:bodyPr>
          <a:lstStyle/>
          <a:p>
            <a:r>
              <a:rPr lang="en-US" dirty="0"/>
              <a:t>http://kf.osu.ru/old/otdel_do/bs/bs-08-4/doc/l3-1.pdf</a:t>
            </a:r>
            <a:endParaRPr lang="ru-RU" dirty="0"/>
          </a:p>
          <a:p>
            <a:r>
              <a:rPr lang="en-US" dirty="0"/>
              <a:t>http://www.consultant.ru/document/cons_doc_LAW_48827/a91fc779daa5d40acb94f4f7f80c0048a6bc8e2a/</a:t>
            </a:r>
            <a:endParaRPr lang="ru-RU" dirty="0"/>
          </a:p>
          <a:p>
            <a:r>
              <a:rPr lang="en-US"/>
              <a:t>https://abk-63.ru/article/13-struktura-sistemy-cenoobrazovaniya-i-smetnogo-normirovaniya-v-stroitelstve</a:t>
            </a:r>
            <a:endParaRPr lang="ru-RU" dirty="0"/>
          </a:p>
        </p:txBody>
      </p:sp>
    </p:spTree>
    <p:extLst>
      <p:ext uri="{BB962C8B-B14F-4D97-AF65-F5344CB8AC3E}">
        <p14:creationId xmlns="" xmlns:p14="http://schemas.microsoft.com/office/powerpoint/2010/main" val="2458793879"/>
      </p:ext>
    </p:extLst>
  </p:cSld>
  <p:clrMapOvr>
    <a:masterClrMapping/>
  </p:clrMapOvr>
</p:sld>
</file>

<file path=ppt/theme/theme1.xml><?xml version="1.0" encoding="utf-8"?>
<a:theme xmlns:a="http://schemas.openxmlformats.org/drawingml/2006/main" name="Базис">
  <a:themeElements>
    <a:clrScheme name="Другая 1">
      <a:dk1>
        <a:sysClr val="windowText" lastClr="000000"/>
      </a:dk1>
      <a:lt1>
        <a:sysClr val="window" lastClr="FFFFFF"/>
      </a:lt1>
      <a:dk2>
        <a:srgbClr val="444D26"/>
      </a:dk2>
      <a:lt2>
        <a:srgbClr val="FEFAC9"/>
      </a:lt2>
      <a:accent1>
        <a:srgbClr val="829868"/>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азис">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Базис</Template>
  <TotalTime>45</TotalTime>
  <Words>429</Words>
  <Application>Microsoft Office PowerPoint</Application>
  <PresentationFormat>Произвольный</PresentationFormat>
  <Paragraphs>32</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Базис</vt:lpstr>
      <vt:lpstr>Общая структура государственной нормативной базы ценообразования и сметного нормирования</vt:lpstr>
      <vt:lpstr>Введение</vt:lpstr>
      <vt:lpstr>Виды сметных нормативов</vt:lpstr>
      <vt:lpstr>Слайд 4</vt:lpstr>
      <vt:lpstr>Слайд 5</vt:lpstr>
      <vt:lpstr>Слайд 6</vt:lpstr>
      <vt:lpstr>Слайд 7</vt:lpstr>
      <vt:lpstr>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Общая структура государственной нормативной базы ценообразования и сметного нормирования</dc:title>
  <dc:creator>Станислав Шумский</dc:creator>
  <cp:lastModifiedBy>avanesyan</cp:lastModifiedBy>
  <cp:revision>7</cp:revision>
  <dcterms:created xsi:type="dcterms:W3CDTF">2021-09-20T20:18:57Z</dcterms:created>
  <dcterms:modified xsi:type="dcterms:W3CDTF">2021-12-07T09:28:13Z</dcterms:modified>
</cp:coreProperties>
</file>