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97" r:id="rId2"/>
    <p:sldId id="274" r:id="rId3"/>
    <p:sldId id="275" r:id="rId4"/>
    <p:sldId id="277" r:id="rId5"/>
    <p:sldId id="278" r:id="rId6"/>
    <p:sldId id="279" r:id="rId7"/>
    <p:sldId id="280" r:id="rId8"/>
    <p:sldId id="281" r:id="rId9"/>
    <p:sldId id="282" r:id="rId10"/>
    <p:sldId id="283" r:id="rId11"/>
    <p:sldId id="284" r:id="rId12"/>
    <p:sldId id="286" r:id="rId13"/>
    <p:sldId id="287" r:id="rId14"/>
    <p:sldId id="285" r:id="rId15"/>
    <p:sldId id="288" r:id="rId16"/>
    <p:sldId id="289" r:id="rId17"/>
    <p:sldId id="290" r:id="rId18"/>
    <p:sldId id="293" r:id="rId19"/>
    <p:sldId id="294" r:id="rId20"/>
    <p:sldId id="295" r:id="rId21"/>
    <p:sldId id="296" r:id="rId22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876" autoAdjust="0"/>
    <p:restoredTop sz="93678" autoAdjust="0"/>
  </p:normalViewPr>
  <p:slideViewPr>
    <p:cSldViewPr>
      <p:cViewPr varScale="1">
        <p:scale>
          <a:sx n="105" d="100"/>
          <a:sy n="105" d="100"/>
        </p:scale>
        <p:origin x="-1710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alt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Овал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F5743B6-4B06-46E0-979D-503DCD449B31}" type="slidenum">
              <a:rPr lang="ru-RU" altLang="ru-RU" smtClean="0"/>
              <a:pPr/>
              <a:t>‹#›</a:t>
            </a:fld>
            <a:endParaRPr lang="ru-RU" altLang="ru-RU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1A37C-4DC3-4EA1-8DB8-C62536B67152}" type="slidenum">
              <a:rPr lang="ru-RU" altLang="ru-RU" smtClean="0"/>
              <a:pPr/>
              <a:t>‹#›</a:t>
            </a:fld>
            <a:endParaRPr lang="ru-RU" alt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Овал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4146DCC8-8B00-45C8-8426-FDC5428C2DBE}" type="slidenum">
              <a:rPr lang="ru-RU" altLang="ru-RU" smtClean="0"/>
              <a:pPr/>
              <a:t>‹#›</a:t>
            </a:fld>
            <a:endParaRPr lang="ru-RU" alt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ru-RU"/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41170C28-CD6D-4268-A28B-75449EE7007A}" type="slidenum">
              <a:rPr lang="ru-RU" altLang="ru-RU" smtClean="0"/>
              <a:pPr/>
              <a:t>‹#›</a:t>
            </a:fld>
            <a:endParaRPr lang="ru-RU" alt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Прямоугольник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alt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Овал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Овал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C01A61C-9F6C-4E28-8BA2-84235AD45630}" type="slidenum">
              <a:rPr lang="ru-RU" altLang="ru-RU" smtClean="0"/>
              <a:pPr/>
              <a:t>‹#›</a:t>
            </a:fld>
            <a:endParaRPr lang="ru-RU" alt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endParaRPr lang="ru-RU" alt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31031-2371-43C2-ABF5-E3AC4F15F153}" type="slidenum">
              <a:rPr lang="ru-RU" altLang="ru-RU" smtClean="0"/>
              <a:pPr/>
              <a:t>‹#›</a:t>
            </a:fld>
            <a:endParaRPr lang="ru-RU" alt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Содержимое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Содержимое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Прямоугольник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Прямоугольник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Прямоугольник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alt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ru-RU" altLang="ru-RU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Содержимое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6" name="Содержимое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Овал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Овал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4C88E3D5-E09C-4FF3-8A41-11FC0F33749F}" type="slidenum">
              <a:rPr lang="ru-RU" altLang="ru-RU" smtClean="0"/>
              <a:pPr/>
              <a:t>‹#›</a:t>
            </a:fld>
            <a:endParaRPr lang="ru-RU" altLang="ru-RU"/>
          </a:p>
        </p:txBody>
      </p:sp>
      <p:sp>
        <p:nvSpPr>
          <p:cNvPr id="23" name="Заголовок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alt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6DF1ADDF-688F-4472-8993-5386B0F66630}" type="slidenum">
              <a:rPr lang="ru-RU" altLang="ru-RU" smtClean="0"/>
              <a:pPr/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Прямоугольник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Прямоугольник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alt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4F252CD-450D-49A6-A230-1D65D40AE4C2}" type="slidenum">
              <a:rPr lang="ru-RU" altLang="ru-RU" smtClean="0"/>
              <a:pPr/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Прямоугольник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Прямоугольник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Содержимое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Овал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Овал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860908C-8B28-49EF-804C-A9A912BCD9D1}" type="slidenum">
              <a:rPr lang="ru-RU" altLang="ru-RU" smtClean="0"/>
              <a:pPr/>
              <a:t>‹#›</a:t>
            </a:fld>
            <a:endParaRPr lang="ru-RU" altLang="ru-RU"/>
          </a:p>
        </p:txBody>
      </p:sp>
      <p:sp>
        <p:nvSpPr>
          <p:cNvPr id="21" name="Прямоугольник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alt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ru-RU" alt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Прямая соединительная линия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Прямоугольник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Овал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26A33DB8-F923-4C7E-B94F-8AA33754A875}" type="slidenum">
              <a:rPr lang="ru-RU" altLang="ru-RU" smtClean="0"/>
              <a:pPr/>
              <a:t>‹#›</a:t>
            </a:fld>
            <a:endParaRPr lang="ru-RU" alt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2" name="Прямоугольник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endParaRPr lang="ru-RU" alt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ru-RU" alt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endParaRPr lang="ru-RU" alt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ru-RU" altLang="ru-RU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Овал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8C747DC9-CA49-417D-A3B3-79F876CB7E0A}" type="slidenum">
              <a:rPr lang="ru-RU" altLang="ru-RU" smtClean="0"/>
              <a:pPr/>
              <a:t>‹#›</a:t>
            </a:fld>
            <a:endParaRPr lang="ru-RU" altLang="ru-RU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5" name="Rectangle 3"/>
          <p:cNvSpPr>
            <a:spLocks noChangeArrowheads="1"/>
          </p:cNvSpPr>
          <p:nvPr/>
        </p:nvSpPr>
        <p:spPr bwMode="auto">
          <a:xfrm>
            <a:off x="504031" y="2559050"/>
            <a:ext cx="8135938" cy="1739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ru-RU" altLang="ru-RU" sz="3600" b="1" dirty="0">
                <a:latin typeface="Times New Roman" panose="02020603050405020304" pitchFamily="18" charset="0"/>
              </a:rPr>
              <a:t>Лекция </a:t>
            </a:r>
          </a:p>
          <a:p>
            <a:pPr algn="ctr"/>
            <a:r>
              <a:rPr lang="ru-RU" altLang="ru-RU" sz="3600" b="1" dirty="0">
                <a:latin typeface="Times New Roman" panose="02020603050405020304" pitchFamily="18" charset="0"/>
              </a:rPr>
              <a:t>Защита вычислительных сетей от </a:t>
            </a:r>
            <a:r>
              <a:rPr lang="en-US" altLang="ru-RU" sz="3600" b="1" dirty="0">
                <a:latin typeface="Times New Roman" panose="02020603050405020304" pitchFamily="18" charset="0"/>
              </a:rPr>
              <a:t>DDOS-</a:t>
            </a:r>
            <a:r>
              <a:rPr lang="ru-RU" altLang="ru-RU" sz="3600" b="1" dirty="0">
                <a:latin typeface="Times New Roman" panose="02020603050405020304" pitchFamily="18" charset="0"/>
              </a:rPr>
              <a:t>атак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>
          <a:xfrm>
            <a:off x="467544" y="332656"/>
            <a:ext cx="8229600" cy="561975"/>
          </a:xfrm>
        </p:spPr>
        <p:txBody>
          <a:bodyPr>
            <a:normAutofit fontScale="90000"/>
          </a:bodyPr>
          <a:lstStyle/>
          <a:p>
            <a:r>
              <a:rPr lang="ru-RU" altLang="ru-RU" sz="3600" dirty="0">
                <a:latin typeface="Times New Roman" pitchFamily="18" charset="0"/>
                <a:cs typeface="Times New Roman" pitchFamily="18" charset="0"/>
              </a:rPr>
              <a:t>Механизмы обнаружения </a:t>
            </a:r>
            <a:r>
              <a:rPr lang="en-US" altLang="ru-RU" sz="3600" dirty="0">
                <a:latin typeface="Times New Roman" pitchFamily="18" charset="0"/>
                <a:cs typeface="Times New Roman" pitchFamily="18" charset="0"/>
              </a:rPr>
              <a:t>DDOS-</a:t>
            </a:r>
            <a:r>
              <a:rPr lang="ru-RU" altLang="ru-RU" sz="3600" dirty="0">
                <a:latin typeface="Times New Roman" pitchFamily="18" charset="0"/>
                <a:cs typeface="Times New Roman" pitchFamily="18" charset="0"/>
              </a:rPr>
              <a:t>атак</a:t>
            </a:r>
          </a:p>
        </p:txBody>
      </p:sp>
      <p:sp>
        <p:nvSpPr>
          <p:cNvPr id="34819" name="Text Box 3"/>
          <p:cNvSpPr txBox="1">
            <a:spLocks noChangeArrowheads="1"/>
          </p:cNvSpPr>
          <p:nvPr/>
        </p:nvSpPr>
        <p:spPr bwMode="auto">
          <a:xfrm>
            <a:off x="179512" y="1412776"/>
            <a:ext cx="8398646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altLang="ru-RU" sz="2400" b="1" dirty="0">
                <a:latin typeface="Times New Roman" pitchFamily="18" charset="0"/>
                <a:cs typeface="Times New Roman" pitchFamily="18" charset="0"/>
              </a:rPr>
              <a:t>Способы обнаружения</a:t>
            </a:r>
            <a:r>
              <a:rPr lang="ru-RU" altLang="ru-RU" sz="2400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r>
              <a:rPr lang="ru-RU" altLang="ru-RU" sz="2400" dirty="0">
                <a:latin typeface="Times New Roman" pitchFamily="18" charset="0"/>
                <a:cs typeface="Times New Roman" pitchFamily="18" charset="0"/>
              </a:rPr>
              <a:t>-обнаружения злоупотреблений (обнаружение по сигнатурам);</a:t>
            </a:r>
          </a:p>
          <a:p>
            <a:r>
              <a:rPr lang="ru-RU" altLang="ru-RU" sz="2400" dirty="0">
                <a:latin typeface="Times New Roman" pitchFamily="18" charset="0"/>
                <a:cs typeface="Times New Roman" pitchFamily="18" charset="0"/>
              </a:rPr>
              <a:t>- обнаружение по аномалиям</a:t>
            </a:r>
          </a:p>
        </p:txBody>
      </p:sp>
      <p:sp>
        <p:nvSpPr>
          <p:cNvPr id="34820" name="Text Box 4"/>
          <p:cNvSpPr txBox="1">
            <a:spLocks noChangeArrowheads="1"/>
          </p:cNvSpPr>
          <p:nvPr/>
        </p:nvSpPr>
        <p:spPr bwMode="auto">
          <a:xfrm>
            <a:off x="2339975" y="4005263"/>
            <a:ext cx="3311525" cy="369332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altLang="ru-RU" dirty="0"/>
              <a:t>       </a:t>
            </a:r>
            <a:r>
              <a:rPr lang="ru-RU" altLang="ru-RU" dirty="0">
                <a:latin typeface="Times New Roman" pitchFamily="18" charset="0"/>
                <a:cs typeface="Times New Roman" pitchFamily="18" charset="0"/>
              </a:rPr>
              <a:t>Принятый пакет</a:t>
            </a:r>
          </a:p>
        </p:txBody>
      </p:sp>
      <p:sp>
        <p:nvSpPr>
          <p:cNvPr id="34821" name="Text Box 5"/>
          <p:cNvSpPr txBox="1">
            <a:spLocks noChangeArrowheads="1"/>
          </p:cNvSpPr>
          <p:nvPr/>
        </p:nvSpPr>
        <p:spPr bwMode="auto">
          <a:xfrm>
            <a:off x="2268538" y="4941888"/>
            <a:ext cx="3311525" cy="669925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altLang="ru-RU" dirty="0">
                <a:latin typeface="Times New Roman" pitchFamily="18" charset="0"/>
                <a:cs typeface="Times New Roman" pitchFamily="18" charset="0"/>
              </a:rPr>
              <a:t>Образцы  (сигнатуры) злоупотреблений</a:t>
            </a:r>
          </a:p>
        </p:txBody>
      </p:sp>
      <p:sp>
        <p:nvSpPr>
          <p:cNvPr id="34822" name="Line 6"/>
          <p:cNvSpPr>
            <a:spLocks noChangeShapeType="1"/>
          </p:cNvSpPr>
          <p:nvPr/>
        </p:nvSpPr>
        <p:spPr bwMode="auto">
          <a:xfrm>
            <a:off x="3995738" y="4365625"/>
            <a:ext cx="0" cy="57626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4823" name="Text Box 7"/>
          <p:cNvSpPr txBox="1">
            <a:spLocks noChangeArrowheads="1"/>
          </p:cNvSpPr>
          <p:nvPr/>
        </p:nvSpPr>
        <p:spPr bwMode="auto">
          <a:xfrm>
            <a:off x="2339975" y="2997200"/>
            <a:ext cx="3311525" cy="369332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altLang="ru-RU" dirty="0">
                <a:latin typeface="Times New Roman" pitchFamily="18" charset="0"/>
                <a:cs typeface="Times New Roman" pitchFamily="18" charset="0"/>
              </a:rPr>
              <a:t> Эталонное состояние</a:t>
            </a:r>
          </a:p>
        </p:txBody>
      </p:sp>
      <p:sp>
        <p:nvSpPr>
          <p:cNvPr id="34824" name="Line 8"/>
          <p:cNvSpPr>
            <a:spLocks noChangeShapeType="1"/>
          </p:cNvSpPr>
          <p:nvPr/>
        </p:nvSpPr>
        <p:spPr bwMode="auto">
          <a:xfrm flipV="1">
            <a:off x="3995738" y="3357563"/>
            <a:ext cx="0" cy="6477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4825" name="Line 9"/>
          <p:cNvSpPr>
            <a:spLocks noChangeShapeType="1"/>
          </p:cNvSpPr>
          <p:nvPr/>
        </p:nvSpPr>
        <p:spPr bwMode="auto">
          <a:xfrm>
            <a:off x="1835150" y="4221163"/>
            <a:ext cx="504825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4826" name="Text Box 10"/>
          <p:cNvSpPr txBox="1">
            <a:spLocks noChangeArrowheads="1"/>
          </p:cNvSpPr>
          <p:nvPr/>
        </p:nvSpPr>
        <p:spPr bwMode="auto">
          <a:xfrm>
            <a:off x="4859338" y="2636838"/>
            <a:ext cx="2957669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altLang="ru-RU" dirty="0">
                <a:latin typeface="Times New Roman" pitchFamily="18" charset="0"/>
                <a:cs typeface="Times New Roman" pitchFamily="18" charset="0"/>
              </a:rPr>
              <a:t>Обнаружение по аномалиям</a:t>
            </a:r>
          </a:p>
        </p:txBody>
      </p:sp>
      <p:sp>
        <p:nvSpPr>
          <p:cNvPr id="34827" name="Text Box 11"/>
          <p:cNvSpPr txBox="1">
            <a:spLocks noChangeArrowheads="1"/>
          </p:cNvSpPr>
          <p:nvPr/>
        </p:nvSpPr>
        <p:spPr bwMode="auto">
          <a:xfrm>
            <a:off x="5003800" y="4581525"/>
            <a:ext cx="2999154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altLang="ru-RU" dirty="0">
                <a:latin typeface="Times New Roman" pitchFamily="18" charset="0"/>
                <a:cs typeface="Times New Roman" pitchFamily="18" charset="0"/>
              </a:rPr>
              <a:t>Обнаружение по сигнатурам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3" name="Text Box 3"/>
          <p:cNvSpPr txBox="1">
            <a:spLocks noChangeArrowheads="1"/>
          </p:cNvSpPr>
          <p:nvPr/>
        </p:nvSpPr>
        <p:spPr bwMode="auto">
          <a:xfrm>
            <a:off x="179512" y="1556792"/>
            <a:ext cx="8569647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ru-RU" altLang="ru-RU" sz="2400" dirty="0">
                <a:latin typeface="Times New Roman" pitchFamily="18" charset="0"/>
                <a:cs typeface="Times New Roman" pitchFamily="18" charset="0"/>
              </a:rPr>
              <a:t>Обнаружение злоупотреблений –сравнение </a:t>
            </a:r>
            <a:r>
              <a:rPr lang="ru-RU" altLang="ru-RU" sz="2400" dirty="0" smtClean="0">
                <a:latin typeface="Times New Roman" pitchFamily="18" charset="0"/>
                <a:cs typeface="Times New Roman" pitchFamily="18" charset="0"/>
              </a:rPr>
              <a:t>текущего состояния </a:t>
            </a:r>
            <a:r>
              <a:rPr lang="ru-RU" altLang="ru-RU" sz="2400" dirty="0">
                <a:latin typeface="Times New Roman" pitchFamily="18" charset="0"/>
                <a:cs typeface="Times New Roman" pitchFamily="18" charset="0"/>
              </a:rPr>
              <a:t>защищаемого объекта  с заранее определенными </a:t>
            </a:r>
            <a:r>
              <a:rPr lang="ru-RU" altLang="ru-RU" sz="2400" dirty="0" smtClean="0">
                <a:latin typeface="Times New Roman" pitchFamily="18" charset="0"/>
                <a:cs typeface="Times New Roman" pitchFamily="18" charset="0"/>
              </a:rPr>
              <a:t>образцами (сигнатурами</a:t>
            </a:r>
            <a:r>
              <a:rPr lang="ru-RU" altLang="ru-RU" sz="2400" dirty="0">
                <a:latin typeface="Times New Roman" pitchFamily="18" charset="0"/>
                <a:cs typeface="Times New Roman" pitchFamily="18" charset="0"/>
              </a:rPr>
              <a:t>), которые описывают ту или иную </a:t>
            </a:r>
            <a:r>
              <a:rPr lang="ru-RU" altLang="ru-RU" sz="2400" dirty="0" smtClean="0">
                <a:latin typeface="Times New Roman" pitchFamily="18" charset="0"/>
                <a:cs typeface="Times New Roman" pitchFamily="18" charset="0"/>
              </a:rPr>
              <a:t>атаку</a:t>
            </a:r>
            <a:r>
              <a:rPr lang="ru-RU" altLang="ru-RU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35844" name="Text Box 4"/>
          <p:cNvSpPr txBox="1">
            <a:spLocks noChangeArrowheads="1"/>
          </p:cNvSpPr>
          <p:nvPr/>
        </p:nvSpPr>
        <p:spPr bwMode="auto">
          <a:xfrm>
            <a:off x="179512" y="2852936"/>
            <a:ext cx="8713092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just"/>
            <a:r>
              <a:rPr lang="ru-RU" altLang="ru-RU" sz="2400" dirty="0">
                <a:latin typeface="Times New Roman" pitchFamily="18" charset="0"/>
                <a:cs typeface="Times New Roman" pitchFamily="18" charset="0"/>
              </a:rPr>
              <a:t>Обнаружение атак по аномалиям заключается в сравнении </a:t>
            </a:r>
            <a:r>
              <a:rPr lang="ru-RU" altLang="ru-RU" sz="2400" dirty="0" smtClean="0">
                <a:latin typeface="Times New Roman" pitchFamily="18" charset="0"/>
                <a:cs typeface="Times New Roman" pitchFamily="18" charset="0"/>
              </a:rPr>
              <a:t> текущего </a:t>
            </a:r>
            <a:r>
              <a:rPr lang="ru-RU" altLang="ru-RU" sz="2400" dirty="0">
                <a:latin typeface="Times New Roman" pitchFamily="18" charset="0"/>
                <a:cs typeface="Times New Roman" pitchFamily="18" charset="0"/>
              </a:rPr>
              <a:t>состояния системы с тем состоянием, когда </a:t>
            </a:r>
            <a:r>
              <a:rPr lang="ru-RU" altLang="ru-RU" sz="2400" dirty="0" smtClean="0">
                <a:latin typeface="Times New Roman" pitchFamily="18" charset="0"/>
                <a:cs typeface="Times New Roman" pitchFamily="18" charset="0"/>
              </a:rPr>
              <a:t>нарушения </a:t>
            </a:r>
            <a:r>
              <a:rPr lang="ru-RU" altLang="ru-RU" sz="2400" dirty="0">
                <a:latin typeface="Times New Roman" pitchFamily="18" charset="0"/>
                <a:cs typeface="Times New Roman" pitchFamily="18" charset="0"/>
              </a:rPr>
              <a:t>состояния не было (с эталонным состоянием).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1" name="Text Box 3"/>
          <p:cNvSpPr txBox="1">
            <a:spLocks noChangeArrowheads="1"/>
          </p:cNvSpPr>
          <p:nvPr/>
        </p:nvSpPr>
        <p:spPr bwMode="auto">
          <a:xfrm>
            <a:off x="179512" y="1412776"/>
            <a:ext cx="8640960" cy="19389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ru-RU" altLang="ru-RU" sz="2400" dirty="0">
                <a:latin typeface="Times New Roman" pitchFamily="18" charset="0"/>
                <a:cs typeface="Times New Roman" pitchFamily="18" charset="0"/>
              </a:rPr>
              <a:t>Преимущества сигнатурного метода:</a:t>
            </a:r>
          </a:p>
          <a:p>
            <a:r>
              <a:rPr lang="ru-RU" altLang="ru-RU" sz="2400" dirty="0">
                <a:latin typeface="Times New Roman" pitchFamily="18" charset="0"/>
                <a:cs typeface="Times New Roman" pitchFamily="18" charset="0"/>
              </a:rPr>
              <a:t>-эффективное обнаружение атаки при малом количестве ложных срабатываний;</a:t>
            </a:r>
          </a:p>
          <a:p>
            <a:r>
              <a:rPr lang="ru-RU" altLang="ru-RU" sz="2400" dirty="0">
                <a:latin typeface="Times New Roman" pitchFamily="18" charset="0"/>
                <a:cs typeface="Times New Roman" pitchFamily="18" charset="0"/>
              </a:rPr>
              <a:t>- простота использования не требующая высокой квалификации администратора ИБ.</a:t>
            </a:r>
          </a:p>
        </p:txBody>
      </p:sp>
      <p:sp>
        <p:nvSpPr>
          <p:cNvPr id="37892" name="Text Box 4"/>
          <p:cNvSpPr txBox="1">
            <a:spLocks noChangeArrowheads="1"/>
          </p:cNvSpPr>
          <p:nvPr/>
        </p:nvSpPr>
        <p:spPr bwMode="auto">
          <a:xfrm>
            <a:off x="179512" y="3501008"/>
            <a:ext cx="8712968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ru-RU" altLang="ru-RU" sz="2400" dirty="0">
                <a:latin typeface="Times New Roman" pitchFamily="18" charset="0"/>
                <a:cs typeface="Times New Roman" pitchFamily="18" charset="0"/>
              </a:rPr>
              <a:t>Недостатки:</a:t>
            </a:r>
          </a:p>
          <a:p>
            <a:r>
              <a:rPr lang="ru-RU" altLang="ru-RU" sz="2400" dirty="0">
                <a:latin typeface="Times New Roman" pitchFamily="18" charset="0"/>
                <a:cs typeface="Times New Roman" pitchFamily="18" charset="0"/>
              </a:rPr>
              <a:t>-необходимо постоянно обновлять базу данных сигнатур;</a:t>
            </a:r>
          </a:p>
          <a:p>
            <a:r>
              <a:rPr lang="ru-RU" altLang="ru-RU" sz="2400" dirty="0">
                <a:latin typeface="Times New Roman" pitchFamily="18" charset="0"/>
                <a:cs typeface="Times New Roman" pitchFamily="18" charset="0"/>
              </a:rPr>
              <a:t>-неспособен выявлять неизвестные атаки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>
          <a:xfrm>
            <a:off x="395536" y="548680"/>
            <a:ext cx="8229600" cy="561975"/>
          </a:xfrm>
        </p:spPr>
        <p:txBody>
          <a:bodyPr>
            <a:normAutofit fontScale="90000"/>
          </a:bodyPr>
          <a:lstStyle/>
          <a:p>
            <a:r>
              <a:rPr lang="ru-RU" altLang="ru-RU" sz="3600" dirty="0"/>
              <a:t>Системы обнаружения атак по аномалиям</a:t>
            </a:r>
          </a:p>
        </p:txBody>
      </p:sp>
      <p:sp>
        <p:nvSpPr>
          <p:cNvPr id="38915" name="Text Box 3"/>
          <p:cNvSpPr txBox="1">
            <a:spLocks noChangeArrowheads="1"/>
          </p:cNvSpPr>
          <p:nvPr/>
        </p:nvSpPr>
        <p:spPr bwMode="auto">
          <a:xfrm>
            <a:off x="251520" y="1412776"/>
            <a:ext cx="8640960" cy="15696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ru-RU" altLang="ru-RU" sz="2400" dirty="0">
                <a:latin typeface="Times New Roman" pitchFamily="18" charset="0"/>
                <a:cs typeface="Times New Roman" pitchFamily="18" charset="0"/>
              </a:rPr>
              <a:t>Метрики отклонения от модельного состояния:</a:t>
            </a:r>
          </a:p>
          <a:p>
            <a:r>
              <a:rPr lang="ru-RU" altLang="ru-RU" sz="2400" dirty="0">
                <a:latin typeface="Times New Roman" pitchFamily="18" charset="0"/>
                <a:cs typeface="Times New Roman" pitchFamily="18" charset="0"/>
              </a:rPr>
              <a:t>-сравнение с порогом (нагрузка на сервис);</a:t>
            </a:r>
            <a:endParaRPr lang="en-US" altLang="ru-RU" sz="2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altLang="ru-RU" sz="2400" dirty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altLang="ru-RU" sz="2400" dirty="0">
                <a:latin typeface="Times New Roman" pitchFamily="18" charset="0"/>
                <a:cs typeface="Times New Roman" pitchFamily="18" charset="0"/>
              </a:rPr>
              <a:t>спецификация пакетов;</a:t>
            </a:r>
          </a:p>
          <a:p>
            <a:r>
              <a:rPr lang="ru-RU" altLang="ru-RU" sz="2400" dirty="0">
                <a:latin typeface="Times New Roman" pitchFamily="18" charset="0"/>
                <a:cs typeface="Times New Roman" pitchFamily="18" charset="0"/>
              </a:rPr>
              <a:t>-по вероятностным характеристикам</a:t>
            </a:r>
          </a:p>
        </p:txBody>
      </p:sp>
      <p:sp>
        <p:nvSpPr>
          <p:cNvPr id="38916" name="Text Box 4"/>
          <p:cNvSpPr txBox="1">
            <a:spLocks noChangeArrowheads="1"/>
          </p:cNvSpPr>
          <p:nvPr/>
        </p:nvSpPr>
        <p:spPr bwMode="auto">
          <a:xfrm>
            <a:off x="323528" y="3068960"/>
            <a:ext cx="8568952" cy="19389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ru-RU" altLang="ru-RU" sz="2400" dirty="0">
                <a:latin typeface="Times New Roman" pitchFamily="18" charset="0"/>
                <a:cs typeface="Times New Roman" pitchFamily="18" charset="0"/>
              </a:rPr>
              <a:t>Примеры: </a:t>
            </a:r>
            <a:endParaRPr lang="en-US" altLang="ru-RU" sz="2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altLang="ru-RU" sz="2400" dirty="0">
                <a:latin typeface="Times New Roman" pitchFamily="18" charset="0"/>
                <a:cs typeface="Times New Roman" pitchFamily="18" charset="0"/>
              </a:rPr>
              <a:t>MIB variables</a:t>
            </a:r>
            <a:r>
              <a:rPr lang="ru-RU" altLang="ru-RU" sz="2400" dirty="0">
                <a:latin typeface="Times New Roman" pitchFamily="18" charset="0"/>
                <a:cs typeface="Times New Roman" pitchFamily="18" charset="0"/>
              </a:rPr>
              <a:t>;</a:t>
            </a:r>
            <a:endParaRPr lang="en-US" altLang="ru-RU" sz="2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altLang="ru-RU" sz="2400" dirty="0">
                <a:latin typeface="Times New Roman" pitchFamily="18" charset="0"/>
                <a:cs typeface="Times New Roman" pitchFamily="18" charset="0"/>
              </a:rPr>
              <a:t>MULTOPS;</a:t>
            </a:r>
          </a:p>
          <a:p>
            <a:r>
              <a:rPr lang="ru-RU" altLang="ru-RU" sz="2400" dirty="0">
                <a:latin typeface="Times New Roman" pitchFamily="18" charset="0"/>
                <a:cs typeface="Times New Roman" pitchFamily="18" charset="0"/>
              </a:rPr>
              <a:t>Фильтрация по числу </a:t>
            </a:r>
            <a:r>
              <a:rPr lang="ru-RU" altLang="ru-RU" sz="2400" dirty="0" err="1">
                <a:latin typeface="Times New Roman" pitchFamily="18" charset="0"/>
                <a:cs typeface="Times New Roman" pitchFamily="18" charset="0"/>
              </a:rPr>
              <a:t>хопов</a:t>
            </a:r>
            <a:r>
              <a:rPr lang="ru-RU" altLang="ru-RU" sz="2400" dirty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r>
              <a:rPr lang="en-US" altLang="ru-RU" sz="2400" dirty="0">
                <a:latin typeface="Times New Roman" pitchFamily="18" charset="0"/>
                <a:cs typeface="Times New Roman" pitchFamily="18" charset="0"/>
              </a:rPr>
              <a:t>D-ward</a:t>
            </a:r>
            <a:endParaRPr lang="ru-RU" alt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490537"/>
          </a:xfrm>
        </p:spPr>
        <p:txBody>
          <a:bodyPr>
            <a:normAutofit fontScale="90000"/>
          </a:bodyPr>
          <a:lstStyle/>
          <a:p>
            <a:r>
              <a:rPr lang="ru-RU" altLang="ru-RU" sz="3200" dirty="0">
                <a:latin typeface="Times New Roman" pitchFamily="18" charset="0"/>
                <a:cs typeface="Times New Roman" pitchFamily="18" charset="0"/>
              </a:rPr>
              <a:t>Системы обнаружения вторжений</a:t>
            </a:r>
          </a:p>
        </p:txBody>
      </p:sp>
      <p:sp>
        <p:nvSpPr>
          <p:cNvPr id="36867" name="Text Box 3"/>
          <p:cNvSpPr txBox="1">
            <a:spLocks noChangeArrowheads="1"/>
          </p:cNvSpPr>
          <p:nvPr/>
        </p:nvSpPr>
        <p:spPr bwMode="auto">
          <a:xfrm>
            <a:off x="179512" y="1628800"/>
            <a:ext cx="8712968" cy="13849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just"/>
            <a:r>
              <a:rPr lang="en-US" altLang="ru-RU" sz="2800" dirty="0">
                <a:latin typeface="Times New Roman" pitchFamily="18" charset="0"/>
                <a:cs typeface="Times New Roman" pitchFamily="18" charset="0"/>
              </a:rPr>
              <a:t>IDS (Intrusion detect system)</a:t>
            </a:r>
            <a:r>
              <a:rPr lang="ru-RU" altLang="ru-RU" sz="2800" dirty="0">
                <a:latin typeface="Times New Roman" pitchFamily="18" charset="0"/>
                <a:cs typeface="Times New Roman" pitchFamily="18" charset="0"/>
              </a:rPr>
              <a:t>- программное или </a:t>
            </a:r>
          </a:p>
          <a:p>
            <a:pPr algn="just"/>
            <a:r>
              <a:rPr lang="ru-RU" altLang="ru-RU" sz="2800" dirty="0">
                <a:latin typeface="Times New Roman" pitchFamily="18" charset="0"/>
                <a:cs typeface="Times New Roman" pitchFamily="18" charset="0"/>
              </a:rPr>
              <a:t>аппаратное средство для выявления фактов </a:t>
            </a:r>
            <a:r>
              <a:rPr lang="ru-RU" altLang="ru-RU" sz="2800" dirty="0" smtClean="0">
                <a:latin typeface="Times New Roman" pitchFamily="18" charset="0"/>
                <a:cs typeface="Times New Roman" pitchFamily="18" charset="0"/>
              </a:rPr>
              <a:t>неавторизованного </a:t>
            </a:r>
            <a:r>
              <a:rPr lang="ru-RU" altLang="ru-RU" sz="2800" dirty="0">
                <a:latin typeface="Times New Roman" pitchFamily="18" charset="0"/>
                <a:cs typeface="Times New Roman" pitchFamily="18" charset="0"/>
              </a:rPr>
              <a:t>вторжения в компьютерную систему</a:t>
            </a:r>
          </a:p>
        </p:txBody>
      </p:sp>
      <p:sp>
        <p:nvSpPr>
          <p:cNvPr id="36868" name="Text Box 4"/>
          <p:cNvSpPr txBox="1">
            <a:spLocks noChangeArrowheads="1"/>
          </p:cNvSpPr>
          <p:nvPr/>
        </p:nvSpPr>
        <p:spPr bwMode="auto">
          <a:xfrm>
            <a:off x="251520" y="3284984"/>
            <a:ext cx="8108823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altLang="ru-RU" sz="2800" dirty="0">
                <a:latin typeface="Times New Roman" pitchFamily="18" charset="0"/>
                <a:cs typeface="Times New Roman" pitchFamily="18" charset="0"/>
              </a:rPr>
              <a:t>Коммерческие: </a:t>
            </a:r>
            <a:r>
              <a:rPr lang="en-US" altLang="ru-RU" sz="2800" dirty="0">
                <a:latin typeface="Times New Roman" pitchFamily="18" charset="0"/>
                <a:cs typeface="Times New Roman" pitchFamily="18" charset="0"/>
              </a:rPr>
              <a:t>Tripwire, CISCO </a:t>
            </a:r>
            <a:r>
              <a:rPr lang="en-US" altLang="ru-RU" sz="2800" dirty="0" err="1">
                <a:latin typeface="Times New Roman" pitchFamily="18" charset="0"/>
                <a:cs typeface="Times New Roman" pitchFamily="18" charset="0"/>
              </a:rPr>
              <a:t>NetRanger</a:t>
            </a:r>
            <a:r>
              <a:rPr lang="en-US" altLang="ru-RU" sz="2800" dirty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r>
              <a:rPr lang="ru-RU" altLang="ru-RU" sz="2800" dirty="0">
                <a:latin typeface="Times New Roman" pitchFamily="18" charset="0"/>
                <a:cs typeface="Times New Roman" pitchFamily="18" charset="0"/>
              </a:rPr>
              <a:t>Свободно распространяемые </a:t>
            </a:r>
            <a:r>
              <a:rPr lang="en-US" altLang="ru-RU" sz="2800" dirty="0">
                <a:latin typeface="Times New Roman" pitchFamily="18" charset="0"/>
                <a:cs typeface="Times New Roman" pitchFamily="18" charset="0"/>
              </a:rPr>
              <a:t>Snort, OSSEC, </a:t>
            </a:r>
            <a:r>
              <a:rPr lang="en-US" altLang="ru-RU" sz="2800" dirty="0" err="1">
                <a:latin typeface="Times New Roman" pitchFamily="18" charset="0"/>
                <a:cs typeface="Times New Roman" pitchFamily="18" charset="0"/>
              </a:rPr>
              <a:t>Untagle</a:t>
            </a:r>
            <a:endParaRPr lang="ru-RU" alt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633412"/>
          </a:xfrm>
        </p:spPr>
        <p:txBody>
          <a:bodyPr>
            <a:normAutofit fontScale="90000"/>
          </a:bodyPr>
          <a:lstStyle/>
          <a:p>
            <a:r>
              <a:rPr lang="en-US" altLang="ru-RU" sz="4000"/>
              <a:t>IDS Snort</a:t>
            </a:r>
            <a:endParaRPr lang="ru-RU" altLang="ru-RU" sz="4000"/>
          </a:p>
        </p:txBody>
      </p:sp>
      <p:pic>
        <p:nvPicPr>
          <p:cNvPr id="39939" name="Picture 3"/>
          <p:cNvPicPr>
            <a:picLocks noChangeAspect="1" noChangeArrowheads="1"/>
          </p:cNvPicPr>
          <p:nvPr/>
        </p:nvPicPr>
        <p:blipFill>
          <a:blip r:embed="rId2" cstate="print">
            <a:grayscl/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11188" y="1052513"/>
            <a:ext cx="7092950" cy="5343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06437"/>
          </a:xfrm>
        </p:spPr>
        <p:txBody>
          <a:bodyPr/>
          <a:lstStyle/>
          <a:p>
            <a:r>
              <a:rPr lang="ru-RU" altLang="ru-RU" sz="2800" dirty="0">
                <a:latin typeface="Times New Roman" pitchFamily="18" charset="0"/>
                <a:cs typeface="Times New Roman" pitchFamily="18" charset="0"/>
              </a:rPr>
              <a:t>Обеспечивающие компоненты </a:t>
            </a:r>
            <a:r>
              <a:rPr lang="en-US" altLang="ru-RU" sz="2800" dirty="0">
                <a:latin typeface="Times New Roman" pitchFamily="18" charset="0"/>
                <a:cs typeface="Times New Roman" pitchFamily="18" charset="0"/>
              </a:rPr>
              <a:t>Snort</a:t>
            </a:r>
            <a:endParaRPr lang="ru-RU" alt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0963" name="Rectangle 3"/>
          <p:cNvSpPr>
            <a:spLocks noChangeArrowheads="1"/>
          </p:cNvSpPr>
          <p:nvPr/>
        </p:nvSpPr>
        <p:spPr bwMode="auto">
          <a:xfrm>
            <a:off x="323528" y="1704449"/>
            <a:ext cx="8496944" cy="37856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>
            <a:lvl1pPr>
              <a:tabLst>
                <a:tab pos="9080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tabLst>
                <a:tab pos="9080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tabLst>
                <a:tab pos="9080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tabLst>
                <a:tab pos="9080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tabLst>
                <a:tab pos="9080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9080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9080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9080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9080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ru-RU" altLang="ru-RU" sz="2400" dirty="0">
                <a:latin typeface="Times New Roman" pitchFamily="18" charset="0"/>
                <a:cs typeface="Times New Roman" pitchFamily="18" charset="0"/>
              </a:rPr>
              <a:t>операционная система </a:t>
            </a:r>
            <a:r>
              <a:rPr lang="ru-RU" altLang="ru-RU" sz="2400" dirty="0" err="1">
                <a:latin typeface="Times New Roman" pitchFamily="18" charset="0"/>
                <a:cs typeface="Times New Roman" pitchFamily="18" charset="0"/>
              </a:rPr>
              <a:t>FreeBSD</a:t>
            </a:r>
            <a:r>
              <a:rPr lang="ru-RU" altLang="ru-RU" sz="2400" dirty="0">
                <a:latin typeface="Times New Roman" pitchFamily="18" charset="0"/>
                <a:cs typeface="Times New Roman" pitchFamily="18" charset="0"/>
              </a:rPr>
              <a:t> или MS </a:t>
            </a:r>
            <a:r>
              <a:rPr lang="ru-RU" altLang="ru-RU" sz="2400" dirty="0" err="1">
                <a:latin typeface="Times New Roman" pitchFamily="18" charset="0"/>
                <a:cs typeface="Times New Roman" pitchFamily="18" charset="0"/>
              </a:rPr>
              <a:t>Windows</a:t>
            </a:r>
            <a:r>
              <a:rPr lang="ru-RU" altLang="ru-RU" sz="2400" dirty="0">
                <a:latin typeface="Times New Roman" pitchFamily="18" charset="0"/>
                <a:cs typeface="Times New Roman" pitchFamily="18" charset="0"/>
              </a:rPr>
              <a:t>; </a:t>
            </a:r>
          </a:p>
          <a:p>
            <a:r>
              <a:rPr lang="ru-RU" altLang="ru-RU" sz="2400" dirty="0" err="1">
                <a:latin typeface="Times New Roman" pitchFamily="18" charset="0"/>
                <a:cs typeface="Times New Roman" pitchFamily="18" charset="0"/>
              </a:rPr>
              <a:t>Snort</a:t>
            </a:r>
            <a:r>
              <a:rPr lang="ru-RU" altLang="ru-RU" sz="2400" dirty="0">
                <a:latin typeface="Times New Roman" pitchFamily="18" charset="0"/>
                <a:cs typeface="Times New Roman" pitchFamily="18" charset="0"/>
              </a:rPr>
              <a:t> – сам сенсор с детекторами для обнаружения атак; </a:t>
            </a:r>
          </a:p>
          <a:p>
            <a:r>
              <a:rPr lang="en-US" altLang="ru-RU" sz="2400" dirty="0">
                <a:latin typeface="Times New Roman" pitchFamily="18" charset="0"/>
                <a:cs typeface="Times New Roman" pitchFamily="18" charset="0"/>
              </a:rPr>
              <a:t>l</a:t>
            </a:r>
            <a:r>
              <a:rPr lang="ru-RU" altLang="ru-RU" sz="2400" dirty="0" err="1">
                <a:latin typeface="Times New Roman" pitchFamily="18" charset="0"/>
                <a:cs typeface="Times New Roman" pitchFamily="18" charset="0"/>
              </a:rPr>
              <a:t>ibpcap</a:t>
            </a:r>
            <a:r>
              <a:rPr lang="ru-RU" altLang="ru-RU" sz="2400" dirty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altLang="ru-RU" sz="2400" dirty="0" err="1">
                <a:latin typeface="Times New Roman" pitchFamily="18" charset="0"/>
                <a:cs typeface="Times New Roman" pitchFamily="18" charset="0"/>
              </a:rPr>
              <a:t>сниффер</a:t>
            </a:r>
            <a:r>
              <a:rPr lang="ru-RU" altLang="ru-RU" sz="2400" dirty="0">
                <a:latin typeface="Times New Roman" pitchFamily="18" charset="0"/>
                <a:cs typeface="Times New Roman" pitchFamily="18" charset="0"/>
              </a:rPr>
              <a:t> для захвата пакетов; </a:t>
            </a:r>
          </a:p>
          <a:p>
            <a:r>
              <a:rPr lang="ru-RU" altLang="ru-RU" sz="2400" dirty="0">
                <a:latin typeface="Times New Roman" pitchFamily="18" charset="0"/>
                <a:cs typeface="Times New Roman" pitchFamily="18" charset="0"/>
              </a:rPr>
              <a:t>СУБД </a:t>
            </a:r>
            <a:r>
              <a:rPr lang="ru-RU" altLang="ru-RU" sz="2400" dirty="0" err="1">
                <a:latin typeface="Times New Roman" pitchFamily="18" charset="0"/>
                <a:cs typeface="Times New Roman" pitchFamily="18" charset="0"/>
              </a:rPr>
              <a:t>MySQL</a:t>
            </a:r>
            <a:r>
              <a:rPr lang="ru-RU" altLang="ru-RU" sz="2400" dirty="0">
                <a:latin typeface="Times New Roman" pitchFamily="18" charset="0"/>
                <a:cs typeface="Times New Roman" pitchFamily="18" charset="0"/>
              </a:rPr>
              <a:t> – для хранения базы данных событий; </a:t>
            </a:r>
          </a:p>
          <a:p>
            <a:r>
              <a:rPr lang="ru-RU" altLang="ru-RU" sz="2400" dirty="0">
                <a:latin typeface="Times New Roman" pitchFamily="18" charset="0"/>
                <a:cs typeface="Times New Roman" pitchFamily="18" charset="0"/>
              </a:rPr>
              <a:t>PHP – язык разработки для </a:t>
            </a:r>
            <a:r>
              <a:rPr lang="ru-RU" altLang="ru-RU" sz="2400" dirty="0" err="1">
                <a:latin typeface="Times New Roman" pitchFamily="18" charset="0"/>
                <a:cs typeface="Times New Roman" pitchFamily="18" charset="0"/>
              </a:rPr>
              <a:t>Web</a:t>
            </a:r>
            <a:r>
              <a:rPr lang="ru-RU" altLang="ru-RU" sz="2400" dirty="0">
                <a:latin typeface="Times New Roman" pitchFamily="18" charset="0"/>
                <a:cs typeface="Times New Roman" pitchFamily="18" charset="0"/>
              </a:rPr>
              <a:t>; </a:t>
            </a:r>
          </a:p>
          <a:p>
            <a:r>
              <a:rPr lang="ru-RU" altLang="ru-RU" sz="2400" dirty="0" err="1">
                <a:latin typeface="Times New Roman" pitchFamily="18" charset="0"/>
                <a:cs typeface="Times New Roman" pitchFamily="18" charset="0"/>
              </a:rPr>
              <a:t>Apache</a:t>
            </a:r>
            <a:r>
              <a:rPr lang="ru-RU" altLang="ru-RU" sz="2400" dirty="0">
                <a:latin typeface="Times New Roman" pitchFamily="18" charset="0"/>
                <a:cs typeface="Times New Roman" pitchFamily="18" charset="0"/>
              </a:rPr>
              <a:t> – web-сервер; </a:t>
            </a:r>
          </a:p>
          <a:p>
            <a:r>
              <a:rPr lang="en-US" altLang="ru-RU" sz="2400" dirty="0">
                <a:latin typeface="Times New Roman" pitchFamily="18" charset="0"/>
                <a:cs typeface="Times New Roman" pitchFamily="18" charset="0"/>
              </a:rPr>
              <a:t>Basic Analysis and Security Engine (BASE) – </a:t>
            </a:r>
            <a:r>
              <a:rPr lang="ru-RU" altLang="ru-RU" sz="2400" dirty="0">
                <a:latin typeface="Times New Roman" pitchFamily="18" charset="0"/>
                <a:cs typeface="Times New Roman" pitchFamily="18" charset="0"/>
              </a:rPr>
              <a:t>консоль</a:t>
            </a:r>
            <a:r>
              <a:rPr lang="en-US" alt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2400" dirty="0">
                <a:latin typeface="Times New Roman" pitchFamily="18" charset="0"/>
                <a:cs typeface="Times New Roman" pitchFamily="18" charset="0"/>
              </a:rPr>
              <a:t>управления</a:t>
            </a:r>
            <a:r>
              <a:rPr lang="en-US" alt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2400" dirty="0">
                <a:latin typeface="Times New Roman" pitchFamily="18" charset="0"/>
                <a:cs typeface="Times New Roman" pitchFamily="18" charset="0"/>
              </a:rPr>
              <a:t>и</a:t>
            </a:r>
            <a:r>
              <a:rPr lang="en-US" alt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2400" dirty="0">
                <a:latin typeface="Times New Roman" pitchFamily="18" charset="0"/>
                <a:cs typeface="Times New Roman" pitchFamily="18" charset="0"/>
              </a:rPr>
              <a:t>просмотра</a:t>
            </a:r>
            <a:r>
              <a:rPr lang="en-US" alt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2400" dirty="0">
                <a:latin typeface="Times New Roman" pitchFamily="18" charset="0"/>
                <a:cs typeface="Times New Roman" pitchFamily="18" charset="0"/>
              </a:rPr>
              <a:t>событий</a:t>
            </a:r>
            <a:r>
              <a:rPr lang="en-US" altLang="ru-RU" sz="2400" dirty="0">
                <a:latin typeface="Times New Roman" pitchFamily="18" charset="0"/>
                <a:cs typeface="Times New Roman" pitchFamily="18" charset="0"/>
              </a:rPr>
              <a:t> (alerts); </a:t>
            </a:r>
            <a:endParaRPr lang="ru-RU" altLang="ru-RU" sz="2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altLang="ru-RU" sz="2400" dirty="0" err="1">
                <a:latin typeface="Times New Roman" pitchFamily="18" charset="0"/>
                <a:cs typeface="Times New Roman" pitchFamily="18" charset="0"/>
              </a:rPr>
              <a:t>Oinkmaster</a:t>
            </a:r>
            <a:r>
              <a:rPr lang="ru-RU" altLang="ru-RU" sz="2400" dirty="0">
                <a:latin typeface="Times New Roman" pitchFamily="18" charset="0"/>
                <a:cs typeface="Times New Roman" pitchFamily="18" charset="0"/>
              </a:rPr>
              <a:t> – утилита для обновления сигнатур и некоторые другие. 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>
          <a:xfrm>
            <a:off x="467544" y="260648"/>
            <a:ext cx="8229600" cy="346075"/>
          </a:xfrm>
        </p:spPr>
        <p:txBody>
          <a:bodyPr>
            <a:normAutofit fontScale="90000"/>
          </a:bodyPr>
          <a:lstStyle/>
          <a:p>
            <a:r>
              <a:rPr lang="ru-RU" altLang="ru-RU" sz="3200" dirty="0">
                <a:latin typeface="Times New Roman" pitchFamily="18" charset="0"/>
                <a:cs typeface="Times New Roman" pitchFamily="18" charset="0"/>
              </a:rPr>
              <a:t>Примеры настроек</a:t>
            </a:r>
            <a:r>
              <a:rPr lang="ru-RU" altLang="ru-RU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ru-RU" sz="4000" dirty="0">
                <a:latin typeface="Times New Roman" pitchFamily="18" charset="0"/>
                <a:cs typeface="Times New Roman" pitchFamily="18" charset="0"/>
              </a:rPr>
              <a:t>Snort</a:t>
            </a:r>
            <a:endParaRPr lang="ru-RU" altLang="ru-RU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987" name="Rectangle 3"/>
          <p:cNvSpPr>
            <a:spLocks noChangeArrowheads="1"/>
          </p:cNvSpPr>
          <p:nvPr/>
        </p:nvSpPr>
        <p:spPr bwMode="auto">
          <a:xfrm>
            <a:off x="179512" y="620688"/>
            <a:ext cx="74104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en-US" altLang="ru-RU" b="1" dirty="0">
                <a:latin typeface="Times New Roman" pitchFamily="18" charset="0"/>
                <a:cs typeface="Times New Roman" pitchFamily="18" charset="0"/>
              </a:rPr>
              <a:t>&lt;action&gt; &lt;protocol&gt; &lt;first host&gt; &lt;first port&gt; &lt;direction&gt; &lt;second host&gt; &lt;second port&gt; (&lt;rule options&gt;;)</a:t>
            </a:r>
          </a:p>
        </p:txBody>
      </p:sp>
      <p:sp>
        <p:nvSpPr>
          <p:cNvPr id="41988" name="Rectangle 4"/>
          <p:cNvSpPr>
            <a:spLocks noChangeArrowheads="1"/>
          </p:cNvSpPr>
          <p:nvPr/>
        </p:nvSpPr>
        <p:spPr bwMode="auto">
          <a:xfrm>
            <a:off x="250825" y="1617960"/>
            <a:ext cx="8432800" cy="923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algn="just"/>
            <a:r>
              <a:rPr lang="en-US" altLang="ru-RU" b="1" dirty="0">
                <a:latin typeface="Times New Roman" pitchFamily="18" charset="0"/>
                <a:cs typeface="Times New Roman" pitchFamily="18" charset="0"/>
              </a:rPr>
              <a:t>alert </a:t>
            </a:r>
            <a:r>
              <a:rPr lang="en-US" altLang="ru-RU" b="1" dirty="0" err="1">
                <a:latin typeface="Times New Roman" pitchFamily="18" charset="0"/>
                <a:cs typeface="Times New Roman" pitchFamily="18" charset="0"/>
              </a:rPr>
              <a:t>icmp</a:t>
            </a:r>
            <a:r>
              <a:rPr lang="en-US" altLang="ru-RU" b="1" dirty="0">
                <a:latin typeface="Times New Roman" pitchFamily="18" charset="0"/>
                <a:cs typeface="Times New Roman" pitchFamily="18" charset="0"/>
              </a:rPr>
              <a:t> any </a:t>
            </a:r>
            <a:r>
              <a:rPr lang="en-US" altLang="ru-RU" b="1" dirty="0" err="1">
                <a:latin typeface="Times New Roman" pitchFamily="18" charset="0"/>
                <a:cs typeface="Times New Roman" pitchFamily="18" charset="0"/>
              </a:rPr>
              <a:t>any</a:t>
            </a:r>
            <a:r>
              <a:rPr lang="en-US" altLang="ru-RU" b="1" dirty="0">
                <a:latin typeface="Times New Roman" pitchFamily="18" charset="0"/>
                <a:cs typeface="Times New Roman" pitchFamily="18" charset="0"/>
              </a:rPr>
              <a:t> -&gt; 192.168.1.1 any (</a:t>
            </a:r>
            <a:r>
              <a:rPr lang="en-US" altLang="ru-RU" b="1" dirty="0" err="1">
                <a:latin typeface="Times New Roman" pitchFamily="18" charset="0"/>
                <a:cs typeface="Times New Roman" pitchFamily="18" charset="0"/>
              </a:rPr>
              <a:t>msg</a:t>
            </a:r>
            <a:r>
              <a:rPr lang="en-US" altLang="ru-RU" b="1" dirty="0">
                <a:latin typeface="Times New Roman" pitchFamily="18" charset="0"/>
                <a:cs typeface="Times New Roman" pitchFamily="18" charset="0"/>
              </a:rPr>
              <a:t>: "Ping detected!";)</a:t>
            </a:r>
          </a:p>
          <a:p>
            <a:pPr algn="just"/>
            <a:r>
              <a:rPr lang="ru-RU" altLang="ru-RU" dirty="0">
                <a:latin typeface="Times New Roman" pitchFamily="18" charset="0"/>
                <a:cs typeface="Times New Roman" pitchFamily="18" charset="0"/>
              </a:rPr>
              <a:t>Правило ждёт ICMP-пакеты с любого узла, направленные на </a:t>
            </a:r>
            <a:r>
              <a:rPr lang="ru-RU" altLang="ru-RU" dirty="0" err="1">
                <a:latin typeface="Times New Roman" pitchFamily="18" charset="0"/>
                <a:cs typeface="Times New Roman" pitchFamily="18" charset="0"/>
              </a:rPr>
              <a:t>маршрутизатор</a:t>
            </a:r>
            <a:r>
              <a:rPr lang="ru-RU" altLang="ru-RU" dirty="0">
                <a:latin typeface="Times New Roman" pitchFamily="18" charset="0"/>
                <a:cs typeface="Times New Roman" pitchFamily="18" charset="0"/>
              </a:rPr>
              <a:t> (192.168.1.1), и при появлении таковых выводит сообщение "</a:t>
            </a:r>
            <a:r>
              <a:rPr lang="en-US" altLang="ru-RU" dirty="0">
                <a:latin typeface="Times New Roman" pitchFamily="18" charset="0"/>
                <a:cs typeface="Times New Roman" pitchFamily="18" charset="0"/>
              </a:rPr>
              <a:t>Ping detected</a:t>
            </a:r>
            <a:r>
              <a:rPr lang="ru-RU" altLang="ru-RU" dirty="0">
                <a:latin typeface="Times New Roman" pitchFamily="18" charset="0"/>
                <a:cs typeface="Times New Roman" pitchFamily="18" charset="0"/>
              </a:rPr>
              <a:t>!".</a:t>
            </a:r>
          </a:p>
        </p:txBody>
      </p:sp>
      <p:sp>
        <p:nvSpPr>
          <p:cNvPr id="41989" name="Rectangle 5"/>
          <p:cNvSpPr>
            <a:spLocks noChangeArrowheads="1"/>
          </p:cNvSpPr>
          <p:nvPr/>
        </p:nvSpPr>
        <p:spPr bwMode="auto">
          <a:xfrm>
            <a:off x="179388" y="2839561"/>
            <a:ext cx="8748712" cy="14773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algn="just"/>
            <a:r>
              <a:rPr lang="en-US" altLang="ru-RU" b="1" dirty="0">
                <a:latin typeface="Times New Roman" pitchFamily="18" charset="0"/>
                <a:cs typeface="Times New Roman" pitchFamily="18" charset="0"/>
              </a:rPr>
              <a:t>pass </a:t>
            </a:r>
            <a:r>
              <a:rPr lang="en-US" altLang="ru-RU" b="1" dirty="0" err="1">
                <a:latin typeface="Times New Roman" pitchFamily="18" charset="0"/>
                <a:cs typeface="Times New Roman" pitchFamily="18" charset="0"/>
              </a:rPr>
              <a:t>icmp</a:t>
            </a:r>
            <a:r>
              <a:rPr lang="en-US" altLang="ru-RU" b="1" dirty="0">
                <a:latin typeface="Times New Roman" pitchFamily="18" charset="0"/>
                <a:cs typeface="Times New Roman" pitchFamily="18" charset="0"/>
              </a:rPr>
              <a:t> any </a:t>
            </a:r>
            <a:r>
              <a:rPr lang="en-US" altLang="ru-RU" b="1" dirty="0" err="1">
                <a:latin typeface="Times New Roman" pitchFamily="18" charset="0"/>
                <a:cs typeface="Times New Roman" pitchFamily="18" charset="0"/>
              </a:rPr>
              <a:t>any</a:t>
            </a:r>
            <a:r>
              <a:rPr lang="en-US" altLang="ru-RU" b="1" dirty="0">
                <a:latin typeface="Times New Roman" pitchFamily="18" charset="0"/>
                <a:cs typeface="Times New Roman" pitchFamily="18" charset="0"/>
              </a:rPr>
              <a:t> -&gt; any </a:t>
            </a:r>
            <a:r>
              <a:rPr lang="en-US" altLang="ru-RU" b="1" dirty="0" err="1">
                <a:latin typeface="Times New Roman" pitchFamily="18" charset="0"/>
                <a:cs typeface="Times New Roman" pitchFamily="18" charset="0"/>
              </a:rPr>
              <a:t>any</a:t>
            </a:r>
            <a:r>
              <a:rPr lang="en-US" altLang="ru-RU" b="1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altLang="ru-RU" b="1" dirty="0" err="1">
                <a:latin typeface="Times New Roman" pitchFamily="18" charset="0"/>
                <a:cs typeface="Times New Roman" pitchFamily="18" charset="0"/>
              </a:rPr>
              <a:t>dsize</a:t>
            </a:r>
            <a:r>
              <a:rPr lang="en-US" altLang="ru-RU" b="1" dirty="0">
                <a:latin typeface="Times New Roman" pitchFamily="18" charset="0"/>
                <a:cs typeface="Times New Roman" pitchFamily="18" charset="0"/>
              </a:rPr>
              <a:t>:&gt;65535; </a:t>
            </a:r>
            <a:r>
              <a:rPr lang="en-US" altLang="ru-RU" b="1" dirty="0" err="1">
                <a:latin typeface="Times New Roman" pitchFamily="18" charset="0"/>
                <a:cs typeface="Times New Roman" pitchFamily="18" charset="0"/>
              </a:rPr>
              <a:t>msg</a:t>
            </a:r>
            <a:r>
              <a:rPr lang="en-US" altLang="ru-RU" b="1" dirty="0">
                <a:latin typeface="Times New Roman" pitchFamily="18" charset="0"/>
                <a:cs typeface="Times New Roman" pitchFamily="18" charset="0"/>
              </a:rPr>
              <a:t>: "Ping of Death detected!";) </a:t>
            </a:r>
            <a:endParaRPr lang="ru-RU" altLang="ru-RU" b="1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altLang="ru-RU" dirty="0">
                <a:latin typeface="Times New Roman" pitchFamily="18" charset="0"/>
                <a:cs typeface="Times New Roman" pitchFamily="18" charset="0"/>
              </a:rPr>
              <a:t>Агент </a:t>
            </a:r>
            <a:r>
              <a:rPr lang="ru-RU" altLang="ru-RU" dirty="0" err="1">
                <a:latin typeface="Times New Roman" pitchFamily="18" charset="0"/>
                <a:cs typeface="Times New Roman" pitchFamily="18" charset="0"/>
              </a:rPr>
              <a:t>посылет</a:t>
            </a:r>
            <a:r>
              <a:rPr lang="ru-RU" altLang="ru-RU" dirty="0">
                <a:latin typeface="Times New Roman" pitchFamily="18" charset="0"/>
                <a:cs typeface="Times New Roman" pitchFamily="18" charset="0"/>
              </a:rPr>
              <a:t> на жертву </a:t>
            </a:r>
            <a:r>
              <a:rPr lang="en-US" altLang="ru-RU" dirty="0">
                <a:latin typeface="Times New Roman" pitchFamily="18" charset="0"/>
                <a:cs typeface="Times New Roman" pitchFamily="18" charset="0"/>
              </a:rPr>
              <a:t>ICMP </a:t>
            </a:r>
            <a:r>
              <a:rPr lang="ru-RU" altLang="ru-RU" dirty="0">
                <a:latin typeface="Times New Roman" pitchFamily="18" charset="0"/>
                <a:cs typeface="Times New Roman" pitchFamily="18" charset="0"/>
              </a:rPr>
              <a:t>пакеты размером большие 65,535 байт, которые не могут быть корректным образом обработаны. </a:t>
            </a:r>
            <a:r>
              <a:rPr lang="en-US" altLang="ru-RU" dirty="0">
                <a:latin typeface="Times New Roman" pitchFamily="18" charset="0"/>
                <a:cs typeface="Times New Roman" pitchFamily="18" charset="0"/>
              </a:rPr>
              <a:t>Snort </a:t>
            </a:r>
            <a:r>
              <a:rPr lang="ru-RU" altLang="ru-RU" dirty="0">
                <a:latin typeface="Times New Roman" pitchFamily="18" charset="0"/>
                <a:cs typeface="Times New Roman" pitchFamily="18" charset="0"/>
              </a:rPr>
              <a:t>проверяет размер входящих </a:t>
            </a:r>
            <a:r>
              <a:rPr lang="en-US" altLang="ru-RU" dirty="0">
                <a:latin typeface="Times New Roman" pitchFamily="18" charset="0"/>
                <a:cs typeface="Times New Roman" pitchFamily="18" charset="0"/>
              </a:rPr>
              <a:t>ICMP </a:t>
            </a:r>
            <a:r>
              <a:rPr lang="ru-RU" altLang="ru-RU" dirty="0">
                <a:latin typeface="Times New Roman" pitchFamily="18" charset="0"/>
                <a:cs typeface="Times New Roman" pitchFamily="18" charset="0"/>
              </a:rPr>
              <a:t>пакетов с помощью параметра </a:t>
            </a:r>
            <a:r>
              <a:rPr lang="en-US" altLang="ru-RU" dirty="0" err="1">
                <a:latin typeface="Times New Roman" pitchFamily="18" charset="0"/>
                <a:cs typeface="Times New Roman" pitchFamily="18" charset="0"/>
              </a:rPr>
              <a:t>dsize</a:t>
            </a:r>
            <a:r>
              <a:rPr lang="en-US" alt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dirty="0">
                <a:latin typeface="Times New Roman" pitchFamily="18" charset="0"/>
                <a:cs typeface="Times New Roman" pitchFamily="18" charset="0"/>
              </a:rPr>
              <a:t>и, в случае превышения пакетом установленного размера, отбрасывает их (</a:t>
            </a:r>
            <a:r>
              <a:rPr lang="en-US" altLang="ru-RU" dirty="0">
                <a:latin typeface="Times New Roman" pitchFamily="18" charset="0"/>
                <a:cs typeface="Times New Roman" pitchFamily="18" charset="0"/>
              </a:rPr>
              <a:t>pass</a:t>
            </a:r>
            <a:r>
              <a:rPr lang="ru-RU" altLang="ru-RU" dirty="0">
                <a:latin typeface="Times New Roman" pitchFamily="18" charset="0"/>
                <a:cs typeface="Times New Roman" pitchFamily="18" charset="0"/>
              </a:rPr>
              <a:t>):</a:t>
            </a:r>
            <a:endParaRPr lang="en-US" alt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990" name="Rectangle 6"/>
          <p:cNvSpPr>
            <a:spLocks noChangeArrowheads="1"/>
          </p:cNvSpPr>
          <p:nvPr/>
        </p:nvSpPr>
        <p:spPr bwMode="auto">
          <a:xfrm>
            <a:off x="468313" y="4652963"/>
            <a:ext cx="8353425" cy="915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algn="just"/>
            <a:r>
              <a:rPr lang="en-US" altLang="ru-RU" b="1" dirty="0">
                <a:latin typeface="Times New Roman" pitchFamily="18" charset="0"/>
                <a:cs typeface="Times New Roman" pitchFamily="18" charset="0"/>
              </a:rPr>
              <a:t>pass </a:t>
            </a:r>
            <a:r>
              <a:rPr lang="en-US" altLang="ru-RU" b="1" dirty="0" err="1">
                <a:latin typeface="Times New Roman" pitchFamily="18" charset="0"/>
                <a:cs typeface="Times New Roman" pitchFamily="18" charset="0"/>
              </a:rPr>
              <a:t>ip</a:t>
            </a:r>
            <a:r>
              <a:rPr lang="en-US" altLang="ru-RU" b="1" dirty="0">
                <a:latin typeface="Times New Roman" pitchFamily="18" charset="0"/>
                <a:cs typeface="Times New Roman" pitchFamily="18" charset="0"/>
              </a:rPr>
              <a:t> any </a:t>
            </a:r>
            <a:r>
              <a:rPr lang="en-US" altLang="ru-RU" b="1" dirty="0" err="1">
                <a:latin typeface="Times New Roman" pitchFamily="18" charset="0"/>
                <a:cs typeface="Times New Roman" pitchFamily="18" charset="0"/>
              </a:rPr>
              <a:t>any</a:t>
            </a:r>
            <a:r>
              <a:rPr lang="en-US" altLang="ru-RU" b="1" dirty="0">
                <a:latin typeface="Times New Roman" pitchFamily="18" charset="0"/>
                <a:cs typeface="Times New Roman" pitchFamily="18" charset="0"/>
              </a:rPr>
              <a:t> -&gt; any </a:t>
            </a:r>
            <a:r>
              <a:rPr lang="en-US" altLang="ru-RU" b="1" dirty="0" err="1">
                <a:latin typeface="Times New Roman" pitchFamily="18" charset="0"/>
                <a:cs typeface="Times New Roman" pitchFamily="18" charset="0"/>
              </a:rPr>
              <a:t>any</a:t>
            </a:r>
            <a:r>
              <a:rPr lang="en-US" altLang="ru-RU" b="1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altLang="ru-RU" b="1" dirty="0" err="1">
                <a:latin typeface="Times New Roman" pitchFamily="18" charset="0"/>
                <a:cs typeface="Times New Roman" pitchFamily="18" charset="0"/>
              </a:rPr>
              <a:t>sameip</a:t>
            </a:r>
            <a:r>
              <a:rPr lang="en-US" altLang="ru-RU" b="1" dirty="0"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en-US" altLang="ru-RU" b="1" dirty="0" err="1">
                <a:latin typeface="Times New Roman" pitchFamily="18" charset="0"/>
                <a:cs typeface="Times New Roman" pitchFamily="18" charset="0"/>
              </a:rPr>
              <a:t>msg</a:t>
            </a:r>
            <a:r>
              <a:rPr lang="en-US" altLang="ru-RU" b="1" dirty="0">
                <a:latin typeface="Times New Roman" pitchFamily="18" charset="0"/>
                <a:cs typeface="Times New Roman" pitchFamily="18" charset="0"/>
              </a:rPr>
              <a:t>: "Land attack detected!";)</a:t>
            </a:r>
          </a:p>
          <a:p>
            <a:pPr algn="just"/>
            <a:r>
              <a:rPr lang="ru-RU" altLang="ru-RU" dirty="0">
                <a:latin typeface="Times New Roman" pitchFamily="18" charset="0"/>
                <a:cs typeface="Times New Roman" pitchFamily="18" charset="0"/>
              </a:rPr>
              <a:t>Правило проверяет факт совпадения </a:t>
            </a:r>
            <a:r>
              <a:rPr lang="en-US" altLang="ru-RU" dirty="0">
                <a:latin typeface="Times New Roman" pitchFamily="18" charset="0"/>
                <a:cs typeface="Times New Roman" pitchFamily="18" charset="0"/>
              </a:rPr>
              <a:t>IP </a:t>
            </a:r>
            <a:r>
              <a:rPr lang="ru-RU" altLang="ru-RU" dirty="0">
                <a:latin typeface="Times New Roman" pitchFamily="18" charset="0"/>
                <a:cs typeface="Times New Roman" pitchFamily="18" charset="0"/>
              </a:rPr>
              <a:t>адресов, и отбрасывает пакет, если подобная атака имеет место быть: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>
          <a:xfrm>
            <a:off x="395536" y="404664"/>
            <a:ext cx="8229600" cy="433387"/>
          </a:xfrm>
        </p:spPr>
        <p:txBody>
          <a:bodyPr>
            <a:normAutofit fontScale="90000"/>
          </a:bodyPr>
          <a:lstStyle/>
          <a:p>
            <a:r>
              <a:rPr lang="ru-RU" altLang="ru-RU" sz="3200" dirty="0">
                <a:latin typeface="Times New Roman" pitchFamily="18" charset="0"/>
                <a:cs typeface="Times New Roman" pitchFamily="18" charset="0"/>
              </a:rPr>
              <a:t>Методы отслеживания </a:t>
            </a:r>
            <a:r>
              <a:rPr lang="en-US" altLang="ru-RU" sz="3200" dirty="0">
                <a:latin typeface="Times New Roman" pitchFamily="18" charset="0"/>
                <a:cs typeface="Times New Roman" pitchFamily="18" charset="0"/>
              </a:rPr>
              <a:t>DDOS</a:t>
            </a:r>
            <a:r>
              <a:rPr lang="ru-RU" altLang="ru-RU" sz="3200" dirty="0">
                <a:latin typeface="Times New Roman" pitchFamily="18" charset="0"/>
                <a:cs typeface="Times New Roman" pitchFamily="18" charset="0"/>
              </a:rPr>
              <a:t>-атак</a:t>
            </a:r>
          </a:p>
        </p:txBody>
      </p:sp>
      <p:grpSp>
        <p:nvGrpSpPr>
          <p:cNvPr id="45059" name="Group 3"/>
          <p:cNvGrpSpPr>
            <a:grpSpLocks/>
          </p:cNvGrpSpPr>
          <p:nvPr/>
        </p:nvGrpSpPr>
        <p:grpSpPr bwMode="auto">
          <a:xfrm>
            <a:off x="1331913" y="1125538"/>
            <a:ext cx="6769100" cy="3960812"/>
            <a:chOff x="839" y="709"/>
            <a:chExt cx="4264" cy="2495"/>
          </a:xfrm>
        </p:grpSpPr>
        <p:sp>
          <p:nvSpPr>
            <p:cNvPr id="45060" name="Text Box 4"/>
            <p:cNvSpPr txBox="1">
              <a:spLocks noChangeArrowheads="1"/>
            </p:cNvSpPr>
            <p:nvPr/>
          </p:nvSpPr>
          <p:spPr bwMode="auto">
            <a:xfrm>
              <a:off x="2381" y="709"/>
              <a:ext cx="1530" cy="453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>
                <a:spcBef>
                  <a:spcPts val="600"/>
                </a:spcBef>
              </a:pPr>
              <a:r>
                <a:rPr lang="ru-RU" altLang="ru-RU" sz="1400" b="1">
                  <a:latin typeface="Vrinda" panose="020B0502040204020203" pitchFamily="34" charset="0"/>
                </a:rPr>
                <a:t>Методы автоматического отслеживания </a:t>
              </a:r>
              <a:r>
                <a:rPr lang="en-US" altLang="ru-RU" sz="1400" b="1">
                  <a:latin typeface="Vrinda" panose="020B0502040204020203" pitchFamily="34" charset="0"/>
                </a:rPr>
                <a:t>DDoS-</a:t>
              </a:r>
              <a:r>
                <a:rPr lang="ru-RU" altLang="ru-RU" sz="1400" b="1">
                  <a:latin typeface="Vrinda" panose="020B0502040204020203" pitchFamily="34" charset="0"/>
                </a:rPr>
                <a:t>атак</a:t>
              </a:r>
              <a:endParaRPr lang="ru-RU" altLang="ru-RU" sz="1400" b="1"/>
            </a:p>
          </p:txBody>
        </p:sp>
        <p:sp>
          <p:nvSpPr>
            <p:cNvPr id="45061" name="Text Box 5"/>
            <p:cNvSpPr txBox="1">
              <a:spLocks noChangeArrowheads="1"/>
            </p:cNvSpPr>
            <p:nvPr/>
          </p:nvSpPr>
          <p:spPr bwMode="auto">
            <a:xfrm>
              <a:off x="1231" y="1462"/>
              <a:ext cx="1715" cy="50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>
                <a:spcBef>
                  <a:spcPts val="600"/>
                </a:spcBef>
              </a:pPr>
              <a:r>
                <a:rPr lang="ru-RU" altLang="ru-RU" sz="1400" b="1">
                  <a:latin typeface="Vrinda" panose="020B0502040204020203" pitchFamily="34" charset="0"/>
                </a:rPr>
                <a:t>Основанные на внесении меток в сетевые пакеты</a:t>
              </a:r>
              <a:endParaRPr lang="ru-RU" altLang="ru-RU" sz="1400" b="1"/>
            </a:p>
          </p:txBody>
        </p:sp>
        <p:sp>
          <p:nvSpPr>
            <p:cNvPr id="45062" name="Text Box 6"/>
            <p:cNvSpPr txBox="1">
              <a:spLocks noChangeArrowheads="1"/>
            </p:cNvSpPr>
            <p:nvPr/>
          </p:nvSpPr>
          <p:spPr bwMode="auto">
            <a:xfrm>
              <a:off x="3388" y="1389"/>
              <a:ext cx="1715" cy="573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r>
                <a:rPr lang="ru-RU" altLang="ru-RU" sz="1400" b="1">
                  <a:latin typeface="Vrinda" panose="020B0502040204020203" pitchFamily="34" charset="0"/>
                </a:rPr>
                <a:t>Основанные на ведении записей на маршрутизато</a:t>
              </a:r>
              <a:endParaRPr lang="ru-RU" altLang="ru-RU" sz="1400" b="1"/>
            </a:p>
            <a:p>
              <a:r>
                <a:rPr lang="ru-RU" altLang="ru-RU" sz="1400" b="1">
                  <a:latin typeface="Vrinda" panose="020B0502040204020203" pitchFamily="34" charset="0"/>
                </a:rPr>
                <a:t>рах о проходящих сетевых пакетах</a:t>
              </a:r>
              <a:endParaRPr lang="ru-RU" altLang="ru-RU" sz="1400" b="1"/>
            </a:p>
          </p:txBody>
        </p:sp>
        <p:sp>
          <p:nvSpPr>
            <p:cNvPr id="45063" name="Text Box 7"/>
            <p:cNvSpPr txBox="1">
              <a:spLocks noChangeArrowheads="1"/>
            </p:cNvSpPr>
            <p:nvPr/>
          </p:nvSpPr>
          <p:spPr bwMode="auto">
            <a:xfrm>
              <a:off x="2291" y="2197"/>
              <a:ext cx="1224" cy="33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r>
                <a:rPr lang="ru-RU" altLang="ru-RU" sz="1400" b="1">
                  <a:latin typeface="Vrinda" panose="020B0502040204020203" pitchFamily="34" charset="0"/>
                </a:rPr>
                <a:t>Не увеличивающие трафик</a:t>
              </a:r>
              <a:endParaRPr lang="ru-RU" altLang="ru-RU" sz="1400" b="1"/>
            </a:p>
          </p:txBody>
        </p:sp>
        <p:sp>
          <p:nvSpPr>
            <p:cNvPr id="45064" name="Text Box 8"/>
            <p:cNvSpPr txBox="1">
              <a:spLocks noChangeArrowheads="1"/>
            </p:cNvSpPr>
            <p:nvPr/>
          </p:nvSpPr>
          <p:spPr bwMode="auto">
            <a:xfrm>
              <a:off x="839" y="2204"/>
              <a:ext cx="1131" cy="33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 sz="1400" b="1">
                  <a:latin typeface="Vrinda" panose="020B0502040204020203" pitchFamily="34" charset="0"/>
                </a:rPr>
                <a:t>Увеличивающие трафик</a:t>
              </a:r>
              <a:endParaRPr lang="ru-RU" altLang="ru-RU" sz="1400" b="1"/>
            </a:p>
          </p:txBody>
        </p:sp>
        <p:sp>
          <p:nvSpPr>
            <p:cNvPr id="45065" name="Text Box 9"/>
            <p:cNvSpPr txBox="1">
              <a:spLocks noChangeArrowheads="1"/>
            </p:cNvSpPr>
            <p:nvPr/>
          </p:nvSpPr>
          <p:spPr bwMode="auto">
            <a:xfrm>
              <a:off x="839" y="2704"/>
              <a:ext cx="725" cy="215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en-US" altLang="ru-RU" sz="1400" b="1">
                  <a:latin typeface="Vrinda" panose="020B0502040204020203" pitchFamily="34" charset="0"/>
                </a:rPr>
                <a:t>iTrace</a:t>
              </a:r>
              <a:endParaRPr lang="ru-RU" altLang="ru-RU" sz="1400" b="1"/>
            </a:p>
          </p:txBody>
        </p:sp>
        <p:sp>
          <p:nvSpPr>
            <p:cNvPr id="45066" name="Text Box 10"/>
            <p:cNvSpPr txBox="1">
              <a:spLocks noChangeArrowheads="1"/>
            </p:cNvSpPr>
            <p:nvPr/>
          </p:nvSpPr>
          <p:spPr bwMode="auto">
            <a:xfrm>
              <a:off x="1791" y="2718"/>
              <a:ext cx="1034" cy="486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 sz="1400" b="1">
                  <a:latin typeface="Vrinda" panose="020B0502040204020203" pitchFamily="34" charset="0"/>
                </a:rPr>
                <a:t>Вероятностное маркирование пакетов</a:t>
              </a:r>
              <a:endParaRPr lang="ru-RU" altLang="ru-RU" sz="1400" b="1"/>
            </a:p>
          </p:txBody>
        </p:sp>
        <p:sp>
          <p:nvSpPr>
            <p:cNvPr id="45067" name="Text Box 11"/>
            <p:cNvSpPr txBox="1">
              <a:spLocks noChangeArrowheads="1"/>
            </p:cNvSpPr>
            <p:nvPr/>
          </p:nvSpPr>
          <p:spPr bwMode="auto">
            <a:xfrm>
              <a:off x="2925" y="2718"/>
              <a:ext cx="944" cy="486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 sz="1400" b="1">
                  <a:latin typeface="Vrinda" panose="020B0502040204020203" pitchFamily="34" charset="0"/>
                </a:rPr>
                <a:t>Обязательное маркирование пакетов</a:t>
              </a:r>
              <a:endParaRPr lang="ru-RU" altLang="ru-RU" sz="1400" b="1"/>
            </a:p>
          </p:txBody>
        </p:sp>
        <p:sp>
          <p:nvSpPr>
            <p:cNvPr id="45068" name="Text Box 12"/>
            <p:cNvSpPr txBox="1">
              <a:spLocks noChangeArrowheads="1"/>
            </p:cNvSpPr>
            <p:nvPr/>
          </p:nvSpPr>
          <p:spPr bwMode="auto">
            <a:xfrm>
              <a:off x="3969" y="2205"/>
              <a:ext cx="725" cy="687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 sz="1400" b="1">
                  <a:latin typeface="Vrinda" panose="020B0502040204020203" pitchFamily="34" charset="0"/>
                </a:rPr>
                <a:t>Метод изоляции источника пакета SPIE</a:t>
              </a:r>
              <a:endParaRPr lang="ru-RU" altLang="ru-RU" sz="1400" b="1"/>
            </a:p>
          </p:txBody>
        </p:sp>
        <p:sp>
          <p:nvSpPr>
            <p:cNvPr id="45069" name="Line 13"/>
            <p:cNvSpPr>
              <a:spLocks noChangeShapeType="1"/>
            </p:cNvSpPr>
            <p:nvPr/>
          </p:nvSpPr>
          <p:spPr bwMode="auto">
            <a:xfrm flipH="1">
              <a:off x="2068" y="1157"/>
              <a:ext cx="726" cy="29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stealth" w="sm" len="lg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5070" name="Line 14"/>
            <p:cNvSpPr>
              <a:spLocks noChangeShapeType="1"/>
            </p:cNvSpPr>
            <p:nvPr/>
          </p:nvSpPr>
          <p:spPr bwMode="auto">
            <a:xfrm>
              <a:off x="3471" y="1157"/>
              <a:ext cx="588" cy="23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stealth" w="sm" len="lg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5071" name="Line 15"/>
            <p:cNvSpPr>
              <a:spLocks noChangeShapeType="1"/>
            </p:cNvSpPr>
            <p:nvPr/>
          </p:nvSpPr>
          <p:spPr bwMode="auto">
            <a:xfrm flipH="1">
              <a:off x="1202" y="2523"/>
              <a:ext cx="0" cy="173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stealth" w="sm" len="lg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5072" name="Line 16"/>
            <p:cNvSpPr>
              <a:spLocks noChangeShapeType="1"/>
            </p:cNvSpPr>
            <p:nvPr/>
          </p:nvSpPr>
          <p:spPr bwMode="auto">
            <a:xfrm>
              <a:off x="2346" y="1969"/>
              <a:ext cx="548" cy="22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stealth" w="sm" len="lg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5073" name="Line 17"/>
            <p:cNvSpPr>
              <a:spLocks noChangeShapeType="1"/>
            </p:cNvSpPr>
            <p:nvPr/>
          </p:nvSpPr>
          <p:spPr bwMode="auto">
            <a:xfrm flipH="1">
              <a:off x="2374" y="2538"/>
              <a:ext cx="214" cy="173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stealth" w="sm" len="lg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5074" name="Line 18"/>
            <p:cNvSpPr>
              <a:spLocks noChangeShapeType="1"/>
            </p:cNvSpPr>
            <p:nvPr/>
          </p:nvSpPr>
          <p:spPr bwMode="auto">
            <a:xfrm>
              <a:off x="3122" y="2538"/>
              <a:ext cx="313" cy="166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stealth" w="sm" len="lg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5075" name="Line 19"/>
            <p:cNvSpPr>
              <a:spLocks noChangeShapeType="1"/>
            </p:cNvSpPr>
            <p:nvPr/>
          </p:nvSpPr>
          <p:spPr bwMode="auto">
            <a:xfrm flipH="1">
              <a:off x="4275" y="1969"/>
              <a:ext cx="1" cy="243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stealth" w="sm" len="lg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5076" name="Line 20"/>
            <p:cNvSpPr>
              <a:spLocks noChangeShapeType="1"/>
            </p:cNvSpPr>
            <p:nvPr/>
          </p:nvSpPr>
          <p:spPr bwMode="auto">
            <a:xfrm flipH="1">
              <a:off x="1378" y="1962"/>
              <a:ext cx="505" cy="22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stealth" w="sm" len="lg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</p:grp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561975"/>
          </a:xfrm>
        </p:spPr>
        <p:txBody>
          <a:bodyPr>
            <a:normAutofit fontScale="90000"/>
          </a:bodyPr>
          <a:lstStyle/>
          <a:p>
            <a:r>
              <a:rPr lang="ru-RU" altLang="ru-RU" sz="3200"/>
              <a:t>Пример топологии сети</a:t>
            </a:r>
          </a:p>
        </p:txBody>
      </p:sp>
      <p:grpSp>
        <p:nvGrpSpPr>
          <p:cNvPr id="46083" name="Group 3"/>
          <p:cNvGrpSpPr>
            <a:grpSpLocks noChangeAspect="1"/>
          </p:cNvGrpSpPr>
          <p:nvPr/>
        </p:nvGrpSpPr>
        <p:grpSpPr bwMode="auto">
          <a:xfrm>
            <a:off x="755650" y="1341438"/>
            <a:ext cx="7058025" cy="3641725"/>
            <a:chOff x="1026" y="7097"/>
            <a:chExt cx="7270" cy="3751"/>
          </a:xfrm>
        </p:grpSpPr>
        <p:sp>
          <p:nvSpPr>
            <p:cNvPr id="46084" name="AutoShape 4"/>
            <p:cNvSpPr>
              <a:spLocks noChangeAspect="1" noChangeArrowheads="1"/>
            </p:cNvSpPr>
            <p:nvPr/>
          </p:nvSpPr>
          <p:spPr bwMode="auto">
            <a:xfrm>
              <a:off x="1026" y="7097"/>
              <a:ext cx="7270" cy="375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6085" name="Line 5"/>
            <p:cNvSpPr>
              <a:spLocks noChangeShapeType="1"/>
            </p:cNvSpPr>
            <p:nvPr/>
          </p:nvSpPr>
          <p:spPr bwMode="auto">
            <a:xfrm>
              <a:off x="4159" y="9821"/>
              <a:ext cx="1047" cy="633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none" w="sm" len="lg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6086" name="Line 6"/>
            <p:cNvSpPr>
              <a:spLocks noChangeShapeType="1"/>
            </p:cNvSpPr>
            <p:nvPr/>
          </p:nvSpPr>
          <p:spPr bwMode="auto">
            <a:xfrm flipH="1">
              <a:off x="5500" y="9567"/>
              <a:ext cx="569" cy="55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none" w="sm" len="lg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6087" name="Line 7"/>
            <p:cNvSpPr>
              <a:spLocks noChangeShapeType="1"/>
            </p:cNvSpPr>
            <p:nvPr/>
          </p:nvSpPr>
          <p:spPr bwMode="auto">
            <a:xfrm>
              <a:off x="3552" y="8953"/>
              <a:ext cx="452" cy="77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none" w="sm" len="lg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6088" name="Line 8"/>
            <p:cNvSpPr>
              <a:spLocks noChangeShapeType="1"/>
            </p:cNvSpPr>
            <p:nvPr/>
          </p:nvSpPr>
          <p:spPr bwMode="auto">
            <a:xfrm>
              <a:off x="4790" y="8953"/>
              <a:ext cx="884" cy="54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none" w="sm" len="lg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6089" name="Line 9"/>
            <p:cNvSpPr>
              <a:spLocks noChangeShapeType="1"/>
            </p:cNvSpPr>
            <p:nvPr/>
          </p:nvSpPr>
          <p:spPr bwMode="auto">
            <a:xfrm flipH="1">
              <a:off x="5798" y="9559"/>
              <a:ext cx="1036" cy="4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none" w="sm" len="lg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6090" name="Line 10"/>
            <p:cNvSpPr>
              <a:spLocks noChangeShapeType="1"/>
            </p:cNvSpPr>
            <p:nvPr/>
          </p:nvSpPr>
          <p:spPr bwMode="auto">
            <a:xfrm flipV="1">
              <a:off x="4117" y="9581"/>
              <a:ext cx="1552" cy="20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6091" name="Line 11"/>
            <p:cNvSpPr>
              <a:spLocks noChangeShapeType="1"/>
            </p:cNvSpPr>
            <p:nvPr/>
          </p:nvSpPr>
          <p:spPr bwMode="auto">
            <a:xfrm>
              <a:off x="3626" y="8955"/>
              <a:ext cx="1043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6092" name="Line 12"/>
            <p:cNvSpPr>
              <a:spLocks noChangeShapeType="1"/>
            </p:cNvSpPr>
            <p:nvPr/>
          </p:nvSpPr>
          <p:spPr bwMode="auto">
            <a:xfrm>
              <a:off x="3303" y="7965"/>
              <a:ext cx="149" cy="86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6093" name="Line 13"/>
            <p:cNvSpPr>
              <a:spLocks noChangeShapeType="1"/>
            </p:cNvSpPr>
            <p:nvPr/>
          </p:nvSpPr>
          <p:spPr bwMode="auto">
            <a:xfrm>
              <a:off x="3303" y="7914"/>
              <a:ext cx="960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6094" name="Line 14"/>
            <p:cNvSpPr>
              <a:spLocks noChangeShapeType="1"/>
            </p:cNvSpPr>
            <p:nvPr/>
          </p:nvSpPr>
          <p:spPr bwMode="auto">
            <a:xfrm>
              <a:off x="4697" y="7963"/>
              <a:ext cx="198" cy="82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6095" name="Line 15"/>
            <p:cNvSpPr>
              <a:spLocks noChangeShapeType="1"/>
            </p:cNvSpPr>
            <p:nvPr/>
          </p:nvSpPr>
          <p:spPr bwMode="auto">
            <a:xfrm>
              <a:off x="3289" y="7860"/>
              <a:ext cx="1523" cy="115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6096" name="Line 16"/>
            <p:cNvSpPr>
              <a:spLocks noChangeShapeType="1"/>
            </p:cNvSpPr>
            <p:nvPr/>
          </p:nvSpPr>
          <p:spPr bwMode="auto">
            <a:xfrm flipV="1">
              <a:off x="3533" y="7833"/>
              <a:ext cx="1043" cy="107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6097" name="Line 17"/>
            <p:cNvSpPr>
              <a:spLocks noChangeShapeType="1"/>
            </p:cNvSpPr>
            <p:nvPr/>
          </p:nvSpPr>
          <p:spPr bwMode="auto">
            <a:xfrm flipV="1">
              <a:off x="6916" y="8858"/>
              <a:ext cx="671" cy="68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6098" name="Line 18"/>
            <p:cNvSpPr>
              <a:spLocks noChangeShapeType="1"/>
            </p:cNvSpPr>
            <p:nvPr/>
          </p:nvSpPr>
          <p:spPr bwMode="auto">
            <a:xfrm>
              <a:off x="2451" y="7578"/>
              <a:ext cx="784" cy="28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6099" name="Line 19"/>
            <p:cNvSpPr>
              <a:spLocks noChangeShapeType="1"/>
            </p:cNvSpPr>
            <p:nvPr/>
          </p:nvSpPr>
          <p:spPr bwMode="auto">
            <a:xfrm flipH="1">
              <a:off x="1577" y="7549"/>
              <a:ext cx="776" cy="42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6100" name="Line 20"/>
            <p:cNvSpPr>
              <a:spLocks noChangeShapeType="1"/>
            </p:cNvSpPr>
            <p:nvPr/>
          </p:nvSpPr>
          <p:spPr bwMode="auto">
            <a:xfrm flipV="1">
              <a:off x="4555" y="7850"/>
              <a:ext cx="1087" cy="13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6101" name="Line 21"/>
            <p:cNvSpPr>
              <a:spLocks noChangeShapeType="1"/>
            </p:cNvSpPr>
            <p:nvPr/>
          </p:nvSpPr>
          <p:spPr bwMode="auto">
            <a:xfrm flipH="1" flipV="1">
              <a:off x="6627" y="8391"/>
              <a:ext cx="920" cy="407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6102" name="Line 22"/>
            <p:cNvSpPr>
              <a:spLocks noChangeShapeType="1"/>
            </p:cNvSpPr>
            <p:nvPr/>
          </p:nvSpPr>
          <p:spPr bwMode="auto">
            <a:xfrm>
              <a:off x="5631" y="7771"/>
              <a:ext cx="878" cy="60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6103" name="Line 23"/>
            <p:cNvSpPr>
              <a:spLocks noChangeShapeType="1"/>
            </p:cNvSpPr>
            <p:nvPr/>
          </p:nvSpPr>
          <p:spPr bwMode="auto">
            <a:xfrm flipV="1">
              <a:off x="5757" y="7674"/>
              <a:ext cx="1395" cy="9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6104" name="Line 24"/>
            <p:cNvSpPr>
              <a:spLocks noChangeShapeType="1"/>
            </p:cNvSpPr>
            <p:nvPr/>
          </p:nvSpPr>
          <p:spPr bwMode="auto">
            <a:xfrm flipH="1">
              <a:off x="6529" y="7700"/>
              <a:ext cx="686" cy="63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6105" name="Oval 25"/>
            <p:cNvSpPr>
              <a:spLocks noChangeArrowheads="1"/>
            </p:cNvSpPr>
            <p:nvPr/>
          </p:nvSpPr>
          <p:spPr bwMode="auto">
            <a:xfrm>
              <a:off x="2024" y="7166"/>
              <a:ext cx="754" cy="754"/>
            </a:xfrm>
            <a:prstGeom prst="ellipse">
              <a:avLst/>
            </a:prstGeom>
            <a:solidFill>
              <a:srgbClr val="C0C0C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algn="ctr">
                <a:spcBef>
                  <a:spcPts val="400"/>
                </a:spcBef>
              </a:pPr>
              <a:r>
                <a:rPr lang="en-US" altLang="ru-RU" sz="1000">
                  <a:latin typeface="Vrinda" panose="020B0502040204020203" pitchFamily="34" charset="0"/>
                </a:rPr>
                <a:t>R</a:t>
              </a:r>
              <a:r>
                <a:rPr lang="en-US" altLang="ru-RU" sz="1000" baseline="-25000">
                  <a:latin typeface="Vrinda" panose="020B0502040204020203" pitchFamily="34" charset="0"/>
                </a:rPr>
                <a:t>17</a:t>
              </a:r>
              <a:endParaRPr lang="ru-RU" altLang="ru-RU"/>
            </a:p>
          </p:txBody>
        </p:sp>
        <p:sp>
          <p:nvSpPr>
            <p:cNvPr id="46106" name="Oval 26"/>
            <p:cNvSpPr>
              <a:spLocks noChangeArrowheads="1"/>
            </p:cNvSpPr>
            <p:nvPr/>
          </p:nvSpPr>
          <p:spPr bwMode="auto">
            <a:xfrm>
              <a:off x="2849" y="7511"/>
              <a:ext cx="754" cy="754"/>
            </a:xfrm>
            <a:prstGeom prst="ellipse">
              <a:avLst/>
            </a:prstGeom>
            <a:solidFill>
              <a:srgbClr val="C0C0C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algn="ctr">
                <a:spcBef>
                  <a:spcPts val="400"/>
                </a:spcBef>
              </a:pPr>
              <a:r>
                <a:rPr lang="en-US" altLang="ru-RU" sz="1000">
                  <a:latin typeface="Vrinda" panose="020B0502040204020203" pitchFamily="34" charset="0"/>
                </a:rPr>
                <a:t>R</a:t>
              </a:r>
              <a:r>
                <a:rPr lang="en-US" altLang="ru-RU" sz="1000" baseline="-25000">
                  <a:latin typeface="Vrinda" panose="020B0502040204020203" pitchFamily="34" charset="0"/>
                </a:rPr>
                <a:t>12</a:t>
              </a:r>
              <a:endParaRPr lang="ru-RU" altLang="ru-RU"/>
            </a:p>
          </p:txBody>
        </p:sp>
        <p:sp>
          <p:nvSpPr>
            <p:cNvPr id="46107" name="Oval 27"/>
            <p:cNvSpPr>
              <a:spLocks noChangeArrowheads="1"/>
            </p:cNvSpPr>
            <p:nvPr/>
          </p:nvSpPr>
          <p:spPr bwMode="auto">
            <a:xfrm>
              <a:off x="4154" y="7466"/>
              <a:ext cx="754" cy="754"/>
            </a:xfrm>
            <a:prstGeom prst="ellipse">
              <a:avLst/>
            </a:prstGeom>
            <a:solidFill>
              <a:srgbClr val="C0C0C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algn="ctr">
                <a:spcBef>
                  <a:spcPts val="400"/>
                </a:spcBef>
              </a:pPr>
              <a:r>
                <a:rPr lang="en-US" altLang="ru-RU" sz="1000">
                  <a:latin typeface="Vrinda" panose="020B0502040204020203" pitchFamily="34" charset="0"/>
                </a:rPr>
                <a:t>R</a:t>
              </a:r>
              <a:r>
                <a:rPr lang="en-US" altLang="ru-RU" sz="1000" baseline="-25000">
                  <a:latin typeface="Vrinda" panose="020B0502040204020203" pitchFamily="34" charset="0"/>
                </a:rPr>
                <a:t>19</a:t>
              </a:r>
              <a:endParaRPr lang="ru-RU" altLang="ru-RU"/>
            </a:p>
          </p:txBody>
        </p:sp>
        <p:sp>
          <p:nvSpPr>
            <p:cNvPr id="46108" name="Oval 28"/>
            <p:cNvSpPr>
              <a:spLocks noChangeArrowheads="1"/>
            </p:cNvSpPr>
            <p:nvPr/>
          </p:nvSpPr>
          <p:spPr bwMode="auto">
            <a:xfrm>
              <a:off x="3149" y="8516"/>
              <a:ext cx="754" cy="754"/>
            </a:xfrm>
            <a:prstGeom prst="ellipse">
              <a:avLst/>
            </a:prstGeom>
            <a:solidFill>
              <a:srgbClr val="C0C0C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algn="ctr">
                <a:spcBef>
                  <a:spcPts val="400"/>
                </a:spcBef>
              </a:pPr>
              <a:r>
                <a:rPr lang="en-US" altLang="ru-RU" sz="1000">
                  <a:latin typeface="Vrinda" panose="020B0502040204020203" pitchFamily="34" charset="0"/>
                </a:rPr>
                <a:t>R</a:t>
              </a:r>
              <a:r>
                <a:rPr lang="en-US" altLang="ru-RU" sz="1000" baseline="-25000">
                  <a:latin typeface="Vrinda" panose="020B0502040204020203" pitchFamily="34" charset="0"/>
                </a:rPr>
                <a:t>4</a:t>
              </a:r>
              <a:endParaRPr lang="ru-RU" altLang="ru-RU"/>
            </a:p>
          </p:txBody>
        </p:sp>
        <p:sp>
          <p:nvSpPr>
            <p:cNvPr id="46109" name="Oval 29"/>
            <p:cNvSpPr>
              <a:spLocks noChangeArrowheads="1"/>
            </p:cNvSpPr>
            <p:nvPr/>
          </p:nvSpPr>
          <p:spPr bwMode="auto">
            <a:xfrm>
              <a:off x="4499" y="8546"/>
              <a:ext cx="754" cy="754"/>
            </a:xfrm>
            <a:prstGeom prst="ellipse">
              <a:avLst/>
            </a:prstGeom>
            <a:solidFill>
              <a:srgbClr val="C0C0C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algn="ctr">
                <a:spcBef>
                  <a:spcPts val="400"/>
                </a:spcBef>
              </a:pPr>
              <a:r>
                <a:rPr lang="en-US" altLang="ru-RU" sz="1000">
                  <a:latin typeface="Vrinda" panose="020B0502040204020203" pitchFamily="34" charset="0"/>
                </a:rPr>
                <a:t>R</a:t>
              </a:r>
              <a:r>
                <a:rPr lang="en-US" altLang="ru-RU" sz="1000" baseline="-25000">
                  <a:latin typeface="Vrinda" panose="020B0502040204020203" pitchFamily="34" charset="0"/>
                </a:rPr>
                <a:t>5</a:t>
              </a:r>
              <a:endParaRPr lang="ru-RU" altLang="ru-RU"/>
            </a:p>
          </p:txBody>
        </p:sp>
        <p:sp>
          <p:nvSpPr>
            <p:cNvPr id="46110" name="Oval 30"/>
            <p:cNvSpPr>
              <a:spLocks noChangeArrowheads="1"/>
            </p:cNvSpPr>
            <p:nvPr/>
          </p:nvSpPr>
          <p:spPr bwMode="auto">
            <a:xfrm>
              <a:off x="5309" y="7421"/>
              <a:ext cx="754" cy="754"/>
            </a:xfrm>
            <a:prstGeom prst="ellipse">
              <a:avLst/>
            </a:prstGeom>
            <a:solidFill>
              <a:srgbClr val="C0C0C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algn="ctr">
                <a:spcBef>
                  <a:spcPts val="400"/>
                </a:spcBef>
              </a:pPr>
              <a:r>
                <a:rPr lang="en-US" altLang="ru-RU" sz="1000">
                  <a:latin typeface="Vrinda" panose="020B0502040204020203" pitchFamily="34" charset="0"/>
                </a:rPr>
                <a:t>R</a:t>
              </a:r>
              <a:r>
                <a:rPr lang="en-US" altLang="ru-RU" sz="1000" baseline="-25000">
                  <a:latin typeface="Vrinda" panose="020B0502040204020203" pitchFamily="34" charset="0"/>
                </a:rPr>
                <a:t>23</a:t>
              </a:r>
              <a:endParaRPr lang="ru-RU" altLang="ru-RU"/>
            </a:p>
          </p:txBody>
        </p:sp>
        <p:sp>
          <p:nvSpPr>
            <p:cNvPr id="46111" name="Oval 31"/>
            <p:cNvSpPr>
              <a:spLocks noChangeArrowheads="1"/>
            </p:cNvSpPr>
            <p:nvPr/>
          </p:nvSpPr>
          <p:spPr bwMode="auto">
            <a:xfrm>
              <a:off x="6149" y="7946"/>
              <a:ext cx="754" cy="754"/>
            </a:xfrm>
            <a:prstGeom prst="ellipse">
              <a:avLst/>
            </a:prstGeom>
            <a:solidFill>
              <a:srgbClr val="C0C0C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algn="ctr">
                <a:spcBef>
                  <a:spcPts val="400"/>
                </a:spcBef>
              </a:pPr>
              <a:r>
                <a:rPr lang="en-US" altLang="ru-RU" sz="1000">
                  <a:latin typeface="Vrinda" panose="020B0502040204020203" pitchFamily="34" charset="0"/>
                </a:rPr>
                <a:t>R</a:t>
              </a:r>
              <a:r>
                <a:rPr lang="en-US" altLang="ru-RU" sz="1000" baseline="-25000">
                  <a:latin typeface="Vrinda" panose="020B0502040204020203" pitchFamily="34" charset="0"/>
                </a:rPr>
                <a:t>20</a:t>
              </a:r>
              <a:endParaRPr lang="ru-RU" altLang="ru-RU"/>
            </a:p>
          </p:txBody>
        </p:sp>
        <p:sp>
          <p:nvSpPr>
            <p:cNvPr id="46112" name="Oval 32"/>
            <p:cNvSpPr>
              <a:spLocks noChangeArrowheads="1"/>
            </p:cNvSpPr>
            <p:nvPr/>
          </p:nvSpPr>
          <p:spPr bwMode="auto">
            <a:xfrm>
              <a:off x="7214" y="8471"/>
              <a:ext cx="754" cy="754"/>
            </a:xfrm>
            <a:prstGeom prst="ellipse">
              <a:avLst/>
            </a:prstGeom>
            <a:solidFill>
              <a:srgbClr val="C0C0C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algn="ctr">
                <a:spcBef>
                  <a:spcPts val="400"/>
                </a:spcBef>
              </a:pPr>
              <a:r>
                <a:rPr lang="en-US" altLang="ru-RU" sz="1000">
                  <a:latin typeface="Vrinda" panose="020B0502040204020203" pitchFamily="34" charset="0"/>
                </a:rPr>
                <a:t>R</a:t>
              </a:r>
              <a:r>
                <a:rPr lang="en-US" altLang="ru-RU" sz="1000" baseline="-25000">
                  <a:latin typeface="Vrinda" panose="020B0502040204020203" pitchFamily="34" charset="0"/>
                </a:rPr>
                <a:t>14</a:t>
              </a:r>
              <a:endParaRPr lang="ru-RU" altLang="ru-RU"/>
            </a:p>
          </p:txBody>
        </p:sp>
        <p:sp>
          <p:nvSpPr>
            <p:cNvPr id="46113" name="Oval 33"/>
            <p:cNvSpPr>
              <a:spLocks noChangeArrowheads="1"/>
            </p:cNvSpPr>
            <p:nvPr/>
          </p:nvSpPr>
          <p:spPr bwMode="auto">
            <a:xfrm>
              <a:off x="6554" y="9176"/>
              <a:ext cx="754" cy="754"/>
            </a:xfrm>
            <a:prstGeom prst="ellipse">
              <a:avLst/>
            </a:prstGeom>
            <a:solidFill>
              <a:srgbClr val="C0C0C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algn="ctr">
                <a:spcBef>
                  <a:spcPts val="400"/>
                </a:spcBef>
              </a:pPr>
              <a:r>
                <a:rPr lang="en-US" altLang="ru-RU" sz="1000">
                  <a:latin typeface="Vrinda" panose="020B0502040204020203" pitchFamily="34" charset="0"/>
                </a:rPr>
                <a:t>R</a:t>
              </a:r>
              <a:r>
                <a:rPr lang="en-US" altLang="ru-RU" sz="1000" baseline="-25000">
                  <a:latin typeface="Vrinda" panose="020B0502040204020203" pitchFamily="34" charset="0"/>
                </a:rPr>
                <a:t>6</a:t>
              </a:r>
              <a:endParaRPr lang="ru-RU" altLang="ru-RU"/>
            </a:p>
          </p:txBody>
        </p:sp>
        <p:sp>
          <p:nvSpPr>
            <p:cNvPr id="46114" name="Oval 34"/>
            <p:cNvSpPr>
              <a:spLocks noChangeArrowheads="1"/>
            </p:cNvSpPr>
            <p:nvPr/>
          </p:nvSpPr>
          <p:spPr bwMode="auto">
            <a:xfrm>
              <a:off x="5354" y="9191"/>
              <a:ext cx="754" cy="754"/>
            </a:xfrm>
            <a:prstGeom prst="ellipse">
              <a:avLst/>
            </a:prstGeom>
            <a:solidFill>
              <a:srgbClr val="C0C0C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algn="ctr">
                <a:spcBef>
                  <a:spcPts val="400"/>
                </a:spcBef>
              </a:pPr>
              <a:r>
                <a:rPr lang="en-US" altLang="ru-RU" sz="1000">
                  <a:latin typeface="Vrinda" panose="020B0502040204020203" pitchFamily="34" charset="0"/>
                </a:rPr>
                <a:t>R</a:t>
              </a:r>
              <a:r>
                <a:rPr lang="en-US" altLang="ru-RU" sz="1000" baseline="-25000">
                  <a:latin typeface="Vrinda" panose="020B0502040204020203" pitchFamily="34" charset="0"/>
                </a:rPr>
                <a:t>2</a:t>
              </a:r>
              <a:endParaRPr lang="ru-RU" altLang="ru-RU"/>
            </a:p>
          </p:txBody>
        </p:sp>
        <p:sp>
          <p:nvSpPr>
            <p:cNvPr id="46115" name="Oval 35"/>
            <p:cNvSpPr>
              <a:spLocks noChangeArrowheads="1"/>
            </p:cNvSpPr>
            <p:nvPr/>
          </p:nvSpPr>
          <p:spPr bwMode="auto">
            <a:xfrm>
              <a:off x="3644" y="9431"/>
              <a:ext cx="754" cy="754"/>
            </a:xfrm>
            <a:prstGeom prst="ellipse">
              <a:avLst/>
            </a:prstGeom>
            <a:solidFill>
              <a:srgbClr val="C0C0C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algn="ctr">
                <a:spcBef>
                  <a:spcPts val="400"/>
                </a:spcBef>
              </a:pPr>
              <a:r>
                <a:rPr lang="en-US" altLang="ru-RU" sz="1000">
                  <a:latin typeface="Vrinda" panose="020B0502040204020203" pitchFamily="34" charset="0"/>
                </a:rPr>
                <a:t>R</a:t>
              </a:r>
              <a:r>
                <a:rPr lang="en-US" altLang="ru-RU" sz="1000" baseline="-25000">
                  <a:latin typeface="Vrinda" panose="020B0502040204020203" pitchFamily="34" charset="0"/>
                </a:rPr>
                <a:t>3</a:t>
              </a:r>
              <a:endParaRPr lang="ru-RU" altLang="ru-RU"/>
            </a:p>
          </p:txBody>
        </p:sp>
        <p:sp>
          <p:nvSpPr>
            <p:cNvPr id="46116" name="Oval 36"/>
            <p:cNvSpPr>
              <a:spLocks noChangeArrowheads="1"/>
            </p:cNvSpPr>
            <p:nvPr/>
          </p:nvSpPr>
          <p:spPr bwMode="auto">
            <a:xfrm>
              <a:off x="6839" y="7316"/>
              <a:ext cx="754" cy="754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algn="ctr"/>
              <a:r>
                <a:rPr lang="en-US" altLang="ru-RU" sz="1200">
                  <a:latin typeface="Vrinda" panose="020B0502040204020203" pitchFamily="34" charset="0"/>
                </a:rPr>
                <a:t>A</a:t>
              </a:r>
              <a:endParaRPr lang="ru-RU" altLang="ru-RU"/>
            </a:p>
          </p:txBody>
        </p:sp>
        <p:sp>
          <p:nvSpPr>
            <p:cNvPr id="46117" name="Oval 37"/>
            <p:cNvSpPr>
              <a:spLocks noChangeArrowheads="1"/>
            </p:cNvSpPr>
            <p:nvPr/>
          </p:nvSpPr>
          <p:spPr bwMode="auto">
            <a:xfrm>
              <a:off x="1199" y="7586"/>
              <a:ext cx="754" cy="754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algn="ctr"/>
              <a:r>
                <a:rPr lang="en-US" altLang="ru-RU" sz="1200">
                  <a:latin typeface="Vrinda" panose="020B0502040204020203" pitchFamily="34" charset="0"/>
                </a:rPr>
                <a:t>A</a:t>
              </a:r>
              <a:endParaRPr lang="ru-RU" altLang="ru-RU"/>
            </a:p>
          </p:txBody>
        </p:sp>
        <p:sp>
          <p:nvSpPr>
            <p:cNvPr id="46118" name="Oval 38"/>
            <p:cNvSpPr>
              <a:spLocks noChangeArrowheads="1"/>
            </p:cNvSpPr>
            <p:nvPr/>
          </p:nvSpPr>
          <p:spPr bwMode="auto">
            <a:xfrm>
              <a:off x="4889" y="10076"/>
              <a:ext cx="754" cy="754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algn="ctr"/>
              <a:r>
                <a:rPr lang="en-US" altLang="ru-RU" sz="1200">
                  <a:latin typeface="Vrinda" panose="020B0502040204020203" pitchFamily="34" charset="0"/>
                </a:rPr>
                <a:t>V</a:t>
              </a:r>
              <a:endParaRPr lang="ru-RU" altLang="ru-RU"/>
            </a:p>
          </p:txBody>
        </p:sp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3" name="Text Box 3"/>
          <p:cNvSpPr txBox="1">
            <a:spLocks noChangeArrowheads="1"/>
          </p:cNvSpPr>
          <p:nvPr/>
        </p:nvSpPr>
        <p:spPr bwMode="auto">
          <a:xfrm>
            <a:off x="251520" y="1556792"/>
            <a:ext cx="8712968" cy="15696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just"/>
            <a:r>
              <a:rPr lang="en-US" altLang="ru-RU" sz="2400" b="1" dirty="0">
                <a:latin typeface="Times New Roman" pitchFamily="18" charset="0"/>
                <a:cs typeface="Times New Roman" pitchFamily="18" charset="0"/>
              </a:rPr>
              <a:t>DDOS (Distributed Denial of Service) – </a:t>
            </a:r>
            <a:r>
              <a:rPr lang="ru-RU" altLang="ru-RU" sz="2400" b="1" dirty="0">
                <a:latin typeface="Times New Roman" pitchFamily="18" charset="0"/>
                <a:cs typeface="Times New Roman" pitchFamily="18" charset="0"/>
              </a:rPr>
              <a:t>распределенный </a:t>
            </a:r>
          </a:p>
          <a:p>
            <a:pPr algn="just"/>
            <a:r>
              <a:rPr lang="ru-RU" altLang="ru-RU" sz="2400" b="1" dirty="0">
                <a:latin typeface="Times New Roman" pitchFamily="18" charset="0"/>
                <a:cs typeface="Times New Roman" pitchFamily="18" charset="0"/>
              </a:rPr>
              <a:t>отказ в обслуживании - это скоординированная атака</a:t>
            </a:r>
          </a:p>
          <a:p>
            <a:pPr algn="just"/>
            <a:r>
              <a:rPr lang="ru-RU" altLang="ru-RU" sz="2400" b="1" dirty="0">
                <a:latin typeface="Times New Roman" pitchFamily="18" charset="0"/>
                <a:cs typeface="Times New Roman" pitchFamily="18" charset="0"/>
              </a:rPr>
              <a:t>на нарушение доступности услуг (сервисов) системы</a:t>
            </a:r>
          </a:p>
          <a:p>
            <a:pPr algn="just"/>
            <a:r>
              <a:rPr lang="ru-RU" altLang="ru-RU" sz="2400" b="1" dirty="0">
                <a:latin typeface="Times New Roman" pitchFamily="18" charset="0"/>
                <a:cs typeface="Times New Roman" pitchFamily="18" charset="0"/>
              </a:rPr>
              <a:t>или  сетевого ресурса</a:t>
            </a:r>
          </a:p>
        </p:txBody>
      </p:sp>
      <p:sp>
        <p:nvSpPr>
          <p:cNvPr id="25604" name="Text Box 4"/>
          <p:cNvSpPr txBox="1">
            <a:spLocks noChangeArrowheads="1"/>
          </p:cNvSpPr>
          <p:nvPr/>
        </p:nvSpPr>
        <p:spPr bwMode="auto">
          <a:xfrm>
            <a:off x="179512" y="3284984"/>
            <a:ext cx="9062481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altLang="ru-RU" sz="2400" dirty="0">
                <a:latin typeface="Times New Roman" pitchFamily="18" charset="0"/>
                <a:cs typeface="Times New Roman" pitchFamily="18" charset="0"/>
              </a:rPr>
              <a:t>Базируется на реализации множества атак «отказ в обслуживании» </a:t>
            </a:r>
            <a:endParaRPr lang="en-US" altLang="ru-RU" sz="2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altLang="ru-RU" sz="2400" dirty="0">
                <a:latin typeface="Times New Roman" pitchFamily="18" charset="0"/>
                <a:cs typeface="Times New Roman" pitchFamily="18" charset="0"/>
              </a:rPr>
              <a:t>(DOS) </a:t>
            </a:r>
            <a:r>
              <a:rPr lang="ru-RU" altLang="ru-RU" sz="2400" dirty="0">
                <a:latin typeface="Times New Roman" pitchFamily="18" charset="0"/>
                <a:cs typeface="Times New Roman" pitchFamily="18" charset="0"/>
              </a:rPr>
              <a:t>, проводимых множеством скомпрометированных узлов.</a:t>
            </a:r>
          </a:p>
        </p:txBody>
      </p:sp>
      <p:sp>
        <p:nvSpPr>
          <p:cNvPr id="25605" name="Text Box 5"/>
          <p:cNvSpPr txBox="1">
            <a:spLocks noChangeArrowheads="1"/>
          </p:cNvSpPr>
          <p:nvPr/>
        </p:nvSpPr>
        <p:spPr bwMode="auto">
          <a:xfrm>
            <a:off x="251520" y="4293096"/>
            <a:ext cx="6398226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ru-RU" sz="3600" b="1" dirty="0">
                <a:latin typeface="Times New Roman" pitchFamily="18" charset="0"/>
                <a:cs typeface="Times New Roman" pitchFamily="18" charset="0"/>
              </a:rPr>
              <a:t>Spoofing – </a:t>
            </a:r>
            <a:r>
              <a:rPr lang="ru-RU" altLang="ru-RU" sz="3600" b="1" dirty="0">
                <a:latin typeface="Times New Roman" pitchFamily="18" charset="0"/>
                <a:cs typeface="Times New Roman" pitchFamily="18" charset="0"/>
              </a:rPr>
              <a:t>подмена </a:t>
            </a:r>
            <a:r>
              <a:rPr lang="en-US" altLang="ru-RU" sz="3600" b="1" dirty="0">
                <a:latin typeface="Times New Roman" pitchFamily="18" charset="0"/>
                <a:cs typeface="Times New Roman" pitchFamily="18" charset="0"/>
              </a:rPr>
              <a:t>IP </a:t>
            </a:r>
            <a:r>
              <a:rPr lang="ru-RU" altLang="ru-RU" sz="3600" b="1" dirty="0">
                <a:latin typeface="Times New Roman" pitchFamily="18" charset="0"/>
                <a:cs typeface="Times New Roman" pitchFamily="18" charset="0"/>
              </a:rPr>
              <a:t>адресов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ru-RU" altLang="ru-RU"/>
          </a:p>
        </p:txBody>
      </p:sp>
      <p:pic>
        <p:nvPicPr>
          <p:cNvPr id="47107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116013" y="1700213"/>
            <a:ext cx="6985000" cy="2990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>
          <a:xfrm>
            <a:off x="539552" y="404664"/>
            <a:ext cx="8229600" cy="490537"/>
          </a:xfrm>
        </p:spPr>
        <p:txBody>
          <a:bodyPr>
            <a:normAutofit fontScale="90000"/>
          </a:bodyPr>
          <a:lstStyle/>
          <a:p>
            <a:r>
              <a:rPr lang="ru-RU" altLang="ru-RU" sz="4000" dirty="0">
                <a:latin typeface="Times New Roman" pitchFamily="18" charset="0"/>
                <a:cs typeface="Times New Roman" pitchFamily="18" charset="0"/>
              </a:rPr>
              <a:t>Маркирование пакета</a:t>
            </a:r>
          </a:p>
        </p:txBody>
      </p:sp>
      <p:sp>
        <p:nvSpPr>
          <p:cNvPr id="48131" name="Text Box 3"/>
          <p:cNvSpPr txBox="1">
            <a:spLocks noChangeArrowheads="1"/>
          </p:cNvSpPr>
          <p:nvPr/>
        </p:nvSpPr>
        <p:spPr bwMode="auto">
          <a:xfrm>
            <a:off x="827088" y="1773238"/>
            <a:ext cx="7162410" cy="461665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ru-RU" sz="2400" b="1" dirty="0">
                <a:latin typeface="Times New Roman" pitchFamily="18" charset="0"/>
                <a:cs typeface="Times New Roman" pitchFamily="18" charset="0"/>
              </a:rPr>
              <a:t>IP-</a:t>
            </a:r>
            <a:r>
              <a:rPr lang="ru-RU" altLang="ru-RU" sz="2400" b="1" dirty="0" smtClean="0">
                <a:latin typeface="Times New Roman" pitchFamily="18" charset="0"/>
                <a:cs typeface="Times New Roman" pitchFamily="18" charset="0"/>
              </a:rPr>
              <a:t>заголовок     </a:t>
            </a:r>
            <a:r>
              <a:rPr lang="ru-RU" altLang="ru-RU" sz="2400" b="1" dirty="0">
                <a:latin typeface="Times New Roman" pitchFamily="18" charset="0"/>
                <a:cs typeface="Times New Roman" pitchFamily="18" charset="0"/>
              </a:rPr>
              <a:t>Начал. адрес   </a:t>
            </a:r>
            <a:r>
              <a:rPr lang="ru-RU" altLang="ru-RU" sz="2400" b="1" dirty="0" err="1">
                <a:latin typeface="Times New Roman" pitchFamily="18" charset="0"/>
                <a:cs typeface="Times New Roman" pitchFamily="18" charset="0"/>
              </a:rPr>
              <a:t>Конечн</a:t>
            </a:r>
            <a:r>
              <a:rPr lang="ru-RU" altLang="ru-RU" sz="2400" b="1" dirty="0">
                <a:latin typeface="Times New Roman" pitchFamily="18" charset="0"/>
                <a:cs typeface="Times New Roman" pitchFamily="18" charset="0"/>
              </a:rPr>
              <a:t>. Адрес Путь</a:t>
            </a:r>
          </a:p>
        </p:txBody>
      </p:sp>
      <p:sp>
        <p:nvSpPr>
          <p:cNvPr id="48132" name="Line 4"/>
          <p:cNvSpPr>
            <a:spLocks noChangeShapeType="1"/>
          </p:cNvSpPr>
          <p:nvPr/>
        </p:nvSpPr>
        <p:spPr bwMode="auto">
          <a:xfrm>
            <a:off x="2916238" y="1773238"/>
            <a:ext cx="0" cy="5032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8133" name="Line 5"/>
          <p:cNvSpPr>
            <a:spLocks noChangeShapeType="1"/>
          </p:cNvSpPr>
          <p:nvPr/>
        </p:nvSpPr>
        <p:spPr bwMode="auto">
          <a:xfrm>
            <a:off x="5003800" y="1773238"/>
            <a:ext cx="0" cy="5032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8134" name="Line 6"/>
          <p:cNvSpPr>
            <a:spLocks noChangeShapeType="1"/>
          </p:cNvSpPr>
          <p:nvPr/>
        </p:nvSpPr>
        <p:spPr bwMode="auto">
          <a:xfrm>
            <a:off x="7380288" y="1773238"/>
            <a:ext cx="0" cy="5032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8135" name="Text Box 7"/>
          <p:cNvSpPr txBox="1">
            <a:spLocks noChangeArrowheads="1"/>
          </p:cNvSpPr>
          <p:nvPr/>
        </p:nvSpPr>
        <p:spPr bwMode="auto">
          <a:xfrm>
            <a:off x="899592" y="1340768"/>
            <a:ext cx="5784789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altLang="ru-RU" dirty="0">
                <a:latin typeface="Times New Roman" pitchFamily="18" charset="0"/>
                <a:cs typeface="Times New Roman" pitchFamily="18" charset="0"/>
              </a:rPr>
              <a:t>Метки, устанавливаемые в дополнительные поля пакета </a:t>
            </a:r>
          </a:p>
        </p:txBody>
      </p:sp>
      <p:grpSp>
        <p:nvGrpSpPr>
          <p:cNvPr id="48136" name="Group 8"/>
          <p:cNvGrpSpPr>
            <a:grpSpLocks/>
          </p:cNvGrpSpPr>
          <p:nvPr/>
        </p:nvGrpSpPr>
        <p:grpSpPr bwMode="auto">
          <a:xfrm>
            <a:off x="2051050" y="3644900"/>
            <a:ext cx="4895850" cy="1220788"/>
            <a:chOff x="1292" y="2296"/>
            <a:chExt cx="3084" cy="769"/>
          </a:xfrm>
        </p:grpSpPr>
        <p:sp>
          <p:nvSpPr>
            <p:cNvPr id="48137" name="Text Box 9"/>
            <p:cNvSpPr txBox="1">
              <a:spLocks noChangeArrowheads="1"/>
            </p:cNvSpPr>
            <p:nvPr/>
          </p:nvSpPr>
          <p:spPr bwMode="auto">
            <a:xfrm>
              <a:off x="1474" y="2659"/>
              <a:ext cx="2660" cy="291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ru-RU" altLang="ru-RU" sz="2400" b="1" dirty="0">
                  <a:latin typeface="Times New Roman" pitchFamily="18" charset="0"/>
                  <a:cs typeface="Times New Roman" pitchFamily="18" charset="0"/>
                </a:rPr>
                <a:t>Хэш-код </a:t>
              </a:r>
              <a:r>
                <a:rPr lang="ru-RU" altLang="ru-RU" sz="2400" b="1" dirty="0" err="1">
                  <a:latin typeface="Times New Roman" pitchFamily="18" charset="0"/>
                  <a:cs typeface="Times New Roman" pitchFamily="18" charset="0"/>
                </a:rPr>
                <a:t>адр</a:t>
              </a:r>
              <a:r>
                <a:rPr lang="ru-RU" altLang="ru-RU" sz="2400" b="1" dirty="0">
                  <a:latin typeface="Times New Roman" pitchFamily="18" charset="0"/>
                  <a:cs typeface="Times New Roman" pitchFamily="18" charset="0"/>
                </a:rPr>
                <a:t>. </a:t>
              </a:r>
              <a:r>
                <a:rPr lang="ru-RU" altLang="ru-RU" sz="2400" b="1" dirty="0" err="1">
                  <a:latin typeface="Times New Roman" pitchFamily="18" charset="0"/>
                  <a:cs typeface="Times New Roman" pitchFamily="18" charset="0"/>
                </a:rPr>
                <a:t>маршр</a:t>
              </a:r>
              <a:r>
                <a:rPr lang="ru-RU" altLang="ru-RU" sz="2400" b="1" dirty="0">
                  <a:latin typeface="Times New Roman" pitchFamily="18" charset="0"/>
                  <a:cs typeface="Times New Roman" pitchFamily="18" charset="0"/>
                </a:rPr>
                <a:t>.  </a:t>
              </a:r>
              <a:r>
                <a:rPr lang="ru-RU" altLang="ru-RU" sz="2400" b="1" dirty="0" smtClean="0">
                  <a:latin typeface="Times New Roman" pitchFamily="18" charset="0"/>
                  <a:cs typeface="Times New Roman" pitchFamily="18" charset="0"/>
                </a:rPr>
                <a:t>   Путь</a:t>
              </a:r>
              <a:endParaRPr lang="ru-RU" altLang="ru-RU" sz="2400" b="1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8138" name="Line 10"/>
            <p:cNvSpPr>
              <a:spLocks noChangeShapeType="1"/>
            </p:cNvSpPr>
            <p:nvPr/>
          </p:nvSpPr>
          <p:spPr bwMode="auto">
            <a:xfrm>
              <a:off x="3560" y="2659"/>
              <a:ext cx="0" cy="31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8139" name="Text Box 11"/>
            <p:cNvSpPr txBox="1">
              <a:spLocks noChangeArrowheads="1"/>
            </p:cNvSpPr>
            <p:nvPr/>
          </p:nvSpPr>
          <p:spPr bwMode="auto">
            <a:xfrm>
              <a:off x="1292" y="2296"/>
              <a:ext cx="3084" cy="769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altLang="ru-RU" dirty="0"/>
                <a:t>                      </a:t>
              </a:r>
              <a:r>
                <a:rPr lang="en-US" altLang="ru-RU" dirty="0">
                  <a:latin typeface="Times New Roman" pitchFamily="18" charset="0"/>
                  <a:cs typeface="Times New Roman" pitchFamily="18" charset="0"/>
                </a:rPr>
                <a:t>IP-</a:t>
              </a:r>
              <a:r>
                <a:rPr lang="ru-RU" altLang="ru-RU" dirty="0">
                  <a:latin typeface="Times New Roman" pitchFamily="18" charset="0"/>
                  <a:cs typeface="Times New Roman" pitchFamily="18" charset="0"/>
                </a:rPr>
                <a:t>заголовок</a:t>
              </a:r>
            </a:p>
            <a:p>
              <a:pPr>
                <a:spcBef>
                  <a:spcPct val="50000"/>
                </a:spcBef>
              </a:pPr>
              <a:endParaRPr lang="ru-RU" altLang="ru-RU" dirty="0">
                <a:latin typeface="Times New Roman" pitchFamily="18" charset="0"/>
                <a:cs typeface="Times New Roman" pitchFamily="18" charset="0"/>
              </a:endParaRPr>
            </a:p>
            <a:p>
              <a:pPr>
                <a:spcBef>
                  <a:spcPct val="50000"/>
                </a:spcBef>
              </a:pPr>
              <a:endParaRPr lang="ru-RU" altLang="ru-RU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48140" name="Text Box 12"/>
          <p:cNvSpPr txBox="1">
            <a:spLocks noChangeArrowheads="1"/>
          </p:cNvSpPr>
          <p:nvPr/>
        </p:nvSpPr>
        <p:spPr bwMode="auto">
          <a:xfrm>
            <a:off x="900113" y="2997200"/>
            <a:ext cx="6432530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altLang="ru-RU" dirty="0">
                <a:latin typeface="Times New Roman" pitchFamily="18" charset="0"/>
                <a:cs typeface="Times New Roman" pitchFamily="18" charset="0"/>
              </a:rPr>
              <a:t>Метки, устанавливаемые в «свободные» поля заголовка пакета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>
          <a:xfrm>
            <a:off x="467544" y="260648"/>
            <a:ext cx="8229600" cy="850900"/>
          </a:xfrm>
        </p:spPr>
        <p:txBody>
          <a:bodyPr/>
          <a:lstStyle/>
          <a:p>
            <a:r>
              <a:rPr lang="ru-RU" altLang="ru-RU" sz="3200" b="1" dirty="0"/>
              <a:t>Модель </a:t>
            </a:r>
            <a:r>
              <a:rPr lang="ru-RU" altLang="ru-RU" sz="3200" b="1" dirty="0" err="1"/>
              <a:t>бот-сети</a:t>
            </a:r>
            <a:endParaRPr lang="ru-RU" altLang="ru-RU" sz="3200" b="1" dirty="0"/>
          </a:p>
        </p:txBody>
      </p:sp>
      <p:pic>
        <p:nvPicPr>
          <p:cNvPr id="26627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68313" y="1700213"/>
            <a:ext cx="8497887" cy="4440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77875"/>
          </a:xfrm>
        </p:spPr>
        <p:txBody>
          <a:bodyPr/>
          <a:lstStyle/>
          <a:p>
            <a:r>
              <a:rPr lang="ru-RU" altLang="ru-RU" sz="4000"/>
              <a:t>Классификация  </a:t>
            </a:r>
            <a:r>
              <a:rPr lang="en-US" altLang="ru-RU" sz="4000"/>
              <a:t>DDOS </a:t>
            </a:r>
            <a:r>
              <a:rPr lang="ru-RU" altLang="ru-RU" sz="4000"/>
              <a:t>атак</a:t>
            </a:r>
          </a:p>
        </p:txBody>
      </p:sp>
      <p:sp>
        <p:nvSpPr>
          <p:cNvPr id="28675" name="Text Box 3"/>
          <p:cNvSpPr txBox="1">
            <a:spLocks noChangeArrowheads="1"/>
          </p:cNvSpPr>
          <p:nvPr/>
        </p:nvSpPr>
        <p:spPr bwMode="auto">
          <a:xfrm>
            <a:off x="251520" y="1700213"/>
            <a:ext cx="8640960" cy="15696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just"/>
            <a:r>
              <a:rPr lang="ru-RU" altLang="ru-RU" sz="2400" b="1" dirty="0">
                <a:latin typeface="Times New Roman" pitchFamily="18" charset="0"/>
                <a:cs typeface="Times New Roman" pitchFamily="18" charset="0"/>
              </a:rPr>
              <a:t>1. Атаки на истощение ресурса сети:</a:t>
            </a:r>
          </a:p>
          <a:p>
            <a:pPr algn="just"/>
            <a:r>
              <a:rPr lang="en-US" altLang="ru-RU" sz="2400" b="1" dirty="0">
                <a:latin typeface="Times New Roman" pitchFamily="18" charset="0"/>
                <a:cs typeface="Times New Roman" pitchFamily="18" charset="0"/>
              </a:rPr>
              <a:t>Flood –</a:t>
            </a:r>
            <a:r>
              <a:rPr lang="ru-RU" altLang="ru-RU" sz="2400" b="1" dirty="0">
                <a:latin typeface="Times New Roman" pitchFamily="18" charset="0"/>
                <a:cs typeface="Times New Roman" pitchFamily="18" charset="0"/>
              </a:rPr>
              <a:t>атаки (</a:t>
            </a:r>
            <a:r>
              <a:rPr lang="en-US" altLang="ru-RU" sz="2400" b="1" dirty="0">
                <a:latin typeface="Times New Roman" pitchFamily="18" charset="0"/>
                <a:cs typeface="Times New Roman" pitchFamily="18" charset="0"/>
              </a:rPr>
              <a:t>UDP-flood, ICMP-flood, HTTP-flood,</a:t>
            </a:r>
          </a:p>
          <a:p>
            <a:pPr algn="just"/>
            <a:r>
              <a:rPr lang="en-US" altLang="ru-RU" sz="2400" b="1" dirty="0">
                <a:latin typeface="Times New Roman" pitchFamily="18" charset="0"/>
                <a:cs typeface="Times New Roman" pitchFamily="18" charset="0"/>
              </a:rPr>
              <a:t> DNS-flood</a:t>
            </a:r>
            <a:r>
              <a:rPr lang="ru-RU" altLang="ru-RU" sz="2400" b="1" dirty="0">
                <a:latin typeface="Times New Roman" pitchFamily="18" charset="0"/>
                <a:cs typeface="Times New Roman" pitchFamily="18" charset="0"/>
              </a:rPr>
              <a:t>)</a:t>
            </a:r>
            <a:endParaRPr lang="en-US" altLang="ru-RU" sz="2400" b="1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altLang="ru-RU" sz="2400" b="1" dirty="0">
                <a:latin typeface="Times New Roman" pitchFamily="18" charset="0"/>
                <a:cs typeface="Times New Roman" pitchFamily="18" charset="0"/>
              </a:rPr>
              <a:t>Атаки , использующие отражатели: (</a:t>
            </a:r>
            <a:r>
              <a:rPr lang="en-US" altLang="ru-RU" sz="2400" b="1" dirty="0">
                <a:latin typeface="Times New Roman" pitchFamily="18" charset="0"/>
                <a:cs typeface="Times New Roman" pitchFamily="18" charset="0"/>
              </a:rPr>
              <a:t>Smurf, </a:t>
            </a:r>
            <a:r>
              <a:rPr lang="en-US" altLang="ru-RU" sz="2400" b="1" dirty="0" err="1">
                <a:latin typeface="Times New Roman" pitchFamily="18" charset="0"/>
                <a:cs typeface="Times New Roman" pitchFamily="18" charset="0"/>
              </a:rPr>
              <a:t>Fraggle</a:t>
            </a:r>
            <a:r>
              <a:rPr lang="en-US" altLang="ru-RU" sz="2400" b="1" dirty="0">
                <a:latin typeface="Times New Roman" pitchFamily="18" charset="0"/>
                <a:cs typeface="Times New Roman" pitchFamily="18" charset="0"/>
              </a:rPr>
              <a:t>)</a:t>
            </a:r>
            <a:endParaRPr lang="ru-RU" alt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676" name="Text Box 4"/>
          <p:cNvSpPr txBox="1">
            <a:spLocks noChangeArrowheads="1"/>
          </p:cNvSpPr>
          <p:nvPr/>
        </p:nvSpPr>
        <p:spPr bwMode="auto">
          <a:xfrm>
            <a:off x="323528" y="3573016"/>
            <a:ext cx="8228334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ru-RU" altLang="ru-RU" sz="2400" b="1" dirty="0">
                <a:latin typeface="Times New Roman" pitchFamily="18" charset="0"/>
                <a:cs typeface="Times New Roman" pitchFamily="18" charset="0"/>
              </a:rPr>
              <a:t>2. Атаки на истощение ресурса узла:</a:t>
            </a:r>
          </a:p>
          <a:p>
            <a:r>
              <a:rPr lang="en-US" altLang="ru-RU" sz="2400" b="1" dirty="0">
                <a:latin typeface="Times New Roman" pitchFamily="18" charset="0"/>
                <a:cs typeface="Times New Roman" pitchFamily="18" charset="0"/>
              </a:rPr>
              <a:t>TCP SYN, Land, Ping Death, </a:t>
            </a:r>
            <a:r>
              <a:rPr lang="ru-RU" altLang="ru-RU" sz="2400" b="1" dirty="0">
                <a:latin typeface="Times New Roman" pitchFamily="18" charset="0"/>
                <a:cs typeface="Times New Roman" pitchFamily="18" charset="0"/>
              </a:rPr>
              <a:t>некорректные пакеты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9" name="Text Box 3"/>
          <p:cNvSpPr txBox="1">
            <a:spLocks noChangeArrowheads="1"/>
          </p:cNvSpPr>
          <p:nvPr/>
        </p:nvSpPr>
        <p:spPr bwMode="auto">
          <a:xfrm>
            <a:off x="323850" y="1484313"/>
            <a:ext cx="8568630" cy="15696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just"/>
            <a:r>
              <a:rPr lang="ru-RU" altLang="ru-RU" sz="2400" b="1" dirty="0">
                <a:latin typeface="Times New Roman" pitchFamily="18" charset="0"/>
                <a:cs typeface="Times New Roman" pitchFamily="18" charset="0"/>
              </a:rPr>
              <a:t>Атака на истощение ресурсов сети заключается в посылке большого количества пакетов в атакуемую сеть. Они уменьшают ее пропускную способность сети для законных пользователей </a:t>
            </a:r>
          </a:p>
        </p:txBody>
      </p:sp>
      <p:sp>
        <p:nvSpPr>
          <p:cNvPr id="29700" name="Text Box 4"/>
          <p:cNvSpPr txBox="1">
            <a:spLocks noChangeArrowheads="1"/>
          </p:cNvSpPr>
          <p:nvPr/>
        </p:nvSpPr>
        <p:spPr bwMode="auto">
          <a:xfrm>
            <a:off x="251520" y="3068960"/>
            <a:ext cx="8694042" cy="19389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just"/>
            <a:r>
              <a:rPr lang="ru-RU" altLang="ru-RU" sz="2400" b="1" dirty="0">
                <a:latin typeface="Times New Roman" pitchFamily="18" charset="0"/>
                <a:cs typeface="Times New Roman" pitchFamily="18" charset="0"/>
              </a:rPr>
              <a:t>Атака на истощение ресурсов узла заключаются </a:t>
            </a:r>
            <a:r>
              <a:rPr lang="ru-RU" altLang="ru-RU" sz="2400" b="1" dirty="0" smtClean="0">
                <a:latin typeface="Times New Roman" pitchFamily="18" charset="0"/>
                <a:cs typeface="Times New Roman" pitchFamily="18" charset="0"/>
              </a:rPr>
              <a:t>в посылке </a:t>
            </a:r>
            <a:r>
              <a:rPr lang="ru-RU" altLang="ru-RU" sz="2400" b="1" dirty="0">
                <a:latin typeface="Times New Roman" pitchFamily="18" charset="0"/>
                <a:cs typeface="Times New Roman" pitchFamily="18" charset="0"/>
              </a:rPr>
              <a:t>большого количества запросов этому узлу. </a:t>
            </a:r>
          </a:p>
          <a:p>
            <a:pPr algn="just"/>
            <a:r>
              <a:rPr lang="ru-RU" altLang="ru-RU" sz="2400" b="1" dirty="0">
                <a:latin typeface="Times New Roman" pitchFamily="18" charset="0"/>
                <a:cs typeface="Times New Roman" pitchFamily="18" charset="0"/>
              </a:rPr>
              <a:t>Для каждого запроса выделяется определенный ресурс.</a:t>
            </a:r>
          </a:p>
          <a:p>
            <a:pPr algn="just"/>
            <a:r>
              <a:rPr lang="ru-RU" altLang="ru-RU" sz="2400" b="1" dirty="0">
                <a:latin typeface="Times New Roman" pitchFamily="18" charset="0"/>
                <a:cs typeface="Times New Roman" pitchFamily="18" charset="0"/>
              </a:rPr>
              <a:t>Когда ресурс заканчивается, обслуживание поступающих</a:t>
            </a:r>
          </a:p>
          <a:p>
            <a:pPr algn="just"/>
            <a:r>
              <a:rPr lang="ru-RU" altLang="ru-RU" sz="2400" b="1" dirty="0" smtClean="0">
                <a:latin typeface="Times New Roman" pitchFamily="18" charset="0"/>
                <a:cs typeface="Times New Roman" pitchFamily="18" charset="0"/>
              </a:rPr>
              <a:t>запросов </a:t>
            </a:r>
            <a:r>
              <a:rPr lang="ru-RU" altLang="ru-RU" sz="2400" b="1" dirty="0">
                <a:latin typeface="Times New Roman" pitchFamily="18" charset="0"/>
                <a:cs typeface="Times New Roman" pitchFamily="18" charset="0"/>
              </a:rPr>
              <a:t>становится невозможным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3" name="Text Box 3"/>
          <p:cNvSpPr txBox="1">
            <a:spLocks noChangeArrowheads="1"/>
          </p:cNvSpPr>
          <p:nvPr/>
        </p:nvSpPr>
        <p:spPr bwMode="auto">
          <a:xfrm>
            <a:off x="251520" y="1556792"/>
            <a:ext cx="8640960" cy="25545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just"/>
            <a:r>
              <a:rPr lang="en-US" altLang="ru-RU" sz="4000" dirty="0">
                <a:latin typeface="Times New Roman" pitchFamily="18" charset="0"/>
                <a:cs typeface="Times New Roman" pitchFamily="18" charset="0"/>
              </a:rPr>
              <a:t>Flood </a:t>
            </a:r>
            <a:r>
              <a:rPr lang="ru-RU" altLang="ru-RU" sz="4000" dirty="0">
                <a:latin typeface="Times New Roman" pitchFamily="18" charset="0"/>
                <a:cs typeface="Times New Roman" pitchFamily="18" charset="0"/>
              </a:rPr>
              <a:t>(наводнение) атака – на жертву направляется </a:t>
            </a:r>
            <a:r>
              <a:rPr lang="ru-RU" altLang="ru-RU" sz="4000" dirty="0" smtClean="0">
                <a:latin typeface="Times New Roman" pitchFamily="18" charset="0"/>
                <a:cs typeface="Times New Roman" pitchFamily="18" charset="0"/>
              </a:rPr>
              <a:t>огромное количество </a:t>
            </a:r>
            <a:r>
              <a:rPr lang="ru-RU" altLang="ru-RU" sz="4000" dirty="0">
                <a:latin typeface="Times New Roman" pitchFamily="18" charset="0"/>
                <a:cs typeface="Times New Roman" pitchFamily="18" charset="0"/>
              </a:rPr>
              <a:t>пакетов, ставится задача исчерпания ресурсов </a:t>
            </a:r>
            <a:r>
              <a:rPr lang="ru-RU" altLang="ru-RU" sz="4000" dirty="0" smtClean="0">
                <a:latin typeface="Times New Roman" pitchFamily="18" charset="0"/>
                <a:cs typeface="Times New Roman" pitchFamily="18" charset="0"/>
              </a:rPr>
              <a:t>каналов </a:t>
            </a:r>
            <a:r>
              <a:rPr lang="ru-RU" altLang="ru-RU" sz="4000" dirty="0">
                <a:latin typeface="Times New Roman" pitchFamily="18" charset="0"/>
                <a:cs typeface="Times New Roman" pitchFamily="18" charset="0"/>
              </a:rPr>
              <a:t>связи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633412"/>
          </a:xfrm>
        </p:spPr>
        <p:txBody>
          <a:bodyPr/>
          <a:lstStyle/>
          <a:p>
            <a:r>
              <a:rPr lang="ru-RU" altLang="ru-RU" sz="3200"/>
              <a:t>Атаки с использованием отражателей</a:t>
            </a:r>
          </a:p>
        </p:txBody>
      </p:sp>
      <p:pic>
        <p:nvPicPr>
          <p:cNvPr id="31747" name="Picture 3"/>
          <p:cNvPicPr>
            <a:picLocks noChangeAspect="1" noChangeArrowheads="1"/>
          </p:cNvPicPr>
          <p:nvPr/>
        </p:nvPicPr>
        <p:blipFill>
          <a:blip r:embed="rId2" cstate="print">
            <a:grayscl/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124075" y="1052513"/>
            <a:ext cx="5400675" cy="5375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633412"/>
          </a:xfrm>
        </p:spPr>
        <p:txBody>
          <a:bodyPr/>
          <a:lstStyle/>
          <a:p>
            <a:r>
              <a:rPr lang="ru-RU" altLang="ru-RU" sz="3200"/>
              <a:t>Атака на истощение ресурсов узла</a:t>
            </a:r>
          </a:p>
        </p:txBody>
      </p:sp>
      <p:pic>
        <p:nvPicPr>
          <p:cNvPr id="32771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11188" y="1341438"/>
            <a:ext cx="8280400" cy="4265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850900"/>
          </a:xfrm>
        </p:spPr>
        <p:txBody>
          <a:bodyPr/>
          <a:lstStyle/>
          <a:p>
            <a:r>
              <a:rPr lang="ru-RU" altLang="ru-RU" sz="3600" dirty="0"/>
              <a:t>Защита от </a:t>
            </a:r>
            <a:r>
              <a:rPr lang="en-US" altLang="ru-RU" sz="3600" dirty="0"/>
              <a:t>DDOS </a:t>
            </a:r>
            <a:r>
              <a:rPr lang="ru-RU" altLang="ru-RU" sz="3600" dirty="0"/>
              <a:t>атак</a:t>
            </a:r>
          </a:p>
        </p:txBody>
      </p:sp>
      <p:sp>
        <p:nvSpPr>
          <p:cNvPr id="33795" name="Text Box 3"/>
          <p:cNvSpPr txBox="1">
            <a:spLocks noChangeArrowheads="1"/>
          </p:cNvSpPr>
          <p:nvPr/>
        </p:nvSpPr>
        <p:spPr bwMode="auto">
          <a:xfrm>
            <a:off x="323528" y="1700808"/>
            <a:ext cx="7616893" cy="3477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altLang="ru-RU" sz="4400" b="1" dirty="0">
                <a:latin typeface="Times New Roman" pitchFamily="18" charset="0"/>
                <a:cs typeface="Times New Roman" pitchFamily="18" charset="0"/>
              </a:rPr>
              <a:t>Этапы защиты:</a:t>
            </a:r>
          </a:p>
          <a:p>
            <a:r>
              <a:rPr lang="ru-RU" altLang="ru-RU" sz="4400" dirty="0">
                <a:latin typeface="Times New Roman" pitchFamily="18" charset="0"/>
                <a:cs typeface="Times New Roman" pitchFamily="18" charset="0"/>
              </a:rPr>
              <a:t>-предупреждение атаки;</a:t>
            </a:r>
          </a:p>
          <a:p>
            <a:r>
              <a:rPr lang="ru-RU" altLang="ru-RU" sz="4400" dirty="0">
                <a:latin typeface="Times New Roman" pitchFamily="18" charset="0"/>
                <a:cs typeface="Times New Roman" pitchFamily="18" charset="0"/>
              </a:rPr>
              <a:t>-обнаружение факта атаки;</a:t>
            </a:r>
          </a:p>
          <a:p>
            <a:r>
              <a:rPr lang="ru-RU" altLang="ru-RU" sz="4400" dirty="0">
                <a:latin typeface="Times New Roman" pitchFamily="18" charset="0"/>
                <a:cs typeface="Times New Roman" pitchFamily="18" charset="0"/>
              </a:rPr>
              <a:t>-определение источника атаки;</a:t>
            </a:r>
          </a:p>
          <a:p>
            <a:r>
              <a:rPr lang="ru-RU" altLang="ru-RU" sz="4400" dirty="0">
                <a:latin typeface="Times New Roman" pitchFamily="18" charset="0"/>
                <a:cs typeface="Times New Roman" pitchFamily="18" charset="0"/>
              </a:rPr>
              <a:t>-противодействие атаке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фициальная">
  <a:themeElements>
    <a:clrScheme name="Официальная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Официальная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Официальная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75</TotalTime>
  <Words>758</Words>
  <Application>Microsoft Office PowerPoint</Application>
  <PresentationFormat>Экран (4:3)</PresentationFormat>
  <Paragraphs>113</Paragraphs>
  <Slides>21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2" baseType="lpstr">
      <vt:lpstr>Официальная</vt:lpstr>
      <vt:lpstr>Слайд 1</vt:lpstr>
      <vt:lpstr>Слайд 2</vt:lpstr>
      <vt:lpstr>Модель бот-сети</vt:lpstr>
      <vt:lpstr>Классификация  DDOS атак</vt:lpstr>
      <vt:lpstr>Слайд 5</vt:lpstr>
      <vt:lpstr>Слайд 6</vt:lpstr>
      <vt:lpstr>Атаки с использованием отражателей</vt:lpstr>
      <vt:lpstr>Атака на истощение ресурсов узла</vt:lpstr>
      <vt:lpstr>Защита от DDOS атак</vt:lpstr>
      <vt:lpstr>Механизмы обнаружения DDOS-атак</vt:lpstr>
      <vt:lpstr>Слайд 11</vt:lpstr>
      <vt:lpstr>Слайд 12</vt:lpstr>
      <vt:lpstr>Системы обнаружения атак по аномалиям</vt:lpstr>
      <vt:lpstr>Системы обнаружения вторжений</vt:lpstr>
      <vt:lpstr>IDS Snort</vt:lpstr>
      <vt:lpstr>Обеспечивающие компоненты Snort</vt:lpstr>
      <vt:lpstr>Примеры настроек Snort</vt:lpstr>
      <vt:lpstr>Методы отслеживания DDOS-атак</vt:lpstr>
      <vt:lpstr>Пример топологии сети</vt:lpstr>
      <vt:lpstr>Слайд 20</vt:lpstr>
      <vt:lpstr>Маркирование пакета</vt:lpstr>
    </vt:vector>
  </TitlesOfParts>
  <Company>Дом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Як</dc:creator>
  <cp:lastModifiedBy>avanesyan</cp:lastModifiedBy>
  <cp:revision>8</cp:revision>
  <dcterms:created xsi:type="dcterms:W3CDTF">2002-01-01T15:35:22Z</dcterms:created>
  <dcterms:modified xsi:type="dcterms:W3CDTF">2022-02-15T06:14:02Z</dcterms:modified>
</cp:coreProperties>
</file>