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406BD1-7B77-46D8-90F2-214182250450}" type="datetimeFigureOut">
              <a:rPr lang="ru-RU" smtClean="0"/>
              <a:t>15.02.2022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106240-9099-4021-B785-7241C56D574F}"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7106240-9099-4021-B785-7241C56D574F}" type="slidenum">
              <a:rPr lang="ru-RU" smtClean="0"/>
              <a:t>7</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CD327AFC-1BF7-484A-B4C5-DDB8E771B24B}" type="datetimeFigureOut">
              <a:rPr lang="ru-RU" smtClean="0"/>
              <a:pPr/>
              <a:t>15.02.2022</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1E87350-3D35-4971-B9AF-0847DF3B1FA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CD327AFC-1BF7-484A-B4C5-DDB8E771B24B}" type="datetimeFigureOut">
              <a:rPr lang="ru-RU" smtClean="0"/>
              <a:pPr/>
              <a:t>15.02.2022</a:t>
            </a:fld>
            <a:endParaRPr lang="ru-RU"/>
          </a:p>
        </p:txBody>
      </p:sp>
      <p:sp>
        <p:nvSpPr>
          <p:cNvPr id="27" name="Номер слайда 26"/>
          <p:cNvSpPr>
            <a:spLocks noGrp="1"/>
          </p:cNvSpPr>
          <p:nvPr>
            <p:ph type="sldNum" sz="quarter" idx="11"/>
          </p:nvPr>
        </p:nvSpPr>
        <p:spPr/>
        <p:txBody>
          <a:bodyPr rtlCol="0"/>
          <a:lstStyle/>
          <a:p>
            <a:fld id="{71E87350-3D35-4971-B9AF-0847DF3B1FAF}"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CD327AFC-1BF7-484A-B4C5-DDB8E771B24B}" type="datetimeFigureOut">
              <a:rPr lang="ru-RU" smtClean="0"/>
              <a:pPr/>
              <a:t>15.02.2022</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1E87350-3D35-4971-B9AF-0847DF3B1FA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D327AFC-1BF7-484A-B4C5-DDB8E771B24B}" type="datetimeFigureOut">
              <a:rPr lang="ru-RU" smtClean="0"/>
              <a:pPr/>
              <a:t>15.02.2022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1E87350-3D35-4971-B9AF-0847DF3B1FA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CD327AFC-1BF7-484A-B4C5-DDB8E771B24B}" type="datetimeFigureOut">
              <a:rPr lang="ru-RU" smtClean="0"/>
              <a:pPr/>
              <a:t>15.02.2022</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1E87350-3D35-4971-B9AF-0847DF3B1FA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1285860"/>
            <a:ext cx="8458200" cy="2184405"/>
          </a:xfrm>
        </p:spPr>
        <p:txBody>
          <a:bodyPr>
            <a:normAutofit/>
          </a:bodyPr>
          <a:lstStyle/>
          <a:p>
            <a:pPr algn="just"/>
            <a:r>
              <a:rPr lang="ru-RU" dirty="0" smtClean="0">
                <a:latin typeface="Times New Roman" pitchFamily="18" charset="0"/>
                <a:cs typeface="Times New Roman" pitchFamily="18" charset="0"/>
              </a:rPr>
              <a:t>Важнейшие правовые и законодательные акты мирового и регионального </a:t>
            </a:r>
            <a:r>
              <a:rPr lang="ru-RU" dirty="0" smtClean="0">
                <a:latin typeface="Times New Roman" pitchFamily="18" charset="0"/>
                <a:cs typeface="Times New Roman" pitchFamily="18" charset="0"/>
              </a:rPr>
              <a:t>значения</a:t>
            </a:r>
            <a:endParaRPr lang="ru-RU" dirty="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229600" cy="1066800"/>
          </a:xfrm>
        </p:spPr>
        <p:txBody>
          <a:bodyPr>
            <a:normAutofit fontScale="90000"/>
          </a:bodyPr>
          <a:lstStyle/>
          <a:p>
            <a:pPr algn="ctr"/>
            <a:r>
              <a:rPr lang="ru-RU" dirty="0" smtClean="0">
                <a:latin typeface="Times New Roman" pitchFamily="18" charset="0"/>
                <a:cs typeface="Times New Roman" pitchFamily="18" charset="0"/>
              </a:rPr>
              <a:t>Европейская Конвенция о защите прав человека и основных </a:t>
            </a:r>
            <a:r>
              <a:rPr lang="ru-RU" dirty="0" smtClean="0">
                <a:latin typeface="Times New Roman" pitchFamily="18" charset="0"/>
                <a:cs typeface="Times New Roman" pitchFamily="18" charset="0"/>
              </a:rPr>
              <a:t>свобод</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14282" y="1714488"/>
            <a:ext cx="8643998" cy="4860048"/>
          </a:xfrm>
        </p:spPr>
        <p:txBody>
          <a:bodyPr>
            <a:normAutofit fontScale="70000" lnSpcReduction="20000"/>
          </a:bodyPr>
          <a:lstStyle/>
          <a:p>
            <a:pPr algn="just">
              <a:buNone/>
            </a:pPr>
            <a:r>
              <a:rPr lang="ru-RU" dirty="0" smtClean="0"/>
              <a:t>		</a:t>
            </a:r>
            <a:r>
              <a:rPr lang="ru-RU" dirty="0" smtClean="0">
                <a:latin typeface="Times New Roman" pitchFamily="18" charset="0"/>
                <a:cs typeface="Times New Roman" pitchFamily="18" charset="0"/>
              </a:rPr>
              <a:t>Помимо правовых норм мирового значения существуют и региональные законодательные акты, защищающие права человека. Среди них одним из наиболее важных является Европейская Конвенция о защите прав человека и</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основных свобод. Этот международный договор подписан в Риме в </a:t>
            </a:r>
            <a:r>
              <a:rPr lang="ru-RU" b="1" dirty="0" smtClean="0">
                <a:latin typeface="Times New Roman" pitchFamily="18" charset="0"/>
                <a:cs typeface="Times New Roman" pitchFamily="18" charset="0"/>
              </a:rPr>
              <a:t>1950</a:t>
            </a:r>
            <a:r>
              <a:rPr lang="ru-RU" dirty="0" smtClean="0">
                <a:latin typeface="Times New Roman" pitchFamily="18" charset="0"/>
                <a:cs typeface="Times New Roman" pitchFamily="18" charset="0"/>
              </a:rPr>
              <a:t> г. и вступил в силу в </a:t>
            </a:r>
            <a:r>
              <a:rPr lang="ru-RU" b="1" dirty="0" smtClean="0">
                <a:latin typeface="Times New Roman" pitchFamily="18" charset="0"/>
                <a:cs typeface="Times New Roman" pitchFamily="18" charset="0"/>
              </a:rPr>
              <a:t>1953</a:t>
            </a:r>
            <a:r>
              <a:rPr lang="ru-RU" dirty="0" smtClean="0">
                <a:latin typeface="Times New Roman" pitchFamily="18" charset="0"/>
                <a:cs typeface="Times New Roman" pitchFamily="18" charset="0"/>
              </a:rPr>
              <a:t> г. Главное отличие Конвенции от других международных договоров в области прав человека состоит в создании реально действующего механизма защиты прав человека - Европейского Суда по правам человека, рассматривающего жалобы граждан всех государств на нарушения Конвенции. Приняли Конвенцию государства - члены Совета Европы. Новые государства - члены Совета Европы согласно Конвенции должны подписать ее при вступлении в Совет Европы. Россия подписала Конвенцию в </a:t>
            </a:r>
            <a:r>
              <a:rPr lang="ru-RU" b="1" dirty="0" smtClean="0">
                <a:latin typeface="Times New Roman" pitchFamily="18" charset="0"/>
                <a:cs typeface="Times New Roman" pitchFamily="18" charset="0"/>
              </a:rPr>
              <a:t>1996</a:t>
            </a:r>
            <a:r>
              <a:rPr lang="ru-RU" dirty="0" smtClean="0">
                <a:latin typeface="Times New Roman" pitchFamily="18" charset="0"/>
                <a:cs typeface="Times New Roman" pitchFamily="18" charset="0"/>
              </a:rPr>
              <a:t> г., а ратифицировала в </a:t>
            </a:r>
            <a:r>
              <a:rPr lang="ru-RU" b="1" dirty="0" smtClean="0">
                <a:latin typeface="Times New Roman" pitchFamily="18" charset="0"/>
                <a:cs typeface="Times New Roman" pitchFamily="18" charset="0"/>
              </a:rPr>
              <a:t>1998</a:t>
            </a:r>
            <a:r>
              <a:rPr lang="ru-RU" dirty="0" smtClean="0">
                <a:latin typeface="Times New Roman" pitchFamily="18" charset="0"/>
                <a:cs typeface="Times New Roman" pitchFamily="18" charset="0"/>
              </a:rPr>
              <a:t> г</a:t>
            </a:r>
            <a:r>
              <a:rPr lang="ru-RU"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В Конвенции декларируется приверженность принципам Всеобщей Декларации прав человека, а также провозглашается дальнейшая деятельность государств, нацеленная на установление, утверждение и реализацию прав человека и основных свобод. Текст Конвенции можно разделить на две части: перечень защищаемых прав и порядок деятельности Европейского Суда.</a:t>
            </a:r>
          </a:p>
          <a:p>
            <a:endParaRPr lang="ru-RU"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1142984"/>
            <a:ext cx="8501122" cy="2643206"/>
          </a:xfrm>
        </p:spPr>
        <p:txBody>
          <a:bodyPr>
            <a:normAutofit fontScale="70000" lnSpcReduction="20000"/>
          </a:bodyPr>
          <a:lstStyle/>
          <a:p>
            <a:pPr marL="0" indent="0" algn="just">
              <a:buNone/>
            </a:pPr>
            <a:r>
              <a:rPr lang="ru-RU" dirty="0" smtClean="0">
                <a:latin typeface="Times New Roman" pitchFamily="18" charset="0"/>
                <a:cs typeface="Times New Roman" pitchFamily="18" charset="0"/>
              </a:rPr>
              <a:t>В </a:t>
            </a:r>
            <a:r>
              <a:rPr lang="ru-RU" dirty="0" smtClean="0">
                <a:latin typeface="Times New Roman" pitchFamily="18" charset="0"/>
                <a:cs typeface="Times New Roman" pitchFamily="18" charset="0"/>
              </a:rPr>
              <a:t>первых статьях Конвенции подтверждается, что право человека на жизнь, свободу и личную неприкосновенность охраняется законом, подчеркивается, что никто не может быть лишен такого права, иначе как по приговору суда в соответствии с процессуальными нормами, предусмотренными законодатель­ством. Пытки, действия, унижающие человеческое достоинство, как и рабство, запрещены. В Конвенции объявляются все основные общепризнанные гражданские и политические свободы для человека.</a:t>
            </a:r>
          </a:p>
          <a:p>
            <a:pPr>
              <a:buNone/>
            </a:pPr>
            <a:endParaRPr lang="ru-RU" dirty="0" smtClean="0"/>
          </a:p>
          <a:p>
            <a:pPr>
              <a:buNone/>
            </a:pPr>
            <a:r>
              <a:rPr lang="ru-RU" dirty="0" smtClean="0"/>
              <a:t>		</a:t>
            </a:r>
          </a:p>
          <a:p>
            <a:pPr>
              <a:buNone/>
            </a:pPr>
            <a:endParaRPr lang="ru-RU" dirty="0"/>
          </a:p>
        </p:txBody>
      </p:sp>
      <p:pic>
        <p:nvPicPr>
          <p:cNvPr id="5122" name="Picture 2" descr="C:\Users\Администратор\Desktop\img.jpg"/>
          <p:cNvPicPr>
            <a:picLocks noChangeAspect="1" noChangeArrowheads="1"/>
          </p:cNvPicPr>
          <p:nvPr/>
        </p:nvPicPr>
        <p:blipFill>
          <a:blip r:embed="rId2" cstate="print"/>
          <a:srcRect/>
          <a:stretch>
            <a:fillRect/>
          </a:stretch>
        </p:blipFill>
        <p:spPr bwMode="auto">
          <a:xfrm>
            <a:off x="6286512" y="3143248"/>
            <a:ext cx="2077906" cy="3262314"/>
          </a:xfrm>
          <a:prstGeom prst="rect">
            <a:avLst/>
          </a:prstGeom>
          <a:noFill/>
          <a:ln>
            <a:solidFill>
              <a:schemeClr val="accent1">
                <a:lumMod val="50000"/>
              </a:schemeClr>
            </a:solidFill>
          </a:ln>
        </p:spPr>
      </p:pic>
      <p:sp>
        <p:nvSpPr>
          <p:cNvPr id="5" name="TextBox 4"/>
          <p:cNvSpPr txBox="1"/>
          <p:nvPr/>
        </p:nvSpPr>
        <p:spPr>
          <a:xfrm>
            <a:off x="323528" y="3284984"/>
            <a:ext cx="5832648" cy="1938992"/>
          </a:xfrm>
          <a:prstGeom prst="rect">
            <a:avLst/>
          </a:prstGeom>
          <a:noFill/>
        </p:spPr>
        <p:txBody>
          <a:bodyPr wrap="square" rtlCol="0">
            <a:spAutoFit/>
          </a:bodyPr>
          <a:lstStyle/>
          <a:p>
            <a:pPr algn="just"/>
            <a:r>
              <a:rPr lang="ru-RU" sz="2000" dirty="0" smtClean="0">
                <a:latin typeface="Times New Roman" pitchFamily="18" charset="0"/>
                <a:cs typeface="Times New Roman" pitchFamily="18" charset="0"/>
              </a:rPr>
              <a:t>Страны </a:t>
            </a:r>
            <a:r>
              <a:rPr lang="ru-RU" sz="2000" dirty="0" smtClean="0">
                <a:latin typeface="Times New Roman" pitchFamily="18" charset="0"/>
                <a:cs typeface="Times New Roman" pitchFamily="18" charset="0"/>
              </a:rPr>
              <a:t>- участники Конвенции создали Европейскую Комиссию по правам человека и Европейский Суд по правам человека. В </a:t>
            </a:r>
            <a:r>
              <a:rPr lang="ru-RU" sz="2000" b="1" dirty="0" smtClean="0">
                <a:latin typeface="Times New Roman" pitchFamily="18" charset="0"/>
                <a:cs typeface="Times New Roman" pitchFamily="18" charset="0"/>
              </a:rPr>
              <a:t>1998</a:t>
            </a:r>
            <a:r>
              <a:rPr lang="ru-RU" sz="2000" dirty="0" smtClean="0">
                <a:latin typeface="Times New Roman" pitchFamily="18" charset="0"/>
                <a:cs typeface="Times New Roman" pitchFamily="18" charset="0"/>
              </a:rPr>
              <a:t> г. Европейская Комиссия по правам человека была объединена с Европейским Судом по правам человека в единый орган.</a:t>
            </a:r>
            <a:endParaRPr lang="ru-RU" sz="2000" dirty="0">
              <a:latin typeface="Times New Roman" pitchFamily="18" charset="0"/>
              <a:cs typeface="Times New Roman" pitchFamily="18" charset="0"/>
            </a:endParaRPr>
          </a:p>
        </p:txBody>
      </p:sp>
    </p:spTree>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571480"/>
            <a:ext cx="8543956" cy="1066800"/>
          </a:xfrm>
        </p:spPr>
        <p:txBody>
          <a:bodyPr>
            <a:normAutofit/>
          </a:bodyPr>
          <a:lstStyle/>
          <a:p>
            <a:r>
              <a:rPr lang="ru-RU" dirty="0" smtClean="0">
                <a:latin typeface="Times New Roman" pitchFamily="18" charset="0"/>
                <a:cs typeface="Times New Roman" pitchFamily="18" charset="0"/>
              </a:rPr>
              <a:t>Европейский Суд по правам </a:t>
            </a:r>
            <a:r>
              <a:rPr lang="ru-RU" dirty="0" smtClean="0">
                <a:latin typeface="Times New Roman" pitchFamily="18" charset="0"/>
                <a:cs typeface="Times New Roman" pitchFamily="18" charset="0"/>
              </a:rPr>
              <a:t>человека</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643050"/>
            <a:ext cx="8572560" cy="4572032"/>
          </a:xfrm>
        </p:spPr>
        <p:txBody>
          <a:bodyPr>
            <a:normAutofit fontScale="55000" lnSpcReduction="20000"/>
          </a:bodyPr>
          <a:lstStyle/>
          <a:p>
            <a:pPr algn="just">
              <a:buNone/>
            </a:pPr>
            <a:r>
              <a:rPr lang="ru-RU" dirty="0" smtClean="0">
                <a:latin typeface="Times New Roman" pitchFamily="18" charset="0"/>
                <a:cs typeface="Times New Roman" pitchFamily="18" charset="0"/>
              </a:rPr>
              <a:t>		Европейский Суд по правам человека состоит из судей, число которых равно количеству членов Совета Европы, т.е. по одному человеку от каждого государства. Этих судей избирают в Парламентской ассамблее Совета Европы сроком на 9 лет. Сферой юрисдикции Суда являются все отношения, касающиеся применения и толкования Конвенции о защите прав человека и основных свобод. Для рассмотрения дела образуются камеры из 9 судей. Рассмотрение начинается только после того, как установлена невозможность разрешения проблемы мирным путем, без вмешательства Суда. Решения Суда всегда мотивированы, окончательны. Любой судья имеет право на собственное мнение. Надзор за исполнением судебного решения возлагается на Кабинет министров. Европейский Суд по правам человека расположено в Страсбурге, во Дворце прав человека</a:t>
            </a:r>
            <a:r>
              <a:rPr lang="ru-RU"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Первоначально жалобы, поданные индивидуальными заявителями или государствами - участниками Конвенции, предварительного рассматривались в Европейской Комиссии по правам человека, которая решала вопрос об их приемлемости и при положительном решении передавала дело в Европейский Суд для принятия окончательного, имеющего обязательную силу решения. Если дело не передавалось в Суд, оно решалось Комитетом министров. С </a:t>
            </a:r>
            <a:r>
              <a:rPr lang="ru-RU" b="1" dirty="0" smtClean="0">
                <a:latin typeface="Times New Roman" pitchFamily="18" charset="0"/>
                <a:cs typeface="Times New Roman" pitchFamily="18" charset="0"/>
              </a:rPr>
              <a:t>1994</a:t>
            </a:r>
            <a:r>
              <a:rPr lang="ru-RU" dirty="0" smtClean="0">
                <a:latin typeface="Times New Roman" pitchFamily="18" charset="0"/>
                <a:cs typeface="Times New Roman" pitchFamily="18" charset="0"/>
              </a:rPr>
              <a:t> г. заявителям было предоставлено право самим передавать свои дела в Суд по жалобам, признанным Комиссией приемлемыми. Суд начал свою деятельность в </a:t>
            </a:r>
            <a:r>
              <a:rPr lang="ru-RU" b="1" dirty="0" smtClean="0">
                <a:latin typeface="Times New Roman" pitchFamily="18" charset="0"/>
                <a:cs typeface="Times New Roman" pitchFamily="18" charset="0"/>
              </a:rPr>
              <a:t>1959</a:t>
            </a:r>
            <a:r>
              <a:rPr lang="ru-RU" dirty="0" smtClean="0">
                <a:latin typeface="Times New Roman" pitchFamily="18" charset="0"/>
                <a:cs typeface="Times New Roman" pitchFamily="18" charset="0"/>
              </a:rPr>
              <a:t> г. К концу </a:t>
            </a:r>
            <a:r>
              <a:rPr lang="ru-RU" b="1" dirty="0" smtClean="0">
                <a:latin typeface="Times New Roman" pitchFamily="18" charset="0"/>
                <a:cs typeface="Times New Roman" pitchFamily="18" charset="0"/>
              </a:rPr>
              <a:t>1998</a:t>
            </a:r>
            <a:r>
              <a:rPr lang="ru-RU" dirty="0" smtClean="0">
                <a:latin typeface="Times New Roman" pitchFamily="18" charset="0"/>
                <a:cs typeface="Times New Roman" pitchFamily="18" charset="0"/>
              </a:rPr>
              <a:t> г., когда он был реформирован, он принял реше­ния по 837 делам. После реформы Суда его активность повысилась. К началу </a:t>
            </a:r>
            <a:r>
              <a:rPr lang="ru-RU" b="1" dirty="0" smtClean="0">
                <a:latin typeface="Times New Roman" pitchFamily="18" charset="0"/>
                <a:cs typeface="Times New Roman" pitchFamily="18" charset="0"/>
              </a:rPr>
              <a:t>2010</a:t>
            </a:r>
            <a:r>
              <a:rPr lang="ru-RU" dirty="0" smtClean="0">
                <a:latin typeface="Times New Roman" pitchFamily="18" charset="0"/>
                <a:cs typeface="Times New Roman" pitchFamily="18" charset="0"/>
              </a:rPr>
              <a:t> г. вынесено более 12 тыс. решений, из них в 10 тыс. решений указано на нарушение Конвенции или ее протоколов.</a:t>
            </a:r>
          </a:p>
          <a:p>
            <a:pPr>
              <a:buNone/>
            </a:pPr>
            <a:endParaRPr lang="ru-RU" dirty="0"/>
          </a:p>
        </p:txBody>
      </p:sp>
    </p:spTree>
  </p:cSld>
  <p:clrMapOvr>
    <a:masterClrMapping/>
  </p:clrMapOvr>
  <p:transition>
    <p:pull dir="l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1406" y="714356"/>
            <a:ext cx="8786874" cy="3000396"/>
          </a:xfrm>
        </p:spPr>
        <p:txBody>
          <a:bodyPr>
            <a:normAutofit fontScale="62500" lnSpcReduction="20000"/>
          </a:bodyPr>
          <a:lstStyle/>
          <a:p>
            <a:pPr algn="just">
              <a:buNone/>
            </a:pPr>
            <a:r>
              <a:rPr lang="ru-RU" dirty="0" smtClean="0"/>
              <a:t>		</a:t>
            </a:r>
            <a:r>
              <a:rPr lang="ru-RU" dirty="0" smtClean="0">
                <a:latin typeface="Times New Roman" pitchFamily="18" charset="0"/>
                <a:cs typeface="Times New Roman" pitchFamily="18" charset="0"/>
              </a:rPr>
              <a:t>В Европейский Суд по правам человека обращаются с жалобами на нарушение прав, декларированных в Европейской Конвенции о защите прав человека и основных свобод и ее протоколах. Жалоба должна быть подана не позднее, чем через 6 месяцев после окончательного рассмотрения вопроса компетентным государственным органом. Жаловаться можно только на те нарушения, которые имели место после даты ратификации Конвенции государством. Заявителем должны быть исчерпаны все средства защиты своего права внутри своего государства, и он должен пройти все суды в своем государстве. Жалобы должны касаться событий, за которые несет ответственность государственная власть. Жалобы против частных лиц и организаций к рассмотрению не принимаются.</a:t>
            </a:r>
          </a:p>
          <a:p>
            <a:pPr>
              <a:buNone/>
            </a:pPr>
            <a:endParaRPr lang="ru-RU" dirty="0"/>
          </a:p>
        </p:txBody>
      </p:sp>
      <p:pic>
        <p:nvPicPr>
          <p:cNvPr id="6146" name="Picture 2" descr="C:\Users\Администратор\Desktop\echrinsidebig.jpg"/>
          <p:cNvPicPr>
            <a:picLocks noChangeAspect="1" noChangeArrowheads="1"/>
          </p:cNvPicPr>
          <p:nvPr/>
        </p:nvPicPr>
        <p:blipFill>
          <a:blip r:embed="rId2" cstate="print"/>
          <a:srcRect/>
          <a:stretch>
            <a:fillRect/>
          </a:stretch>
        </p:blipFill>
        <p:spPr bwMode="auto">
          <a:xfrm>
            <a:off x="1428728" y="3357562"/>
            <a:ext cx="6254844" cy="3321156"/>
          </a:xfrm>
          <a:prstGeom prst="rect">
            <a:avLst/>
          </a:prstGeom>
          <a:noFill/>
        </p:spPr>
      </p:pic>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642918"/>
            <a:ext cx="8229600" cy="1066800"/>
          </a:xfrm>
        </p:spPr>
        <p:txBody>
          <a:bodyPr/>
          <a:lstStyle/>
          <a:p>
            <a:r>
              <a:rPr lang="ru-RU" dirty="0" smtClean="0">
                <a:latin typeface="Times New Roman" pitchFamily="18" charset="0"/>
                <a:cs typeface="Times New Roman" pitchFamily="18" charset="0"/>
              </a:rPr>
              <a:t>Акты международного </a:t>
            </a:r>
            <a:r>
              <a:rPr lang="ru-RU" dirty="0" smtClean="0">
                <a:latin typeface="Times New Roman" pitchFamily="18" charset="0"/>
                <a:cs typeface="Times New Roman" pitchFamily="18" charset="0"/>
              </a:rPr>
              <a:t>права</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214282" y="1714488"/>
            <a:ext cx="8462174" cy="4325112"/>
          </a:xfrm>
        </p:spPr>
        <p:txBody>
          <a:bodyPr>
            <a:normAutofit/>
          </a:bodyPr>
          <a:lstStyle/>
          <a:p>
            <a:pPr marL="0" indent="0">
              <a:buNone/>
            </a:pPr>
            <a:r>
              <a:rPr lang="ru-RU" sz="2400" dirty="0" smtClean="0">
                <a:latin typeface="Times New Roman" pitchFamily="18" charset="0"/>
                <a:cs typeface="Times New Roman" pitchFamily="18" charset="0"/>
              </a:rPr>
              <a:t>Система </a:t>
            </a:r>
            <a:r>
              <a:rPr lang="ru-RU" sz="2400" dirty="0" smtClean="0">
                <a:latin typeface="Times New Roman" pitchFamily="18" charset="0"/>
                <a:cs typeface="Times New Roman" pitchFamily="18" charset="0"/>
              </a:rPr>
              <a:t>современного международного права </a:t>
            </a:r>
            <a:r>
              <a:rPr lang="ru-RU" sz="2400" dirty="0" smtClean="0">
                <a:latin typeface="Times New Roman" pitchFamily="18" charset="0"/>
                <a:cs typeface="Times New Roman" pitchFamily="18" charset="0"/>
              </a:rPr>
              <a:t>сложилась после </a:t>
            </a:r>
            <a:r>
              <a:rPr lang="ru-RU" sz="2400" dirty="0" smtClean="0">
                <a:latin typeface="Times New Roman" pitchFamily="18" charset="0"/>
                <a:cs typeface="Times New Roman" pitchFamily="18" charset="0"/>
              </a:rPr>
              <a:t>Второй мировой войны и принятия Устава ООН в </a:t>
            </a:r>
            <a:r>
              <a:rPr lang="ru-RU" sz="2400" b="1" dirty="0" smtClean="0">
                <a:latin typeface="Times New Roman" pitchFamily="18" charset="0"/>
                <a:cs typeface="Times New Roman" pitchFamily="18" charset="0"/>
              </a:rPr>
              <a:t>1945</a:t>
            </a:r>
            <a:r>
              <a:rPr lang="ru-RU" sz="2400" dirty="0" smtClean="0">
                <a:latin typeface="Times New Roman" pitchFamily="18" charset="0"/>
                <a:cs typeface="Times New Roman" pitchFamily="18" charset="0"/>
              </a:rPr>
              <a:t> г. </a:t>
            </a:r>
          </a:p>
          <a:p>
            <a:pPr marL="0" indent="0">
              <a:buNone/>
            </a:pPr>
            <a:r>
              <a:rPr lang="ru-RU" sz="2400" dirty="0" smtClean="0">
                <a:latin typeface="Times New Roman" pitchFamily="18" charset="0"/>
                <a:cs typeface="Times New Roman" pitchFamily="18" charset="0"/>
              </a:rPr>
              <a:t>Главными </a:t>
            </a:r>
            <a:r>
              <a:rPr lang="ru-RU" sz="2400" dirty="0" smtClean="0">
                <a:latin typeface="Times New Roman" pitchFamily="18" charset="0"/>
                <a:cs typeface="Times New Roman" pitchFamily="18" charset="0"/>
              </a:rPr>
              <a:t>источниками международного права </a:t>
            </a:r>
            <a:r>
              <a:rPr lang="ru-RU" sz="2400" dirty="0" smtClean="0">
                <a:latin typeface="Times New Roman" pitchFamily="18" charset="0"/>
                <a:cs typeface="Times New Roman" pitchFamily="18" charset="0"/>
              </a:rPr>
              <a:t>являются международные </a:t>
            </a:r>
            <a:r>
              <a:rPr lang="ru-RU" sz="2400" dirty="0" smtClean="0">
                <a:latin typeface="Times New Roman" pitchFamily="18" charset="0"/>
                <a:cs typeface="Times New Roman" pitchFamily="18" charset="0"/>
              </a:rPr>
              <a:t>договоры и международные обычаи. В международном праве выделяют три основных направления: </a:t>
            </a:r>
          </a:p>
          <a:p>
            <a:pPr marL="0" indent="0">
              <a:buNone/>
            </a:pPr>
            <a:r>
              <a:rPr lang="ru-RU" sz="2400" b="1" dirty="0" smtClean="0">
                <a:latin typeface="Times New Roman" pitchFamily="18" charset="0"/>
                <a:cs typeface="Times New Roman" pitchFamily="18" charset="0"/>
              </a:rPr>
              <a:t>- международное публичное право,</a:t>
            </a:r>
            <a:endParaRPr lang="ru-RU" sz="2400" dirty="0" smtClean="0">
              <a:latin typeface="Times New Roman" pitchFamily="18" charset="0"/>
              <a:cs typeface="Times New Roman" pitchFamily="18" charset="0"/>
            </a:endParaRPr>
          </a:p>
          <a:p>
            <a:pPr marL="0" indent="0">
              <a:buNone/>
            </a:pPr>
            <a:r>
              <a:rPr lang="ru-RU" sz="2400" b="1" dirty="0" smtClean="0">
                <a:latin typeface="Times New Roman" pitchFamily="18" charset="0"/>
                <a:cs typeface="Times New Roman" pitchFamily="18" charset="0"/>
              </a:rPr>
              <a:t>- международное частное право </a:t>
            </a:r>
            <a:r>
              <a:rPr lang="ru-RU" sz="2400" dirty="0" smtClean="0">
                <a:latin typeface="Times New Roman" pitchFamily="18" charset="0"/>
                <a:cs typeface="Times New Roman" pitchFamily="18" charset="0"/>
              </a:rPr>
              <a:t>и</a:t>
            </a:r>
          </a:p>
          <a:p>
            <a:pPr marL="0" indent="0">
              <a:buNone/>
            </a:pPr>
            <a:r>
              <a:rPr lang="ru-RU" sz="2400" b="1" dirty="0" smtClean="0">
                <a:latin typeface="Times New Roman" pitchFamily="18" charset="0"/>
                <a:cs typeface="Times New Roman" pitchFamily="18" charset="0"/>
              </a:rPr>
              <a:t>- наднациональное право</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pic>
        <p:nvPicPr>
          <p:cNvPr id="1026" name="Picture 2" descr="C:\Users\Администратор\Desktop\g_oon.jpg"/>
          <p:cNvPicPr>
            <a:picLocks noChangeAspect="1" noChangeArrowheads="1"/>
          </p:cNvPicPr>
          <p:nvPr/>
        </p:nvPicPr>
        <p:blipFill>
          <a:blip r:embed="rId2" cstate="print"/>
          <a:srcRect/>
          <a:stretch>
            <a:fillRect/>
          </a:stretch>
        </p:blipFill>
        <p:spPr bwMode="auto">
          <a:xfrm>
            <a:off x="6643702" y="4286256"/>
            <a:ext cx="2085975" cy="1905000"/>
          </a:xfrm>
          <a:prstGeom prst="rect">
            <a:avLst/>
          </a:prstGeom>
          <a:solidFill>
            <a:schemeClr val="accent2"/>
          </a:solidFill>
          <a:ln>
            <a:solidFill>
              <a:schemeClr val="accent1">
                <a:lumMod val="50000"/>
              </a:schemeClr>
            </a:solidFill>
          </a:ln>
        </p:spPr>
      </p:pic>
      <p:sp>
        <p:nvSpPr>
          <p:cNvPr id="5" name="TextBox 4"/>
          <p:cNvSpPr txBox="1"/>
          <p:nvPr/>
        </p:nvSpPr>
        <p:spPr>
          <a:xfrm>
            <a:off x="6643702" y="6215082"/>
            <a:ext cx="2071702" cy="369332"/>
          </a:xfrm>
          <a:prstGeom prst="rect">
            <a:avLst/>
          </a:prstGeom>
          <a:solidFill>
            <a:schemeClr val="accent2"/>
          </a:solidFill>
          <a:ln>
            <a:solidFill>
              <a:schemeClr val="accent1">
                <a:lumMod val="50000"/>
              </a:schemeClr>
            </a:solidFill>
          </a:ln>
        </p:spPr>
        <p:txBody>
          <a:bodyPr wrap="square" rtlCol="0">
            <a:spAutoFit/>
          </a:bodyPr>
          <a:lstStyle/>
          <a:p>
            <a:pPr algn="ctr"/>
            <a:r>
              <a:rPr lang="ru-RU" dirty="0" smtClean="0"/>
              <a:t>Эмблема ООН</a:t>
            </a:r>
            <a:endParaRPr lang="ru-RU"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000108"/>
            <a:ext cx="8229600" cy="5645866"/>
          </a:xfrm>
        </p:spPr>
        <p:txBody>
          <a:bodyPr>
            <a:normAutofit/>
          </a:bodyPr>
          <a:lstStyle/>
          <a:p>
            <a:pPr algn="just">
              <a:buNone/>
            </a:pP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Международное публичное право</a:t>
            </a:r>
            <a:r>
              <a:rPr lang="ru-RU" sz="2400" b="1" i="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регулирует отношения между государствами и созданными ими международными организациями. </a:t>
            </a:r>
          </a:p>
          <a:p>
            <a:pPr algn="just">
              <a:buNone/>
            </a:pPr>
            <a:endParaRPr lang="ru-RU" sz="2400" dirty="0" smtClean="0">
              <a:latin typeface="Times New Roman" pitchFamily="18" charset="0"/>
              <a:cs typeface="Times New Roman" pitchFamily="18" charset="0"/>
            </a:endParaRPr>
          </a:p>
          <a:p>
            <a:pPr algn="just">
              <a:buNone/>
            </a:pP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Международное частное право</a:t>
            </a:r>
            <a:r>
              <a:rPr lang="ru-RU" sz="2400" b="1" i="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регулирует правоотношения, выходящие за рамки одного государства. </a:t>
            </a:r>
          </a:p>
          <a:p>
            <a:pPr algn="just">
              <a:buNone/>
            </a:pPr>
            <a:endParaRPr lang="ru-RU" sz="2400" dirty="0" smtClean="0">
              <a:latin typeface="Times New Roman" pitchFamily="18" charset="0"/>
              <a:cs typeface="Times New Roman" pitchFamily="18" charset="0"/>
            </a:endParaRPr>
          </a:p>
          <a:p>
            <a:pPr algn="just">
              <a:buNone/>
            </a:pP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Наднациональное право</a:t>
            </a:r>
            <a:r>
              <a:rPr lang="ru-RU" sz="2400" b="1" i="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возникает в том случае, если государства делегируют часть своих прав наднациональным органам (к примеру, это ярко проявляется в деятельности Европейского союза).</a:t>
            </a:r>
          </a:p>
          <a:p>
            <a:endParaRPr lang="ru-RU"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928670"/>
            <a:ext cx="8572560" cy="2143140"/>
          </a:xfrm>
        </p:spPr>
        <p:txBody>
          <a:bodyPr>
            <a:normAutofit/>
          </a:bodyPr>
          <a:lstStyle/>
          <a:p>
            <a:pPr marL="0" indent="0" algn="just">
              <a:buNone/>
            </a:pPr>
            <a:r>
              <a:rPr lang="ru-RU" sz="2400" dirty="0" smtClean="0"/>
              <a:t>Особую </a:t>
            </a:r>
            <a:r>
              <a:rPr lang="ru-RU" sz="2400" dirty="0" smtClean="0"/>
              <a:t>роль в современном мире играют международные правовые и законодательные акты, посвященные вопросам прав человека. Права и свободы человека и гражданина ныне перестали быть внутренним делом государства. </a:t>
            </a:r>
          </a:p>
          <a:p>
            <a:pPr>
              <a:buNone/>
            </a:pPr>
            <a:endParaRPr lang="ru-RU" dirty="0"/>
          </a:p>
        </p:txBody>
      </p:sp>
      <p:pic>
        <p:nvPicPr>
          <p:cNvPr id="2050" name="Picture 2" descr="C:\Users\Администратор\Desktop\528B494783F10.jpg"/>
          <p:cNvPicPr>
            <a:picLocks noChangeAspect="1" noChangeArrowheads="1"/>
          </p:cNvPicPr>
          <p:nvPr/>
        </p:nvPicPr>
        <p:blipFill>
          <a:blip r:embed="rId2" cstate="print"/>
          <a:srcRect/>
          <a:stretch>
            <a:fillRect/>
          </a:stretch>
        </p:blipFill>
        <p:spPr bwMode="auto">
          <a:xfrm>
            <a:off x="5214942" y="3286124"/>
            <a:ext cx="2944218" cy="3143292"/>
          </a:xfrm>
          <a:prstGeom prst="rect">
            <a:avLst/>
          </a:prstGeom>
          <a:noFill/>
        </p:spPr>
      </p:pic>
      <p:pic>
        <p:nvPicPr>
          <p:cNvPr id="2051" name="Picture 3" descr="C:\Users\Администратор\Desktop\44 caaddf.jpg"/>
          <p:cNvPicPr>
            <a:picLocks noChangeAspect="1" noChangeArrowheads="1"/>
          </p:cNvPicPr>
          <p:nvPr/>
        </p:nvPicPr>
        <p:blipFill>
          <a:blip r:embed="rId3" cstate="print"/>
          <a:srcRect/>
          <a:stretch>
            <a:fillRect/>
          </a:stretch>
        </p:blipFill>
        <p:spPr bwMode="auto">
          <a:xfrm>
            <a:off x="642910" y="3143248"/>
            <a:ext cx="4048124" cy="3422504"/>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857232"/>
            <a:ext cx="8229600" cy="1066800"/>
          </a:xfrm>
        </p:spPr>
        <p:txBody>
          <a:bodyPr>
            <a:normAutofit fontScale="90000"/>
          </a:bodyPr>
          <a:lstStyle/>
          <a:p>
            <a:r>
              <a:rPr lang="ru-RU" sz="3100" dirty="0" smtClean="0">
                <a:latin typeface="Times New Roman" pitchFamily="18" charset="0"/>
                <a:cs typeface="Times New Roman" pitchFamily="18" charset="0"/>
              </a:rPr>
              <a:t>Большинство международных правовых актов по правам и свободам человека содержат следующие положения:</a:t>
            </a:r>
            <a:r>
              <a:rPr lang="ru-RU" dirty="0" smtClean="0"/>
              <a:t/>
            </a:r>
            <a:br>
              <a:rPr lang="ru-RU" dirty="0" smtClean="0"/>
            </a:br>
            <a:endParaRPr lang="ru-RU" dirty="0"/>
          </a:p>
        </p:txBody>
      </p:sp>
      <p:sp>
        <p:nvSpPr>
          <p:cNvPr id="3" name="Содержимое 2"/>
          <p:cNvSpPr>
            <a:spLocks noGrp="1"/>
          </p:cNvSpPr>
          <p:nvPr>
            <p:ph idx="1"/>
          </p:nvPr>
        </p:nvSpPr>
        <p:spPr>
          <a:xfrm>
            <a:off x="214282" y="1928802"/>
            <a:ext cx="8643998" cy="4714908"/>
          </a:xfrm>
        </p:spPr>
        <p:txBody>
          <a:bodyPr>
            <a:normAutofit fontScale="70000" lnSpcReduction="20000"/>
          </a:bodyPr>
          <a:lstStyle/>
          <a:p>
            <a:pPr lvl="0" algn="just"/>
            <a:r>
              <a:rPr lang="ru-RU" dirty="0" smtClean="0">
                <a:latin typeface="Times New Roman" pitchFamily="18" charset="0"/>
                <a:cs typeface="Times New Roman" pitchFamily="18" charset="0"/>
              </a:rPr>
              <a:t>человеческая жизнь, права и свободы личности объявляются высшим достоянием, соблюдение, признание, защита которого являются обязанностью любого государства;</a:t>
            </a:r>
          </a:p>
          <a:p>
            <a:pPr lvl="0" algn="just"/>
            <a:r>
              <a:rPr lang="ru-RU" dirty="0" smtClean="0">
                <a:latin typeface="Times New Roman" pitchFamily="18" charset="0"/>
                <a:cs typeface="Times New Roman" pitchFamily="18" charset="0"/>
              </a:rPr>
              <a:t>каждый человек в случае нарушения его прав и свобод имеет право на судебную защиту с полным, всесторонним, объективным исследованием обстоятельств дела и на справедливое, компетентное, беспристрастное судебное разбирательство;</a:t>
            </a:r>
          </a:p>
          <a:p>
            <a:pPr lvl="0" algn="just"/>
            <a:r>
              <a:rPr lang="ru-RU" dirty="0" smtClean="0">
                <a:latin typeface="Times New Roman" pitchFamily="18" charset="0"/>
                <a:cs typeface="Times New Roman" pitchFamily="18" charset="0"/>
              </a:rPr>
              <a:t>каждому человеку предоставляются гражданские права: право на жизнь, на свободу и личную неприкосновенность, право на имущество, собственность и их защиту, право на свободное передвижение, право на определение национальной принадлежности, право на защиту частной информации о личности и на защиту от вмешательства в семейную и личную жизнь;</a:t>
            </a:r>
          </a:p>
          <a:p>
            <a:pPr lvl="0" algn="just"/>
            <a:r>
              <a:rPr lang="ru-RU" dirty="0" smtClean="0">
                <a:latin typeface="Times New Roman" pitchFamily="18" charset="0"/>
                <a:cs typeface="Times New Roman" pitchFamily="18" charset="0"/>
              </a:rPr>
              <a:t>каждый человек имеет право на труд;</a:t>
            </a:r>
          </a:p>
          <a:p>
            <a:pPr lvl="0" algn="just"/>
            <a:r>
              <a:rPr lang="ru-RU" dirty="0" smtClean="0">
                <a:latin typeface="Times New Roman" pitchFamily="18" charset="0"/>
                <a:cs typeface="Times New Roman" pitchFamily="18" charset="0"/>
              </a:rPr>
              <a:t>каждый человек имеет культурные права и право на свободное творчество;</a:t>
            </a:r>
          </a:p>
          <a:p>
            <a:pPr lvl="0" algn="just"/>
            <a:r>
              <a:rPr lang="ru-RU" dirty="0" smtClean="0">
                <a:latin typeface="Times New Roman" pitchFamily="18" charset="0"/>
                <a:cs typeface="Times New Roman" pitchFamily="18" charset="0"/>
              </a:rPr>
              <a:t>каждый человек имеет право на чистую, «здоровую» окружающую среду;</a:t>
            </a:r>
          </a:p>
          <a:p>
            <a:pPr lvl="0" algn="just"/>
            <a:r>
              <a:rPr lang="ru-RU" dirty="0" smtClean="0">
                <a:latin typeface="Times New Roman" pitchFamily="18" charset="0"/>
                <a:cs typeface="Times New Roman" pitchFamily="18" charset="0"/>
              </a:rPr>
              <a:t>всем гражданам предоставляются основные политические свободы и т. д.</a:t>
            </a:r>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500042"/>
            <a:ext cx="8572560" cy="1066800"/>
          </a:xfrm>
        </p:spPr>
        <p:txBody>
          <a:bodyPr>
            <a:normAutofit fontScale="90000"/>
          </a:bodyPr>
          <a:lstStyle/>
          <a:p>
            <a:r>
              <a:rPr lang="ru-RU" dirty="0" smtClean="0"/>
              <a:t>Всеобщая Декларация прав человека. </a:t>
            </a:r>
            <a:endParaRPr lang="ru-RU" dirty="0"/>
          </a:p>
        </p:txBody>
      </p:sp>
      <p:sp>
        <p:nvSpPr>
          <p:cNvPr id="3" name="Содержимое 2"/>
          <p:cNvSpPr>
            <a:spLocks noGrp="1"/>
          </p:cNvSpPr>
          <p:nvPr>
            <p:ph idx="1"/>
          </p:nvPr>
        </p:nvSpPr>
        <p:spPr>
          <a:xfrm>
            <a:off x="457200" y="1643050"/>
            <a:ext cx="8229600" cy="4931486"/>
          </a:xfrm>
        </p:spPr>
        <p:txBody>
          <a:bodyPr>
            <a:normAutofit fontScale="70000" lnSpcReduction="20000"/>
          </a:bodyPr>
          <a:lstStyle/>
          <a:p>
            <a:pPr marL="0" indent="0" algn="just">
              <a:buNone/>
            </a:pPr>
            <a:r>
              <a:rPr lang="ru-RU" dirty="0" smtClean="0">
                <a:latin typeface="Times New Roman" pitchFamily="18" charset="0"/>
                <a:cs typeface="Times New Roman" pitchFamily="18" charset="0"/>
              </a:rPr>
              <a:t>Всеобщая </a:t>
            </a:r>
            <a:r>
              <a:rPr lang="ru-RU" dirty="0" smtClean="0">
                <a:latin typeface="Times New Roman" pitchFamily="18" charset="0"/>
                <a:cs typeface="Times New Roman" pitchFamily="18" charset="0"/>
              </a:rPr>
              <a:t>Декларация прав человека была принята на третьей </a:t>
            </a:r>
            <a:r>
              <a:rPr lang="ru-RU" dirty="0" smtClean="0">
                <a:latin typeface="Times New Roman" pitchFamily="18" charset="0"/>
                <a:cs typeface="Times New Roman" pitchFamily="18" charset="0"/>
              </a:rPr>
              <a:t>сессии Генеральной </a:t>
            </a:r>
            <a:r>
              <a:rPr lang="ru-RU" dirty="0" smtClean="0">
                <a:latin typeface="Times New Roman" pitchFamily="18" charset="0"/>
                <a:cs typeface="Times New Roman" pitchFamily="18" charset="0"/>
              </a:rPr>
              <a:t>Ассамблеи ООН 10 декабря 1948 г. Декларация определяет базовые права человека. Сфера действия Всеобщей Декларации - все государства, признавшие ее правовые положения частью своей правовой системы</a:t>
            </a:r>
            <a:r>
              <a:rPr lang="ru-RU"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marL="0" indent="0" algn="just">
              <a:buNone/>
            </a:pPr>
            <a:r>
              <a:rPr lang="ru-RU" dirty="0" smtClean="0">
                <a:latin typeface="Times New Roman" pitchFamily="18" charset="0"/>
                <a:cs typeface="Times New Roman" pitchFamily="18" charset="0"/>
              </a:rPr>
              <a:t>Декларация </a:t>
            </a:r>
            <a:r>
              <a:rPr lang="ru-RU" dirty="0" smtClean="0">
                <a:latin typeface="Times New Roman" pitchFamily="18" charset="0"/>
                <a:cs typeface="Times New Roman" pitchFamily="18" charset="0"/>
              </a:rPr>
              <a:t>объявляет всех людей свободными и равными от рождения в достоинствах и правах, независимо от пола, расы, цвета кожи, политических или иных убеждений, имущественного, социального, национального или сословного происхождения. Это признание равных прав и свобод не зависит от статуса государства или страны, на территории которой индивид проживает. Рабство, работорговля и любое подневольное состояние запрещено. Признается правосубъектность любого человека независимо от его местонахождения. Подтверждается принцип презумпции невиновности, а также право на гласное судебное разбирательство. Провозглашается право любого человека на гражданство, свободу передвижения и выбора местожительства. Устанавливается право на образование, культурную жизнь, участие в научном прогрессе, пользование его благами.</a:t>
            </a:r>
          </a:p>
          <a:p>
            <a:endParaRPr lang="ru-RU"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785794"/>
            <a:ext cx="8429684" cy="2786082"/>
          </a:xfrm>
        </p:spPr>
        <p:txBody>
          <a:bodyPr>
            <a:normAutofit fontScale="77500" lnSpcReduction="20000"/>
          </a:bodyPr>
          <a:lstStyle/>
          <a:p>
            <a:pPr algn="just">
              <a:buNone/>
            </a:pPr>
            <a:r>
              <a:rPr lang="ru-RU" dirty="0" smtClean="0"/>
              <a:t>	</a:t>
            </a:r>
            <a:r>
              <a:rPr lang="ru-RU" sz="2600" dirty="0" smtClean="0">
                <a:latin typeface="Times New Roman" pitchFamily="18" charset="0"/>
                <a:cs typeface="Times New Roman" pitchFamily="18" charset="0"/>
              </a:rPr>
              <a:t>В </a:t>
            </a:r>
            <a:r>
              <a:rPr lang="ru-RU" sz="2600" dirty="0" smtClean="0">
                <a:latin typeface="Times New Roman" pitchFamily="18" charset="0"/>
                <a:cs typeface="Times New Roman" pitchFamily="18" charset="0"/>
              </a:rPr>
              <a:t>Декларации также закрепляется право на свободу мыслей, совести, религии, утверждается право на свободу убеждений, а также на их выражение. Предоставляется право на участие в управлении страной лично либо через представителей. Устанавливается право равного доступа к государственной службе в собственной стране, право на труд и на свободный выбор работы и равную за нее оплату, право на вхождение в профсоюз. Декларируется и право каждого на достойный жизненный уровень, ряд социальных благ, устанавливается равноправие для детей, родившихся в браке и вне брака.</a:t>
            </a:r>
          </a:p>
          <a:p>
            <a:pPr>
              <a:buNone/>
            </a:pPr>
            <a:r>
              <a:rPr lang="ru-RU" dirty="0" smtClean="0"/>
              <a:t>		</a:t>
            </a:r>
          </a:p>
          <a:p>
            <a:endParaRPr lang="ru-RU" dirty="0"/>
          </a:p>
        </p:txBody>
      </p:sp>
      <p:sp>
        <p:nvSpPr>
          <p:cNvPr id="4" name="TextBox 3"/>
          <p:cNvSpPr txBox="1"/>
          <p:nvPr/>
        </p:nvSpPr>
        <p:spPr>
          <a:xfrm>
            <a:off x="357158" y="3000372"/>
            <a:ext cx="5857916" cy="1754326"/>
          </a:xfrm>
          <a:prstGeom prst="rect">
            <a:avLst/>
          </a:prstGeom>
          <a:noFill/>
        </p:spPr>
        <p:txBody>
          <a:bodyPr wrap="square" rtlCol="0">
            <a:spAutoFit/>
          </a:bodyPr>
          <a:lstStyle/>
          <a:p>
            <a:pPr algn="just"/>
            <a:r>
              <a:rPr lang="ru-RU" dirty="0" smtClean="0">
                <a:latin typeface="Times New Roman" pitchFamily="18" charset="0"/>
                <a:cs typeface="Times New Roman" pitchFamily="18" charset="0"/>
              </a:rPr>
              <a:t>В </a:t>
            </a:r>
            <a:r>
              <a:rPr lang="ru-RU" dirty="0" smtClean="0">
                <a:latin typeface="Times New Roman" pitchFamily="18" charset="0"/>
                <a:cs typeface="Times New Roman" pitchFamily="18" charset="0"/>
              </a:rPr>
              <a:t>статье 29 Всеобщей Декларации прав человека записаны и обязанности человека перед обществом. Они регламентируются только в законодательном порядке и исключительно в целях обеспечения личных прав и свобод окружающих, а также для сохранения требований общественного порядка и морали.</a:t>
            </a:r>
            <a:endParaRPr lang="ru-RU" dirty="0">
              <a:latin typeface="Times New Roman" pitchFamily="18" charset="0"/>
              <a:cs typeface="Times New Roman" pitchFamily="18" charset="0"/>
            </a:endParaRPr>
          </a:p>
        </p:txBody>
      </p:sp>
      <p:pic>
        <p:nvPicPr>
          <p:cNvPr id="3074" name="Picture 2" descr="C:\Users\Администратор\Desktop\boocover.jpeg"/>
          <p:cNvPicPr>
            <a:picLocks noChangeAspect="1" noChangeArrowheads="1"/>
          </p:cNvPicPr>
          <p:nvPr/>
        </p:nvPicPr>
        <p:blipFill>
          <a:blip r:embed="rId3" cstate="print"/>
          <a:srcRect/>
          <a:stretch>
            <a:fillRect/>
          </a:stretch>
        </p:blipFill>
        <p:spPr bwMode="auto">
          <a:xfrm>
            <a:off x="6660232" y="3274046"/>
            <a:ext cx="2150436" cy="3214902"/>
          </a:xfrm>
          <a:prstGeom prst="rect">
            <a:avLst/>
          </a:prstGeom>
          <a:noFill/>
          <a:ln>
            <a:solidFill>
              <a:schemeClr val="accent1">
                <a:lumMod val="50000"/>
              </a:schemeClr>
            </a:solidFill>
          </a:ln>
        </p:spPr>
      </p:pic>
    </p:spTree>
  </p:cSld>
  <p:clrMapOvr>
    <a:masterClrMapping/>
  </p:clrMapOvr>
  <p:transition>
    <p:pull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00042"/>
            <a:ext cx="8229600" cy="1066800"/>
          </a:xfrm>
        </p:spPr>
        <p:txBody>
          <a:bodyPr>
            <a:normAutofit fontScale="90000"/>
          </a:bodyPr>
          <a:lstStyle/>
          <a:p>
            <a:pPr algn="ctr"/>
            <a:r>
              <a:rPr lang="ru-RU" dirty="0" smtClean="0">
                <a:latin typeface="Times New Roman" pitchFamily="18" charset="0"/>
                <a:cs typeface="Times New Roman" pitchFamily="18" charset="0"/>
              </a:rPr>
              <a:t>Международный пакт о гражданских и политических </a:t>
            </a:r>
            <a:r>
              <a:rPr lang="ru-RU" dirty="0" smtClean="0">
                <a:latin typeface="Times New Roman" pitchFamily="18" charset="0"/>
                <a:cs typeface="Times New Roman" pitchFamily="18" charset="0"/>
              </a:rPr>
              <a:t>правах</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0" y="1628800"/>
            <a:ext cx="8429684" cy="3357586"/>
          </a:xfrm>
        </p:spPr>
        <p:txBody>
          <a:bodyPr>
            <a:normAutofit fontScale="70000" lnSpcReduction="20000"/>
          </a:bodyPr>
          <a:lstStyle/>
          <a:p>
            <a:pPr algn="just">
              <a:buNone/>
            </a:pPr>
            <a:r>
              <a:rPr lang="ru-RU" dirty="0" smtClean="0"/>
              <a:t>		</a:t>
            </a:r>
            <a:r>
              <a:rPr lang="ru-RU" dirty="0" smtClean="0">
                <a:latin typeface="Times New Roman" pitchFamily="18" charset="0"/>
                <a:cs typeface="Times New Roman" pitchFamily="18" charset="0"/>
              </a:rPr>
              <a:t>Международный пакт о гражданских и политических правах был принят ООН в 1966 г. и вступил в силу в 1976 г. Он содержит нормы-принципы, обязательные к исполнению для всех государств, признавших Пакт. Ряд статей Пакта повторяют и развивают положения Всеобщей Декларации прав человека. В статье 1 объявляется всеобщее право народов на самоопределение и свободный выбор политического статуса народа, социального, экономического и культурного развития. Для достижения этого провозглашается свободное распоряжение народа сво­ими природными ресурсами и естественными богатствами. Ни один народ не может быть лишен принадлежащих ему природных ресурсов и естественных богатств.</a:t>
            </a:r>
          </a:p>
          <a:p>
            <a:pPr>
              <a:buNone/>
            </a:pPr>
            <a:endParaRPr lang="ru-RU" dirty="0" smtClean="0"/>
          </a:p>
          <a:p>
            <a:pPr>
              <a:buNone/>
            </a:pPr>
            <a:r>
              <a:rPr lang="ru-RU" dirty="0" smtClean="0"/>
              <a:t>		</a:t>
            </a:r>
          </a:p>
          <a:p>
            <a:endParaRPr lang="ru-RU" dirty="0"/>
          </a:p>
        </p:txBody>
      </p:sp>
      <p:sp>
        <p:nvSpPr>
          <p:cNvPr id="4" name="TextBox 3"/>
          <p:cNvSpPr txBox="1"/>
          <p:nvPr/>
        </p:nvSpPr>
        <p:spPr>
          <a:xfrm>
            <a:off x="395536" y="4303455"/>
            <a:ext cx="5715040" cy="2554545"/>
          </a:xfrm>
          <a:prstGeom prst="rect">
            <a:avLst/>
          </a:prstGeom>
          <a:noFill/>
        </p:spPr>
        <p:txBody>
          <a:bodyPr wrap="square" rtlCol="0">
            <a:spAutoFit/>
          </a:bodyPr>
          <a:lstStyle/>
          <a:p>
            <a:pPr algn="just"/>
            <a:r>
              <a:rPr lang="ru-RU" sz="2000" dirty="0" smtClean="0">
                <a:latin typeface="Times New Roman" pitchFamily="18" charset="0"/>
                <a:cs typeface="Times New Roman" pitchFamily="18" charset="0"/>
              </a:rPr>
              <a:t>Страны-участники </a:t>
            </a:r>
            <a:r>
              <a:rPr lang="ru-RU" sz="2000" dirty="0" smtClean="0">
                <a:latin typeface="Times New Roman" pitchFamily="18" charset="0"/>
                <a:cs typeface="Times New Roman" pitchFamily="18" charset="0"/>
              </a:rPr>
              <a:t>декларируют уважение к правам и свободам личности независимо от пола, языка, расы, религиозных и  иных убеждений, сословного и имущественного положения. Страны, признающие принципы этого документа, должны принимать все меры к правовой защите лиц, ограниченных в пере­численных правах или свободах.</a:t>
            </a:r>
            <a:endParaRPr lang="ru-RU" sz="2000" dirty="0">
              <a:latin typeface="Times New Roman" pitchFamily="18" charset="0"/>
              <a:cs typeface="Times New Roman" pitchFamily="18" charset="0"/>
            </a:endParaRPr>
          </a:p>
        </p:txBody>
      </p:sp>
      <p:pic>
        <p:nvPicPr>
          <p:cNvPr id="4098" name="Picture 2" descr="C:\Users\Администратор\Desktop\3408151.jpg"/>
          <p:cNvPicPr>
            <a:picLocks noChangeAspect="1" noChangeArrowheads="1"/>
          </p:cNvPicPr>
          <p:nvPr/>
        </p:nvPicPr>
        <p:blipFill>
          <a:blip r:embed="rId2" cstate="print"/>
          <a:srcRect/>
          <a:stretch>
            <a:fillRect/>
          </a:stretch>
        </p:blipFill>
        <p:spPr bwMode="auto">
          <a:xfrm>
            <a:off x="6660232" y="4226063"/>
            <a:ext cx="1745594" cy="2470016"/>
          </a:xfrm>
          <a:prstGeom prst="rect">
            <a:avLst/>
          </a:prstGeom>
          <a:noFill/>
          <a:ln>
            <a:solidFill>
              <a:schemeClr val="accent1">
                <a:lumMod val="50000"/>
              </a:schemeClr>
            </a:solidFill>
          </a:ln>
        </p:spPr>
      </p:pic>
    </p:spTree>
  </p:cSld>
  <p:clrMapOvr>
    <a:masterClrMapping/>
  </p:clrMapOvr>
  <p:transition>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714356"/>
            <a:ext cx="8572560" cy="6072230"/>
          </a:xfrm>
        </p:spPr>
        <p:txBody>
          <a:bodyPr>
            <a:normAutofit fontScale="55000" lnSpcReduction="20000"/>
          </a:bodyPr>
          <a:lstStyle/>
          <a:p>
            <a:pPr lvl="0" algn="just"/>
            <a:r>
              <a:rPr lang="ru-RU" dirty="0" smtClean="0">
                <a:latin typeface="Times New Roman" pitchFamily="18" charset="0"/>
                <a:cs typeface="Times New Roman" pitchFamily="18" charset="0"/>
              </a:rPr>
              <a:t>Пакт устанавливает процессуальные принципы в отношении арестованных, в частности право на компенсацию в случае незаконного ареста, оговаривает сроки содержания под стражей и судебного рассмотрения дела. Подчеркивается необходимость гуманного отношения к арестованным, уважения их чести и до­стоинства со стороны органов, совершивших арест. Для исправительной системы обязательным является установление режима, способствующего перевоспитанию и исправлению заключенных, при этом несовершеннолетние должны содержаться отдельно от совершеннолетних.</a:t>
            </a:r>
          </a:p>
          <a:p>
            <a:pPr lvl="0" algn="just"/>
            <a:endParaRPr lang="ru-RU" dirty="0" smtClean="0">
              <a:latin typeface="Times New Roman" pitchFamily="18" charset="0"/>
              <a:cs typeface="Times New Roman" pitchFamily="18" charset="0"/>
            </a:endParaRPr>
          </a:p>
          <a:p>
            <a:pPr lvl="0" algn="just"/>
            <a:r>
              <a:rPr lang="ru-RU" dirty="0" smtClean="0">
                <a:latin typeface="Times New Roman" pitchFamily="18" charset="0"/>
                <a:cs typeface="Times New Roman" pitchFamily="18" charset="0"/>
              </a:rPr>
              <a:t>В документе декларируются право человека на собственное мнение и беспрепятственное его выражение. Отдельная статья признает право на мирные собрания без ограничений, кроме специально оговоренных ситуаций. Также признается право на вступление в любые негосударственные союзы, ассоциации, профсоюзы.</a:t>
            </a:r>
          </a:p>
          <a:p>
            <a:pPr lvl="0" algn="just"/>
            <a:endParaRPr lang="ru-RU" dirty="0" smtClean="0">
              <a:latin typeface="Times New Roman" pitchFamily="18" charset="0"/>
              <a:cs typeface="Times New Roman" pitchFamily="18" charset="0"/>
            </a:endParaRPr>
          </a:p>
          <a:p>
            <a:pPr lvl="0" algn="just"/>
            <a:r>
              <a:rPr lang="ru-RU" dirty="0" smtClean="0">
                <a:latin typeface="Times New Roman" pitchFamily="18" charset="0"/>
                <a:cs typeface="Times New Roman" pitchFamily="18" charset="0"/>
              </a:rPr>
              <a:t>Подтверждается всеобщее равенство детей, их право на гражданство, гарантируется их защита со стороны государства. Устанавливается обязательность регистрации новорожденных, присвоения им имени.</a:t>
            </a:r>
          </a:p>
          <a:p>
            <a:pPr lvl="0" algn="just"/>
            <a:endParaRPr lang="ru-RU" dirty="0" smtClean="0">
              <a:latin typeface="Times New Roman" pitchFamily="18" charset="0"/>
              <a:cs typeface="Times New Roman" pitchFamily="18" charset="0"/>
            </a:endParaRPr>
          </a:p>
          <a:p>
            <a:pPr lvl="0" algn="just"/>
            <a:r>
              <a:rPr lang="ru-RU" dirty="0" smtClean="0">
                <a:latin typeface="Times New Roman" pitchFamily="18" charset="0"/>
                <a:cs typeface="Times New Roman" pitchFamily="18" charset="0"/>
              </a:rPr>
              <a:t>Специальная статья Пакта содержит перечень основных политических прав: голосовать и быть избранным на основе всеобщего и равного голосования, когда обеспечено свободное волеизъявление сограждан; быть допущенным к государственной службе в своей стране; участвовать в ведении государственных дел.</a:t>
            </a:r>
          </a:p>
          <a:p>
            <a:pPr lvl="0" algn="just"/>
            <a:endParaRPr lang="ru-RU" dirty="0" smtClean="0">
              <a:latin typeface="Times New Roman" pitchFamily="18" charset="0"/>
              <a:cs typeface="Times New Roman" pitchFamily="18" charset="0"/>
            </a:endParaRPr>
          </a:p>
          <a:p>
            <a:pPr lvl="0" algn="just"/>
            <a:r>
              <a:rPr lang="ru-RU" dirty="0" smtClean="0">
                <a:latin typeface="Times New Roman" pitchFamily="18" charset="0"/>
                <a:cs typeface="Times New Roman" pitchFamily="18" charset="0"/>
              </a:rPr>
              <a:t>Согласно Пакту государства-участники ежегодно должны предоставлять Генеральному секретарю ООН доклады о прогрессе, достигнутом в области прав человека, и о мерах, принятых по исправлению несоответствий в этой сфере.</a:t>
            </a:r>
          </a:p>
          <a:p>
            <a:pPr lvl="0" algn="just"/>
            <a:endParaRPr lang="ru-RU" dirty="0" smtClean="0">
              <a:latin typeface="Times New Roman" pitchFamily="18" charset="0"/>
              <a:cs typeface="Times New Roman" pitchFamily="18" charset="0"/>
            </a:endParaRPr>
          </a:p>
          <a:p>
            <a:pPr lvl="0" algn="just"/>
            <a:r>
              <a:rPr lang="ru-RU" dirty="0" smtClean="0">
                <a:latin typeface="Times New Roman" pitchFamily="18" charset="0"/>
                <a:cs typeface="Times New Roman" pitchFamily="18" charset="0"/>
              </a:rPr>
              <a:t>Международный пакт об экономических, социальных и культурных правах. Этот международный документ принят ООН в </a:t>
            </a:r>
            <a:r>
              <a:rPr lang="ru-RU" b="1" dirty="0" smtClean="0">
                <a:latin typeface="Times New Roman" pitchFamily="18" charset="0"/>
                <a:cs typeface="Times New Roman" pitchFamily="18" charset="0"/>
              </a:rPr>
              <a:t>1966</a:t>
            </a:r>
            <a:r>
              <a:rPr lang="ru-RU" dirty="0" smtClean="0">
                <a:latin typeface="Times New Roman" pitchFamily="18" charset="0"/>
                <a:cs typeface="Times New Roman" pitchFamily="18" charset="0"/>
              </a:rPr>
              <a:t> г. и вступил в силу в </a:t>
            </a:r>
            <a:r>
              <a:rPr lang="ru-RU" b="1" dirty="0" smtClean="0">
                <a:latin typeface="Times New Roman" pitchFamily="18" charset="0"/>
                <a:cs typeface="Times New Roman" pitchFamily="18" charset="0"/>
              </a:rPr>
              <a:t>1976</a:t>
            </a:r>
            <a:r>
              <a:rPr lang="ru-RU" dirty="0" smtClean="0">
                <a:latin typeface="Times New Roman" pitchFamily="18" charset="0"/>
                <a:cs typeface="Times New Roman" pitchFamily="18" charset="0"/>
              </a:rPr>
              <a:t> г. Данный Пакт детализирует права человека и гражданина в сферах правовых отношений государство - общество – личность.</a:t>
            </a:r>
          </a:p>
          <a:p>
            <a:pPr>
              <a:buNone/>
            </a:pPr>
            <a:endParaRPr lang="ru-RU" dirty="0"/>
          </a:p>
        </p:txBody>
      </p:sp>
    </p:spTree>
  </p:cSld>
  <p:clrMapOvr>
    <a:masterClrMapping/>
  </p:clrMapOvr>
  <p:transition>
    <p:pull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47</TotalTime>
  <Words>896</Words>
  <Application>Microsoft Office PowerPoint</Application>
  <PresentationFormat>Экран (4:3)</PresentationFormat>
  <Paragraphs>56</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Городская</vt:lpstr>
      <vt:lpstr>Важнейшие правовые и законодательные акты мирового и регионального значения</vt:lpstr>
      <vt:lpstr>Акты международного права</vt:lpstr>
      <vt:lpstr>Слайд 3</vt:lpstr>
      <vt:lpstr>Слайд 4</vt:lpstr>
      <vt:lpstr>Большинство международных правовых актов по правам и свободам человека содержат следующие положения: </vt:lpstr>
      <vt:lpstr>Всеобщая Декларация прав человека. </vt:lpstr>
      <vt:lpstr>Слайд 7</vt:lpstr>
      <vt:lpstr>Международный пакт о гражданских и политических правах</vt:lpstr>
      <vt:lpstr>Слайд 9</vt:lpstr>
      <vt:lpstr>Европейская Конвенция о защите прав человека и основных свобод</vt:lpstr>
      <vt:lpstr>Слайд 11</vt:lpstr>
      <vt:lpstr>Европейский Суд по правам человека</vt:lpstr>
      <vt:lpstr>Слайд 13</vt:lpstr>
    </vt:vector>
  </TitlesOfParts>
  <Company>diakov.net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Важнейшие правовые и законодательные акты мирового и регионального значения.</dc:title>
  <dc:creator>Admin</dc:creator>
  <cp:lastModifiedBy>avanesyan</cp:lastModifiedBy>
  <cp:revision>9</cp:revision>
  <dcterms:created xsi:type="dcterms:W3CDTF">2015-04-07T22:54:38Z</dcterms:created>
  <dcterms:modified xsi:type="dcterms:W3CDTF">2022-02-15T07:34:19Z</dcterms:modified>
</cp:coreProperties>
</file>