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4"/>
  </p:notesMasterIdLst>
  <p:sldIdLst>
    <p:sldId id="283" r:id="rId2"/>
    <p:sldId id="317" r:id="rId3"/>
    <p:sldId id="277" r:id="rId4"/>
    <p:sldId id="278" r:id="rId5"/>
    <p:sldId id="302" r:id="rId6"/>
    <p:sldId id="303" r:id="rId7"/>
    <p:sldId id="257" r:id="rId8"/>
    <p:sldId id="268" r:id="rId9"/>
    <p:sldId id="267" r:id="rId10"/>
    <p:sldId id="304" r:id="rId11"/>
    <p:sldId id="284" r:id="rId12"/>
    <p:sldId id="285" r:id="rId13"/>
    <p:sldId id="311" r:id="rId14"/>
    <p:sldId id="319" r:id="rId15"/>
    <p:sldId id="314" r:id="rId16"/>
    <p:sldId id="260" r:id="rId17"/>
    <p:sldId id="315" r:id="rId18"/>
    <p:sldId id="291" r:id="rId19"/>
    <p:sldId id="261" r:id="rId20"/>
    <p:sldId id="292" r:id="rId21"/>
    <p:sldId id="301" r:id="rId22"/>
    <p:sldId id="31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FFC2E-9824-49DE-88BD-A981734133C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929D29-8154-47E3-94E1-72CA24ECDBFB}">
      <dgm:prSet custT="1"/>
      <dgm:spPr/>
      <dgm:t>
        <a:bodyPr/>
        <a:lstStyle/>
        <a:p>
          <a:pPr rtl="0"/>
          <a:r>
            <a:rPr lang="ru-RU" sz="2800" dirty="0" smtClean="0">
              <a:solidFill>
                <a:schemeClr val="tx1"/>
              </a:solidFill>
            </a:rPr>
            <a:t>Информационное общество считается развитым, если в нем выполняются три главных условия:</a:t>
          </a:r>
          <a:endParaRPr lang="ru-RU" sz="2800" dirty="0"/>
        </a:p>
      </dgm:t>
    </dgm:pt>
    <dgm:pt modelId="{5C30A8B5-D290-4F22-8D77-0E4F4F41C986}" type="parTrans" cxnId="{996A1B61-B689-4BA6-853C-BB28F1A0DBE2}">
      <dgm:prSet/>
      <dgm:spPr/>
      <dgm:t>
        <a:bodyPr/>
        <a:lstStyle/>
        <a:p>
          <a:endParaRPr lang="ru-RU"/>
        </a:p>
      </dgm:t>
    </dgm:pt>
    <dgm:pt modelId="{51589FD7-B744-45AA-ADBF-ED582F7F08C2}" type="sibTrans" cxnId="{996A1B61-B689-4BA6-853C-BB28F1A0DBE2}">
      <dgm:prSet/>
      <dgm:spPr/>
      <dgm:t>
        <a:bodyPr/>
        <a:lstStyle/>
        <a:p>
          <a:endParaRPr lang="ru-RU"/>
        </a:p>
      </dgm:t>
    </dgm:pt>
    <dgm:pt modelId="{75DCD0EF-147A-4B42-980F-864849A0D765}">
      <dgm:prSet custT="1"/>
      <dgm:spPr/>
      <dgm:t>
        <a:bodyPr/>
        <a:lstStyle/>
        <a:p>
          <a:pPr rtl="0"/>
          <a:r>
            <a:rPr lang="ru-RU" sz="2800" dirty="0" smtClean="0">
              <a:solidFill>
                <a:schemeClr val="tx1"/>
              </a:solidFill>
            </a:rPr>
            <a:t>1) Повсеместное наличие и использование персональных компьютеров</a:t>
          </a:r>
          <a:endParaRPr lang="ru-RU" sz="2800" dirty="0">
            <a:solidFill>
              <a:schemeClr val="tx1"/>
            </a:solidFill>
          </a:endParaRPr>
        </a:p>
      </dgm:t>
    </dgm:pt>
    <dgm:pt modelId="{41318A30-9E73-4127-8F6F-6E541668683B}" type="parTrans" cxnId="{83D7F47B-3731-4283-AD50-62907716292C}">
      <dgm:prSet/>
      <dgm:spPr/>
      <dgm:t>
        <a:bodyPr/>
        <a:lstStyle/>
        <a:p>
          <a:endParaRPr lang="ru-RU"/>
        </a:p>
      </dgm:t>
    </dgm:pt>
    <dgm:pt modelId="{2FA0D795-36D9-4F66-9493-CCA82826008D}" type="sibTrans" cxnId="{83D7F47B-3731-4283-AD50-62907716292C}">
      <dgm:prSet/>
      <dgm:spPr/>
      <dgm:t>
        <a:bodyPr/>
        <a:lstStyle/>
        <a:p>
          <a:endParaRPr lang="ru-RU"/>
        </a:p>
      </dgm:t>
    </dgm:pt>
    <dgm:pt modelId="{10877CE0-D26F-4DAE-91C6-BD2A15967033}">
      <dgm:prSet custT="1"/>
      <dgm:spPr/>
      <dgm:t>
        <a:bodyPr/>
        <a:lstStyle/>
        <a:p>
          <a:pPr rtl="0"/>
          <a:r>
            <a:rPr lang="ru-RU" sz="2800" dirty="0" smtClean="0">
              <a:solidFill>
                <a:schemeClr val="tx1"/>
              </a:solidFill>
            </a:rPr>
            <a:t>2) Высокий уровень развития компьютерных сетей.</a:t>
          </a:r>
          <a:endParaRPr lang="ru-RU" sz="2800" dirty="0">
            <a:solidFill>
              <a:schemeClr val="tx1"/>
            </a:solidFill>
          </a:endParaRPr>
        </a:p>
      </dgm:t>
    </dgm:pt>
    <dgm:pt modelId="{07FB5F77-463F-4E1E-AD52-DA49357176C0}" type="parTrans" cxnId="{E93435F2-F185-43DA-B9CC-040CE7480C3A}">
      <dgm:prSet/>
      <dgm:spPr/>
      <dgm:t>
        <a:bodyPr/>
        <a:lstStyle/>
        <a:p>
          <a:endParaRPr lang="ru-RU"/>
        </a:p>
      </dgm:t>
    </dgm:pt>
    <dgm:pt modelId="{0893FE6F-E576-4921-9069-7C4CB916D717}" type="sibTrans" cxnId="{E93435F2-F185-43DA-B9CC-040CE7480C3A}">
      <dgm:prSet/>
      <dgm:spPr/>
      <dgm:t>
        <a:bodyPr/>
        <a:lstStyle/>
        <a:p>
          <a:endParaRPr lang="ru-RU"/>
        </a:p>
      </dgm:t>
    </dgm:pt>
    <dgm:pt modelId="{CDBA907A-4456-4CC4-BA4E-C78E9A3E6FC5}">
      <dgm:prSet custT="1"/>
      <dgm:spPr/>
      <dgm:t>
        <a:bodyPr/>
        <a:lstStyle/>
        <a:p>
          <a:pPr rtl="0"/>
          <a:r>
            <a:rPr lang="ru-RU" sz="2800" dirty="0" smtClean="0">
              <a:solidFill>
                <a:schemeClr val="tx1"/>
              </a:solidFill>
            </a:rPr>
            <a:t>3)Большинство населения в своей трудовой деятельности использует информационные технологии.</a:t>
          </a:r>
          <a:endParaRPr lang="ru-RU" sz="2800" dirty="0">
            <a:solidFill>
              <a:schemeClr val="tx1"/>
            </a:solidFill>
          </a:endParaRPr>
        </a:p>
      </dgm:t>
    </dgm:pt>
    <dgm:pt modelId="{8F87ADF3-6D39-4122-BEA0-A6377D8BCA5A}" type="parTrans" cxnId="{C031B4F2-D641-417E-976C-00213E73AA3D}">
      <dgm:prSet/>
      <dgm:spPr/>
      <dgm:t>
        <a:bodyPr/>
        <a:lstStyle/>
        <a:p>
          <a:endParaRPr lang="ru-RU"/>
        </a:p>
      </dgm:t>
    </dgm:pt>
    <dgm:pt modelId="{BFA1FCF8-E247-4FEE-B06C-8E3B744E81F9}" type="sibTrans" cxnId="{C031B4F2-D641-417E-976C-00213E73AA3D}">
      <dgm:prSet/>
      <dgm:spPr/>
      <dgm:t>
        <a:bodyPr/>
        <a:lstStyle/>
        <a:p>
          <a:endParaRPr lang="ru-RU"/>
        </a:p>
      </dgm:t>
    </dgm:pt>
    <dgm:pt modelId="{4ED180BA-D130-4310-9321-7663A3DAE648}" type="pres">
      <dgm:prSet presAssocID="{07CFFC2E-9824-49DE-88BD-A981734133C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B33E64-AA18-4F65-ACF5-E7BBBCCD8C81}" type="pres">
      <dgm:prSet presAssocID="{73929D29-8154-47E3-94E1-72CA24ECDBFB}" presName="horFlow" presStyleCnt="0"/>
      <dgm:spPr/>
    </dgm:pt>
    <dgm:pt modelId="{12049038-8CD5-4E40-AF0C-A0CA17BA5C9B}" type="pres">
      <dgm:prSet presAssocID="{73929D29-8154-47E3-94E1-72CA24ECDBFB}" presName="bigChev" presStyleLbl="node1" presStyleIdx="0" presStyleCnt="4" custScaleX="355523" custScaleY="110980"/>
      <dgm:spPr/>
      <dgm:t>
        <a:bodyPr/>
        <a:lstStyle/>
        <a:p>
          <a:endParaRPr lang="ru-RU"/>
        </a:p>
      </dgm:t>
    </dgm:pt>
    <dgm:pt modelId="{0B42CF8A-893F-4486-9E48-5DF9A34FB01D}" type="pres">
      <dgm:prSet presAssocID="{73929D29-8154-47E3-94E1-72CA24ECDBFB}" presName="vSp" presStyleCnt="0"/>
      <dgm:spPr/>
    </dgm:pt>
    <dgm:pt modelId="{6C3AB940-A031-46D3-ADFB-A62C30BCCA1C}" type="pres">
      <dgm:prSet presAssocID="{75DCD0EF-147A-4B42-980F-864849A0D765}" presName="horFlow" presStyleCnt="0"/>
      <dgm:spPr/>
    </dgm:pt>
    <dgm:pt modelId="{498EE37F-4D63-4182-AD13-5A8FAE6BF115}" type="pres">
      <dgm:prSet presAssocID="{75DCD0EF-147A-4B42-980F-864849A0D765}" presName="bigChev" presStyleLbl="node1" presStyleIdx="1" presStyleCnt="4" custScaleX="392337" custLinFactNeighborX="32571" custLinFactNeighborY="17812"/>
      <dgm:spPr/>
      <dgm:t>
        <a:bodyPr/>
        <a:lstStyle/>
        <a:p>
          <a:endParaRPr lang="ru-RU"/>
        </a:p>
      </dgm:t>
    </dgm:pt>
    <dgm:pt modelId="{B653A305-9EBE-44D8-8DC4-591F9B023827}" type="pres">
      <dgm:prSet presAssocID="{75DCD0EF-147A-4B42-980F-864849A0D765}" presName="vSp" presStyleCnt="0"/>
      <dgm:spPr/>
    </dgm:pt>
    <dgm:pt modelId="{62173B70-8E34-4C30-B19F-13194DFC9E6C}" type="pres">
      <dgm:prSet presAssocID="{10877CE0-D26F-4DAE-91C6-BD2A15967033}" presName="horFlow" presStyleCnt="0"/>
      <dgm:spPr/>
    </dgm:pt>
    <dgm:pt modelId="{AFA6C393-1199-428E-A309-310044A6356C}" type="pres">
      <dgm:prSet presAssocID="{10877CE0-D26F-4DAE-91C6-BD2A15967033}" presName="bigChev" presStyleLbl="node1" presStyleIdx="2" presStyleCnt="4" custScaleX="392337" custLinFactNeighborX="0" custLinFactNeighborY="7904"/>
      <dgm:spPr/>
      <dgm:t>
        <a:bodyPr/>
        <a:lstStyle/>
        <a:p>
          <a:endParaRPr lang="ru-RU"/>
        </a:p>
      </dgm:t>
    </dgm:pt>
    <dgm:pt modelId="{7B228DE1-DEAD-4CBE-AF6F-400D16A38A6D}" type="pres">
      <dgm:prSet presAssocID="{10877CE0-D26F-4DAE-91C6-BD2A15967033}" presName="vSp" presStyleCnt="0"/>
      <dgm:spPr/>
    </dgm:pt>
    <dgm:pt modelId="{47D0158D-5286-4273-B04A-813324EF8DC9}" type="pres">
      <dgm:prSet presAssocID="{CDBA907A-4456-4CC4-BA4E-C78E9A3E6FC5}" presName="horFlow" presStyleCnt="0"/>
      <dgm:spPr/>
    </dgm:pt>
    <dgm:pt modelId="{605E8F0B-F85E-49AB-8420-AA955A9833DE}" type="pres">
      <dgm:prSet presAssocID="{CDBA907A-4456-4CC4-BA4E-C78E9A3E6FC5}" presName="bigChev" presStyleLbl="node1" presStyleIdx="3" presStyleCnt="4" custScaleX="392337" custScaleY="133073"/>
      <dgm:spPr/>
      <dgm:t>
        <a:bodyPr/>
        <a:lstStyle/>
        <a:p>
          <a:endParaRPr lang="ru-RU"/>
        </a:p>
      </dgm:t>
    </dgm:pt>
  </dgm:ptLst>
  <dgm:cxnLst>
    <dgm:cxn modelId="{CA116D5E-319D-4227-93D7-62708D003488}" type="presOf" srcId="{10877CE0-D26F-4DAE-91C6-BD2A15967033}" destId="{AFA6C393-1199-428E-A309-310044A6356C}" srcOrd="0" destOrd="0" presId="urn:microsoft.com/office/officeart/2005/8/layout/lProcess3"/>
    <dgm:cxn modelId="{83D7F47B-3731-4283-AD50-62907716292C}" srcId="{07CFFC2E-9824-49DE-88BD-A981734133CC}" destId="{75DCD0EF-147A-4B42-980F-864849A0D765}" srcOrd="1" destOrd="0" parTransId="{41318A30-9E73-4127-8F6F-6E541668683B}" sibTransId="{2FA0D795-36D9-4F66-9493-CCA82826008D}"/>
    <dgm:cxn modelId="{34E8845F-8A61-4F6D-8CF2-7817AAD7ED3F}" type="presOf" srcId="{07CFFC2E-9824-49DE-88BD-A981734133CC}" destId="{4ED180BA-D130-4310-9321-7663A3DAE648}" srcOrd="0" destOrd="0" presId="urn:microsoft.com/office/officeart/2005/8/layout/lProcess3"/>
    <dgm:cxn modelId="{E93435F2-F185-43DA-B9CC-040CE7480C3A}" srcId="{07CFFC2E-9824-49DE-88BD-A981734133CC}" destId="{10877CE0-D26F-4DAE-91C6-BD2A15967033}" srcOrd="2" destOrd="0" parTransId="{07FB5F77-463F-4E1E-AD52-DA49357176C0}" sibTransId="{0893FE6F-E576-4921-9069-7C4CB916D717}"/>
    <dgm:cxn modelId="{ADF8F29B-9FA8-4821-8495-6BDCD6162089}" type="presOf" srcId="{75DCD0EF-147A-4B42-980F-864849A0D765}" destId="{498EE37F-4D63-4182-AD13-5A8FAE6BF115}" srcOrd="0" destOrd="0" presId="urn:microsoft.com/office/officeart/2005/8/layout/lProcess3"/>
    <dgm:cxn modelId="{88B4FCDD-4386-44C9-A717-C1A73C528E2B}" type="presOf" srcId="{CDBA907A-4456-4CC4-BA4E-C78E9A3E6FC5}" destId="{605E8F0B-F85E-49AB-8420-AA955A9833DE}" srcOrd="0" destOrd="0" presId="urn:microsoft.com/office/officeart/2005/8/layout/lProcess3"/>
    <dgm:cxn modelId="{C031B4F2-D641-417E-976C-00213E73AA3D}" srcId="{07CFFC2E-9824-49DE-88BD-A981734133CC}" destId="{CDBA907A-4456-4CC4-BA4E-C78E9A3E6FC5}" srcOrd="3" destOrd="0" parTransId="{8F87ADF3-6D39-4122-BEA0-A6377D8BCA5A}" sibTransId="{BFA1FCF8-E247-4FEE-B06C-8E3B744E81F9}"/>
    <dgm:cxn modelId="{FEEC8052-DE8D-4BC1-A488-F055DE765272}" type="presOf" srcId="{73929D29-8154-47E3-94E1-72CA24ECDBFB}" destId="{12049038-8CD5-4E40-AF0C-A0CA17BA5C9B}" srcOrd="0" destOrd="0" presId="urn:microsoft.com/office/officeart/2005/8/layout/lProcess3"/>
    <dgm:cxn modelId="{996A1B61-B689-4BA6-853C-BB28F1A0DBE2}" srcId="{07CFFC2E-9824-49DE-88BD-A981734133CC}" destId="{73929D29-8154-47E3-94E1-72CA24ECDBFB}" srcOrd="0" destOrd="0" parTransId="{5C30A8B5-D290-4F22-8D77-0E4F4F41C986}" sibTransId="{51589FD7-B744-45AA-ADBF-ED582F7F08C2}"/>
    <dgm:cxn modelId="{785D8187-8203-4EF2-9052-E95DFCB7DD77}" type="presParOf" srcId="{4ED180BA-D130-4310-9321-7663A3DAE648}" destId="{9AB33E64-AA18-4F65-ACF5-E7BBBCCD8C81}" srcOrd="0" destOrd="0" presId="urn:microsoft.com/office/officeart/2005/8/layout/lProcess3"/>
    <dgm:cxn modelId="{814EE025-EB48-4320-BF3B-25F27B51CEC0}" type="presParOf" srcId="{9AB33E64-AA18-4F65-ACF5-E7BBBCCD8C81}" destId="{12049038-8CD5-4E40-AF0C-A0CA17BA5C9B}" srcOrd="0" destOrd="0" presId="urn:microsoft.com/office/officeart/2005/8/layout/lProcess3"/>
    <dgm:cxn modelId="{FE236DDD-6E0B-471E-B924-55B530569D27}" type="presParOf" srcId="{4ED180BA-D130-4310-9321-7663A3DAE648}" destId="{0B42CF8A-893F-4486-9E48-5DF9A34FB01D}" srcOrd="1" destOrd="0" presId="urn:microsoft.com/office/officeart/2005/8/layout/lProcess3"/>
    <dgm:cxn modelId="{B6B2E331-2838-43B7-B0B7-86CDBB78DDD3}" type="presParOf" srcId="{4ED180BA-D130-4310-9321-7663A3DAE648}" destId="{6C3AB940-A031-46D3-ADFB-A62C30BCCA1C}" srcOrd="2" destOrd="0" presId="urn:microsoft.com/office/officeart/2005/8/layout/lProcess3"/>
    <dgm:cxn modelId="{7B30D50D-7F4A-46E5-A3EF-C7948063D937}" type="presParOf" srcId="{6C3AB940-A031-46D3-ADFB-A62C30BCCA1C}" destId="{498EE37F-4D63-4182-AD13-5A8FAE6BF115}" srcOrd="0" destOrd="0" presId="urn:microsoft.com/office/officeart/2005/8/layout/lProcess3"/>
    <dgm:cxn modelId="{6D2D4A4E-E903-4AE4-A044-C65721C183CA}" type="presParOf" srcId="{4ED180BA-D130-4310-9321-7663A3DAE648}" destId="{B653A305-9EBE-44D8-8DC4-591F9B023827}" srcOrd="3" destOrd="0" presId="urn:microsoft.com/office/officeart/2005/8/layout/lProcess3"/>
    <dgm:cxn modelId="{07C80BED-9E68-4B2F-A1FC-4B24D64A7F59}" type="presParOf" srcId="{4ED180BA-D130-4310-9321-7663A3DAE648}" destId="{62173B70-8E34-4C30-B19F-13194DFC9E6C}" srcOrd="4" destOrd="0" presId="urn:microsoft.com/office/officeart/2005/8/layout/lProcess3"/>
    <dgm:cxn modelId="{6A4C84EC-C5E5-4F05-BBC0-DC9AA705D5AD}" type="presParOf" srcId="{62173B70-8E34-4C30-B19F-13194DFC9E6C}" destId="{AFA6C393-1199-428E-A309-310044A6356C}" srcOrd="0" destOrd="0" presId="urn:microsoft.com/office/officeart/2005/8/layout/lProcess3"/>
    <dgm:cxn modelId="{BD966769-29C8-46C6-A08A-A1A02DC17A32}" type="presParOf" srcId="{4ED180BA-D130-4310-9321-7663A3DAE648}" destId="{7B228DE1-DEAD-4CBE-AF6F-400D16A38A6D}" srcOrd="5" destOrd="0" presId="urn:microsoft.com/office/officeart/2005/8/layout/lProcess3"/>
    <dgm:cxn modelId="{B2DA5F48-CED2-4819-8387-9A8D6C1CD536}" type="presParOf" srcId="{4ED180BA-D130-4310-9321-7663A3DAE648}" destId="{47D0158D-5286-4273-B04A-813324EF8DC9}" srcOrd="6" destOrd="0" presId="urn:microsoft.com/office/officeart/2005/8/layout/lProcess3"/>
    <dgm:cxn modelId="{86F4A0FE-8AC2-4417-B28A-5D9F1B17D42C}" type="presParOf" srcId="{47D0158D-5286-4273-B04A-813324EF8DC9}" destId="{605E8F0B-F85E-49AB-8420-AA955A9833D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049038-8CD5-4E40-AF0C-A0CA17BA5C9B}">
      <dsp:nvSpPr>
        <dsp:cNvPr id="0" name=""/>
        <dsp:cNvSpPr/>
      </dsp:nvSpPr>
      <dsp:spPr>
        <a:xfrm>
          <a:off x="489302" y="620"/>
          <a:ext cx="9878275" cy="12334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Информационное общество считается развитым, если в нем выполняются три главных условия:</a:t>
          </a:r>
          <a:endParaRPr lang="ru-RU" sz="2800" kern="1200" dirty="0"/>
        </a:p>
      </dsp:txBody>
      <dsp:txXfrm>
        <a:off x="489302" y="620"/>
        <a:ext cx="9878275" cy="1233440"/>
      </dsp:txXfrm>
    </dsp:sp>
    <dsp:sp modelId="{498EE37F-4D63-4182-AD13-5A8FAE6BF115}">
      <dsp:nvSpPr>
        <dsp:cNvPr id="0" name=""/>
        <dsp:cNvSpPr/>
      </dsp:nvSpPr>
      <dsp:spPr>
        <a:xfrm>
          <a:off x="978605" y="1587621"/>
          <a:ext cx="10901160" cy="11114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1) Повсеместное наличие и использование персональных компьютеров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978605" y="1587621"/>
        <a:ext cx="10901160" cy="1111407"/>
      </dsp:txXfrm>
    </dsp:sp>
    <dsp:sp modelId="{AFA6C393-1199-428E-A309-310044A6356C}">
      <dsp:nvSpPr>
        <dsp:cNvPr id="0" name=""/>
        <dsp:cNvSpPr/>
      </dsp:nvSpPr>
      <dsp:spPr>
        <a:xfrm>
          <a:off x="489302" y="2744508"/>
          <a:ext cx="10901160" cy="11114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2) Высокий уровень развития компьютерных сетей.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89302" y="2744508"/>
        <a:ext cx="10901160" cy="1111407"/>
      </dsp:txXfrm>
    </dsp:sp>
    <dsp:sp modelId="{605E8F0B-F85E-49AB-8420-AA955A9833DE}">
      <dsp:nvSpPr>
        <dsp:cNvPr id="0" name=""/>
        <dsp:cNvSpPr/>
      </dsp:nvSpPr>
      <dsp:spPr>
        <a:xfrm>
          <a:off x="489302" y="3923667"/>
          <a:ext cx="10901160" cy="1478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3)Большинство населения в своей трудовой деятельности использует информационные технологии.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89302" y="3923667"/>
        <a:ext cx="10901160" cy="1478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EB962-6CCF-4816-B332-38F013CC2BB7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3CB94-77FA-4F6B-B486-B093EA09C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19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3CB94-77FA-4F6B-B486-B093EA09C00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423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9DE3-445D-4049-AF0B-AD80BEA9703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F058-1425-4A84-98EC-7C7289CDC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183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9DE3-445D-4049-AF0B-AD80BEA9703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F058-1425-4A84-98EC-7C7289CDC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077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9DE3-445D-4049-AF0B-AD80BEA9703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F058-1425-4A84-98EC-7C7289CDC6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9032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9DE3-445D-4049-AF0B-AD80BEA9703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F058-1425-4A84-98EC-7C7289CDC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5795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9DE3-445D-4049-AF0B-AD80BEA9703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F058-1425-4A84-98EC-7C7289CDC6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9320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9DE3-445D-4049-AF0B-AD80BEA9703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F058-1425-4A84-98EC-7C7289CDC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9003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9DE3-445D-4049-AF0B-AD80BEA9703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F058-1425-4A84-98EC-7C7289CDC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133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9DE3-445D-4049-AF0B-AD80BEA9703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F058-1425-4A84-98EC-7C7289CDC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075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9DE3-445D-4049-AF0B-AD80BEA9703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F058-1425-4A84-98EC-7C7289CDC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93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9DE3-445D-4049-AF0B-AD80BEA9703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F058-1425-4A84-98EC-7C7289CDC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869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9DE3-445D-4049-AF0B-AD80BEA9703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F058-1425-4A84-98EC-7C7289CDC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389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9DE3-445D-4049-AF0B-AD80BEA9703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F058-1425-4A84-98EC-7C7289CDC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06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9DE3-445D-4049-AF0B-AD80BEA9703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F058-1425-4A84-98EC-7C7289CDC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76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9DE3-445D-4049-AF0B-AD80BEA9703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F058-1425-4A84-98EC-7C7289CDC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752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9DE3-445D-4049-AF0B-AD80BEA9703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F058-1425-4A84-98EC-7C7289CDC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70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F058-1425-4A84-98EC-7C7289CDC6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9DE3-445D-4049-AF0B-AD80BEA9703C}" type="datetimeFigureOut">
              <a:rPr lang="ru-RU" smtClean="0"/>
              <a:pPr/>
              <a:t>10.03.2022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20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89DE3-445D-4049-AF0B-AD80BEA9703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0EF058-1425-4A84-98EC-7C7289CDC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71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05" y="609600"/>
            <a:ext cx="9938083" cy="6248400"/>
          </a:xfrm>
        </p:spPr>
        <p:txBody>
          <a:bodyPr/>
          <a:lstStyle/>
          <a:p>
            <a:pPr algn="ctr"/>
            <a:r>
              <a:rPr lang="ru-RU" sz="6000" u="sng" dirty="0" smtClean="0">
                <a:solidFill>
                  <a:schemeClr val="tx1"/>
                </a:solidFill>
              </a:rPr>
              <a:t>Тема занятия:</a:t>
            </a:r>
            <a:r>
              <a:rPr lang="ru-RU" dirty="0"/>
              <a:t/>
            </a:r>
            <a:br>
              <a:rPr lang="ru-RU" dirty="0"/>
            </a:br>
            <a:r>
              <a:rPr lang="ru-RU" sz="7200" b="1" dirty="0" smtClean="0">
                <a:solidFill>
                  <a:schemeClr val="tx1"/>
                </a:solidFill>
              </a:rPr>
              <a:t>Введение.</a:t>
            </a:r>
            <a:r>
              <a:rPr lang="ru-RU" sz="7200" b="1" dirty="0">
                <a:solidFill>
                  <a:schemeClr val="tx1"/>
                </a:solidFill>
              </a:rPr>
              <a:t/>
            </a:r>
            <a:br>
              <a:rPr lang="ru-RU" sz="7200" b="1" dirty="0">
                <a:solidFill>
                  <a:schemeClr val="tx1"/>
                </a:solidFill>
              </a:rPr>
            </a:br>
            <a:r>
              <a:rPr lang="ru-RU" sz="7200" b="1" dirty="0" smtClean="0">
                <a:solidFill>
                  <a:schemeClr val="tx1"/>
                </a:solidFill>
              </a:rPr>
              <a:t>Этапы развития</a:t>
            </a:r>
            <a:br>
              <a:rPr lang="ru-RU" sz="7200" b="1" dirty="0" smtClean="0">
                <a:solidFill>
                  <a:schemeClr val="tx1"/>
                </a:solidFill>
              </a:rPr>
            </a:br>
            <a:r>
              <a:rPr lang="ru-RU" sz="7200" b="1" dirty="0" smtClean="0">
                <a:solidFill>
                  <a:schemeClr val="tx1"/>
                </a:solidFill>
              </a:rPr>
              <a:t>информационного</a:t>
            </a:r>
            <a:br>
              <a:rPr lang="ru-RU" sz="7200" b="1" dirty="0" smtClean="0">
                <a:solidFill>
                  <a:schemeClr val="tx1"/>
                </a:solidFill>
              </a:rPr>
            </a:br>
            <a:r>
              <a:rPr lang="ru-RU" sz="7200" b="1" dirty="0" smtClean="0">
                <a:solidFill>
                  <a:schemeClr val="tx1"/>
                </a:solidFill>
              </a:rPr>
              <a:t>общества. 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3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722" y="423746"/>
            <a:ext cx="11396546" cy="1248937"/>
          </a:xfrm>
        </p:spPr>
        <p:txBody>
          <a:bodyPr>
            <a:noAutofit/>
          </a:bodyPr>
          <a:lstStyle/>
          <a:p>
            <a:r>
              <a:rPr lang="ru-RU" altLang="ru-RU" sz="6000" b="1" dirty="0">
                <a:solidFill>
                  <a:schemeClr val="tx1"/>
                </a:solidFill>
              </a:rPr>
              <a:t>Информационное общество </a:t>
            </a:r>
            <a:r>
              <a:rPr lang="ru-RU" altLang="ru-RU" sz="6000" dirty="0">
                <a:solidFill>
                  <a:schemeClr val="tx1"/>
                </a:solidFill>
              </a:rPr>
              <a:t>—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8036" y="1494264"/>
            <a:ext cx="109312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800" dirty="0" smtClean="0"/>
              <a:t>     </a:t>
            </a:r>
            <a:r>
              <a:rPr lang="ru-RU" altLang="ru-RU" sz="4800" dirty="0"/>
              <a:t>э</a:t>
            </a:r>
            <a:r>
              <a:rPr lang="ru-RU" altLang="ru-RU" sz="4800" dirty="0" smtClean="0"/>
              <a:t>то общество</a:t>
            </a:r>
            <a:r>
              <a:rPr lang="ru-RU" altLang="ru-RU" sz="4800" dirty="0"/>
              <a:t>, в котором большинство работающих занято производством, хранением, переработкой и реализацией информации, особенно высшей ее формы — знаний. </a:t>
            </a:r>
          </a:p>
        </p:txBody>
      </p:sp>
    </p:spTree>
    <p:extLst>
      <p:ext uri="{BB962C8B-B14F-4D97-AF65-F5344CB8AC3E}">
        <p14:creationId xmlns:p14="http://schemas.microsoft.com/office/powerpoint/2010/main" xmlns="" val="4175339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10741515" cy="1048215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>
                <a:solidFill>
                  <a:schemeClr val="tx1"/>
                </a:solidFill>
              </a:rPr>
              <a:t>Переход к информационному обществу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98765"/>
            <a:ext cx="12048566" cy="648392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sz="2800" dirty="0" smtClean="0"/>
              <a:t>В настоящее время происходит переход от индустриального общества к информационному.</a:t>
            </a:r>
          </a:p>
          <a:p>
            <a:pPr algn="just"/>
            <a:r>
              <a:rPr lang="ru-RU" sz="2800" dirty="0" smtClean="0"/>
              <a:t>    Этот переход начался с середины 20 века, когда появились электронно-вычислительные машины (ЭВМ) и персональные компьютеры (ПК). Это электронные устройства обработки и хранения информации.</a:t>
            </a:r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   В некоторых странах мира, а именно в США, Японии, во многих странах Западной Европы уже практически сформировано информационное общество. В России процесс перехода близок к завершению.</a:t>
            </a:r>
          </a:p>
          <a:p>
            <a:pPr algn="just"/>
            <a:r>
              <a:rPr lang="ru-RU" sz="2800" u="sng" dirty="0"/>
              <a:t> </a:t>
            </a:r>
            <a:r>
              <a:rPr lang="ru-RU" sz="2800" u="sng" dirty="0" smtClean="0"/>
              <a:t>   Главная особенность  информационного общества </a:t>
            </a:r>
            <a:r>
              <a:rPr lang="ru-RU" sz="2800" dirty="0" smtClean="0"/>
              <a:t>в том, что благодаря использованию информационных технологи значительно повышается </a:t>
            </a:r>
            <a:r>
              <a:rPr lang="ru-RU" sz="2800" u="sng" dirty="0" smtClean="0"/>
              <a:t>качество производства и качества потребления</a:t>
            </a:r>
            <a:r>
              <a:rPr lang="ru-RU" sz="2800" dirty="0" smtClean="0"/>
              <a:t>, то есть улучшаются условия труда и жизни людей.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1121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234" y="138546"/>
            <a:ext cx="11552664" cy="131618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Критерии развитости 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информационного </a:t>
            </a:r>
            <a:r>
              <a:rPr lang="ru-RU" sz="4000" dirty="0">
                <a:solidFill>
                  <a:schemeClr val="tx1"/>
                </a:solidFill>
              </a:rPr>
              <a:t>общества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2827490"/>
              </p:ext>
            </p:extLst>
          </p:nvPr>
        </p:nvGraphicFramePr>
        <p:xfrm>
          <a:off x="312235" y="1454728"/>
          <a:ext cx="11879766" cy="5403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0781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Этапы развития технических средств и информационных ресурсов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11717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099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24691"/>
            <a:ext cx="11651673" cy="3103417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Технические средства, используемые человечеством, прошли очень длинный путь развития. На нашем занятии мы остановимся только на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Открытиях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изобретениях,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обеспечившие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развитие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 общества</a:t>
            </a:r>
            <a:r>
              <a:rPr lang="ru-RU" sz="4000" b="1" dirty="0">
                <a:solidFill>
                  <a:schemeClr val="tx1"/>
                </a:solidFill>
              </a:rPr>
              <a:t/>
            </a:r>
            <a:br>
              <a:rPr lang="ru-RU" sz="4000" b="1" dirty="0">
                <a:solidFill>
                  <a:schemeClr val="tx1"/>
                </a:solidFill>
              </a:rPr>
            </a:b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4181" y="2646218"/>
            <a:ext cx="11540837" cy="3395144"/>
          </a:xfrm>
        </p:spPr>
        <p:txBody>
          <a:bodyPr/>
          <a:lstStyle/>
          <a:p>
            <a:pPr algn="just"/>
            <a:r>
              <a:rPr lang="ru-RU" sz="3200" dirty="0" smtClean="0">
                <a:solidFill>
                  <a:srgbClr val="111115"/>
                </a:solidFill>
                <a:latin typeface="Ubuntu-Medium"/>
              </a:rPr>
              <a:t>      </a:t>
            </a:r>
            <a:r>
              <a:rPr lang="ru-RU" sz="3600" dirty="0" smtClean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Изобретение книгопечатания </a:t>
            </a:r>
            <a:r>
              <a:rPr lang="ru-RU" sz="3600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(середина </a:t>
            </a:r>
            <a:r>
              <a:rPr lang="ru-RU" sz="3600" dirty="0" smtClean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 в.),</a:t>
            </a:r>
            <a:r>
              <a:rPr lang="ru-RU" sz="3600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которое радикально изменило индустриальное общество, культуру, организацию деятельности.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7658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11275" y="880856"/>
            <a:ext cx="5125454" cy="6087979"/>
          </a:xfrm>
        </p:spPr>
        <p:txBody>
          <a:bodyPr>
            <a:normAutofit fontScale="85000" lnSpcReduction="10000"/>
          </a:bodyPr>
          <a:lstStyle/>
          <a:p>
            <a:r>
              <a:rPr lang="ru-RU" sz="4400" b="1" dirty="0" smtClean="0"/>
              <a:t>2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 Изобретение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электричества (конец XIX в.),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которому появились телеграф, телефон, радио, позволяющие оперативно передавать и накапливать информацию в любом объеме.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770021"/>
            <a:ext cx="6927273" cy="592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8903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91589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6559" y="609599"/>
            <a:ext cx="114083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200" b="1" dirty="0" smtClean="0"/>
              <a:t>3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Изобретение микропроцессорной технологии и появление персонального компьютера (70-е гг.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в.). </a:t>
            </a:r>
            <a:r>
              <a:rPr lang="en-US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микропроцессорах и интегральных схемах создаются компьютеры, компьютерные сети, системы передачи данных (информационные коммуникации).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178" y="3768435"/>
            <a:ext cx="4023877" cy="2937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8148" y="3338978"/>
            <a:ext cx="4459234" cy="336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8084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821" y="336884"/>
            <a:ext cx="1159844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None/>
              <a:defRPr/>
            </a:pPr>
            <a:r>
              <a:rPr lang="ru-RU" b="1" dirty="0"/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период были разработаны и стали все шире использоваться электронно-вычислительные устройства.</a:t>
            </a:r>
          </a:p>
          <a:p>
            <a:pPr marL="274320" indent="-274320" algn="just">
              <a:buNone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самого начала по принципу действия они делились на два типа:</a:t>
            </a:r>
          </a:p>
          <a:p>
            <a:pPr marL="274320" indent="-274320" algn="just">
              <a:buNone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АВМ – аналоговые вычислительные машины. И</a:t>
            </a:r>
          </a:p>
          <a:p>
            <a:pPr marL="274320" indent="-274320" algn="just">
              <a:buNone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ЭВМ – электронные вычислительные машины.</a:t>
            </a:r>
          </a:p>
          <a:p>
            <a:pPr algn="just"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АВМ все математические величины представляются как непрерывные значения каких-либо физических величин. </a:t>
            </a:r>
          </a:p>
          <a:p>
            <a:pPr algn="just"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АВМ в основном применяются для решения линейных и дифференциальных уравнений.</a:t>
            </a:r>
          </a:p>
          <a:p>
            <a:pPr algn="just"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ЭВМ числа представляются в виде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последовательности цифр. </a:t>
            </a:r>
          </a:p>
        </p:txBody>
      </p:sp>
    </p:spTree>
    <p:extLst>
      <p:ext uri="{BB962C8B-B14F-4D97-AF65-F5344CB8AC3E}">
        <p14:creationId xmlns:p14="http://schemas.microsoft.com/office/powerpoint/2010/main" xmlns="" val="1309532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0723" y="78058"/>
            <a:ext cx="11907814" cy="694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4747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6256"/>
            <a:ext cx="11976410" cy="983671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 общества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0218" y="1149927"/>
            <a:ext cx="116161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dirty="0" smtClean="0"/>
              <a:t>    </a:t>
            </a:r>
            <a:r>
              <a:rPr lang="ru-RU" alt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Традиционными </a:t>
            </a:r>
            <a:r>
              <a:rPr lang="ru-RU" alt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общественных ресурсов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материальные, 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сырьевые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(природные), энергетические, трудовые, финансовые ресурсы. Одним из важнейших видов ресурсов современного общества являются </a:t>
            </a:r>
            <a:r>
              <a:rPr lang="ru-RU" alt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alt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Информационные </a:t>
            </a:r>
            <a:r>
              <a:rPr lang="ru-RU" alt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r>
              <a:rPr lang="ru-RU" alt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отдельные документы или массивы документов, а также документы и массивы документов в информационных системах: библиотеках, архивах, фондах, банках данных и т. д.</a:t>
            </a:r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0184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442" y="360946"/>
            <a:ext cx="1162250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111115"/>
                </a:solidFill>
                <a:latin typeface="Times New Roman" panose="02020603050405020304" pitchFamily="18" charset="0"/>
              </a:rPr>
              <a:t>Цель занятия:</a:t>
            </a:r>
            <a:r>
              <a:rPr lang="ru-RU" sz="4000" b="1" dirty="0" smtClean="0"/>
              <a:t>  </a:t>
            </a:r>
            <a:r>
              <a:rPr lang="ru-RU" sz="3200" dirty="0" smtClean="0">
                <a:solidFill>
                  <a:srgbClr val="111115"/>
                </a:solidFill>
                <a:latin typeface="Times New Roman" panose="02020603050405020304" pitchFamily="18" charset="0"/>
              </a:rPr>
              <a:t>формирование </a:t>
            </a:r>
            <a:r>
              <a:rPr lang="ru-RU" sz="3200" dirty="0">
                <a:solidFill>
                  <a:srgbClr val="111115"/>
                </a:solidFill>
                <a:latin typeface="Times New Roman" panose="02020603050405020304" pitchFamily="18" charset="0"/>
              </a:rPr>
              <a:t>представлений о </a:t>
            </a:r>
            <a:r>
              <a:rPr lang="ru-RU" sz="3200" dirty="0" err="1" smtClean="0">
                <a:solidFill>
                  <a:srgbClr val="111115"/>
                </a:solidFill>
                <a:latin typeface="Times New Roman" panose="02020603050405020304" pitchFamily="18" charset="0"/>
              </a:rPr>
              <a:t>современ</a:t>
            </a:r>
            <a:r>
              <a:rPr lang="ru-RU" sz="3200" dirty="0" smtClean="0">
                <a:solidFill>
                  <a:srgbClr val="111115"/>
                </a:solidFill>
                <a:latin typeface="Times New Roman" panose="02020603050405020304" pitchFamily="18" charset="0"/>
              </a:rPr>
              <a:t>-ном </a:t>
            </a:r>
            <a:r>
              <a:rPr lang="ru-RU" sz="3200" dirty="0">
                <a:solidFill>
                  <a:srgbClr val="111115"/>
                </a:solidFill>
                <a:latin typeface="Times New Roman" panose="02020603050405020304" pitchFamily="18" charset="0"/>
              </a:rPr>
              <a:t>состоянии общества и путях его дальнейшего развития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4000" b="1" dirty="0">
                <a:solidFill>
                  <a:srgbClr val="111115"/>
                </a:solidFill>
                <a:latin typeface="Times New Roman" panose="02020603050405020304" pitchFamily="18" charset="0"/>
              </a:rPr>
              <a:t>Задачи: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200" b="1" u="sng" dirty="0">
                <a:solidFill>
                  <a:srgbClr val="111115"/>
                </a:solidFill>
                <a:latin typeface="Times New Roman" panose="02020603050405020304" pitchFamily="18" charset="0"/>
              </a:rPr>
              <a:t>Образовательная </a:t>
            </a:r>
            <a:r>
              <a:rPr lang="ru-RU" sz="3200" dirty="0">
                <a:solidFill>
                  <a:srgbClr val="111115"/>
                </a:solidFill>
                <a:latin typeface="Times New Roman" panose="02020603050405020304" pitchFamily="18" charset="0"/>
              </a:rPr>
              <a:t>– обобщение представлений учащихся об информационной картине мира;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u="sng" dirty="0">
                <a:solidFill>
                  <a:srgbClr val="111115"/>
                </a:solidFill>
                <a:latin typeface="Times New Roman" panose="02020603050405020304" pitchFamily="18" charset="0"/>
              </a:rPr>
              <a:t>Развивающая </a:t>
            </a:r>
            <a:r>
              <a:rPr lang="ru-RU" sz="3200" dirty="0">
                <a:solidFill>
                  <a:srgbClr val="111115"/>
                </a:solidFill>
                <a:latin typeface="Times New Roman" panose="02020603050405020304" pitchFamily="18" charset="0"/>
              </a:rPr>
              <a:t>– развитие умений выделять главное, существенное, обобщать имеющиеся факты, формирование логического мышления, внимания, интереса к предмету; развитие взаимопомощи, </a:t>
            </a:r>
            <a:r>
              <a:rPr lang="ru-RU" sz="3200" dirty="0" smtClean="0">
                <a:solidFill>
                  <a:srgbClr val="111115"/>
                </a:solidFill>
                <a:latin typeface="Times New Roman" panose="02020603050405020304" pitchFamily="18" charset="0"/>
              </a:rPr>
              <a:t>речи;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u="sng" dirty="0">
                <a:solidFill>
                  <a:srgbClr val="111115"/>
                </a:solidFill>
                <a:latin typeface="Times New Roman" panose="02020603050405020304" pitchFamily="18" charset="0"/>
              </a:rPr>
              <a:t>Воспитательная -</a:t>
            </a:r>
            <a:r>
              <a:rPr lang="ru-RU" sz="3200" dirty="0">
                <a:solidFill>
                  <a:srgbClr val="111115"/>
                </a:solidFill>
                <a:latin typeface="Times New Roman" panose="02020603050405020304" pitchFamily="18" charset="0"/>
              </a:rPr>
              <a:t> воспитание уважения к </a:t>
            </a:r>
            <a:r>
              <a:rPr lang="ru-RU" sz="3200" dirty="0" smtClean="0">
                <a:solidFill>
                  <a:srgbClr val="111115"/>
                </a:solidFill>
                <a:latin typeface="Times New Roman" panose="02020603050405020304" pitchFamily="18" charset="0"/>
              </a:rPr>
              <a:t>товарищам и к науке, </a:t>
            </a:r>
            <a:r>
              <a:rPr lang="ru-RU" sz="3200" dirty="0">
                <a:solidFill>
                  <a:srgbClr val="111115"/>
                </a:solidFill>
                <a:latin typeface="Times New Roman" panose="02020603050405020304" pitchFamily="18" charset="0"/>
              </a:rPr>
              <a:t>воспитание культуры общения, работа над повышением грамотности устной </a:t>
            </a:r>
            <a:r>
              <a:rPr lang="ru-RU" sz="3200" dirty="0" smtClean="0">
                <a:solidFill>
                  <a:srgbClr val="111115"/>
                </a:solidFill>
                <a:latin typeface="Times New Roman" panose="02020603050405020304" pitchFamily="18" charset="0"/>
              </a:rPr>
              <a:t>речи.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175054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926" y="193964"/>
            <a:ext cx="10183092" cy="886691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 общества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420" y="955965"/>
            <a:ext cx="11708779" cy="5902036"/>
          </a:xfrm>
        </p:spPr>
        <p:txBody>
          <a:bodyPr>
            <a:noAutofit/>
          </a:bodyPr>
          <a:lstStyle/>
          <a:p>
            <a:pPr marL="273050" lvl="0" indent="-273050" algn="just" defTabSz="91440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информационным ресурсам также относятся все научно-технические знания, произведения литературы и искусства, множество иной информации общественно-государственной значимости, зафиксированной в любой форме, на любом носителе информации.</a:t>
            </a:r>
          </a:p>
          <a:p>
            <a:pPr marL="273050" lvl="0" indent="-273050" algn="just" defTabSz="91440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 общества в настоящее время рассматриваются как стратегические ресурсы, аналогичные по значимости материальным, сырьевым, энергетическим, трудовым и финансовым ресурсам. </a:t>
            </a:r>
          </a:p>
        </p:txBody>
      </p:sp>
    </p:spTree>
    <p:extLst>
      <p:ext uri="{BB962C8B-B14F-4D97-AF65-F5344CB8AC3E}">
        <p14:creationId xmlns:p14="http://schemas.microsoft.com/office/powerpoint/2010/main" xmlns="" val="3395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3024"/>
            <a:ext cx="8596668" cy="84749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А значит …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9336" y="1348800"/>
            <a:ext cx="115526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333333"/>
                </a:solidFill>
                <a:latin typeface="Helvetica Neue"/>
              </a:rPr>
              <a:t>    </a:t>
            </a:r>
            <a:r>
              <a:rPr lang="ru-RU" sz="4400" dirty="0" smtClean="0">
                <a:solidFill>
                  <a:srgbClr val="333333"/>
                </a:solidFill>
                <a:latin typeface="Helvetica Neue"/>
              </a:rPr>
              <a:t>Из </a:t>
            </a:r>
            <a:r>
              <a:rPr lang="ru-RU" sz="4400" dirty="0">
                <a:solidFill>
                  <a:srgbClr val="333333"/>
                </a:solidFill>
                <a:latin typeface="Helvetica Neue"/>
              </a:rPr>
              <a:t>всего сказанного можно сделать вывод: человек, живущий  в современном мире, должен хорошо ориентироваться  в понятиях информации, информационных технологий и связанных с ними, т.е. знать </a:t>
            </a:r>
            <a:r>
              <a:rPr lang="ru-RU" sz="4400" u="sng" dirty="0">
                <a:solidFill>
                  <a:srgbClr val="333333"/>
                </a:solidFill>
                <a:latin typeface="Helvetica Neue"/>
              </a:rPr>
              <a:t>ИНФОРМАТИКУ.</a:t>
            </a:r>
          </a:p>
          <a:p>
            <a:r>
              <a:rPr lang="ru-RU" sz="4400" u="sng" dirty="0">
                <a:solidFill>
                  <a:srgbClr val="333333"/>
                </a:solidFill>
                <a:latin typeface="Helvetica Neue"/>
              </a:rPr>
              <a:t>Ее изучением мы и займемся на наших </a:t>
            </a:r>
            <a:r>
              <a:rPr lang="ru-RU" sz="4400" u="sng" dirty="0" smtClean="0">
                <a:solidFill>
                  <a:srgbClr val="333333"/>
                </a:solidFill>
                <a:latin typeface="Helvetica Neue"/>
              </a:rPr>
              <a:t>следующих занятиях</a:t>
            </a:r>
            <a:r>
              <a:rPr lang="ru-RU" sz="4400" dirty="0">
                <a:solidFill>
                  <a:srgbClr val="333333"/>
                </a:solidFill>
                <a:latin typeface="Helvetica Neue"/>
              </a:rPr>
              <a:t>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68812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03032" y="27019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>
              <a:buNone/>
              <a:defRPr/>
            </a:pPr>
            <a:endParaRPr lang="ru-RU" b="1" dirty="0"/>
          </a:p>
          <a:p>
            <a:pPr marL="274320" indent="-274320" algn="ctr">
              <a:buNone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768" y="873829"/>
            <a:ext cx="10845870" cy="494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643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9657"/>
            <a:ext cx="9787466" cy="1161143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rgbClr val="333333"/>
                </a:solidFill>
                <a:latin typeface="Helvetica Neue"/>
              </a:rPr>
              <a:t>Человек и информация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25912"/>
            <a:ext cx="12191999" cy="583208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Человек живет в мире </a:t>
            </a:r>
            <a:r>
              <a:rPr lang="ru-RU" sz="2800" i="1" dirty="0">
                <a:solidFill>
                  <a:srgbClr val="333333"/>
                </a:solidFill>
                <a:latin typeface="Helvetica Neue"/>
              </a:rPr>
              <a:t>информации. 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Человек воспринимает окружающий мир </a:t>
            </a:r>
            <a:r>
              <a:rPr lang="ru-RU" sz="2800" i="1" dirty="0">
                <a:solidFill>
                  <a:srgbClr val="333333"/>
                </a:solidFill>
                <a:latin typeface="Helvetica Neue"/>
              </a:rPr>
              <a:t>(получает 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информацию) с помощью органов чувств. Наибольшее количество информации (около 90%) человек получает с помощью зрения, около 9% – с помощью слуха и только 1% с помощью других органов чувств (обоняния, осязания и вкуса). Полученная человеком информация в форме зрительных, слуховых и других образов </a:t>
            </a:r>
            <a:r>
              <a:rPr lang="ru-RU" sz="2800" i="1" dirty="0">
                <a:solidFill>
                  <a:srgbClr val="333333"/>
                </a:solidFill>
                <a:latin typeface="Helvetica Neue"/>
              </a:rPr>
              <a:t>хранится 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в его памяти. Человеческое мышление можно рассматривать как процессы </a:t>
            </a:r>
            <a:r>
              <a:rPr lang="ru-RU" sz="2800" i="1" dirty="0">
                <a:solidFill>
                  <a:srgbClr val="333333"/>
                </a:solidFill>
                <a:latin typeface="Helvetica Neue"/>
              </a:rPr>
              <a:t>обработки информации 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в мозгу человека. На основе информации, полученной с помощью органов чувств, и теоретических знаний, приобретенных в процессе обучения, человек создает информационные модели окружающего мира. Такие модели позволяют человеку ориентироваться в окружающем мире и принимать правильные решения для достижения поставленных целей.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4249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2591" y="261257"/>
            <a:ext cx="8596668" cy="986971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333333"/>
                </a:solidFill>
                <a:latin typeface="Helvetica Neue"/>
              </a:rPr>
              <a:t>Информация и общество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48228"/>
            <a:ext cx="12191999" cy="5486401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rgbClr val="333333"/>
                </a:solidFill>
                <a:latin typeface="Helvetica Neue"/>
              </a:rPr>
              <a:t> В процессе общения с другими людьми человек </a:t>
            </a:r>
            <a:r>
              <a:rPr lang="ru-RU" sz="3200" i="1" dirty="0">
                <a:solidFill>
                  <a:srgbClr val="333333"/>
                </a:solidFill>
                <a:latin typeface="Helvetica Neue"/>
              </a:rPr>
              <a:t>передает 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и </a:t>
            </a:r>
            <a:r>
              <a:rPr lang="ru-RU" sz="3200" i="1" dirty="0">
                <a:solidFill>
                  <a:srgbClr val="333333"/>
                </a:solidFill>
                <a:latin typeface="Helvetica Neue"/>
              </a:rPr>
              <a:t>получает 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информацию. Обмен информацией между людьми может 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осуществляться </a:t>
            </a:r>
            <a:r>
              <a:rPr lang="ru-RU" sz="3200" i="1" dirty="0" smtClean="0">
                <a:solidFill>
                  <a:srgbClr val="333333"/>
                </a:solidFill>
                <a:latin typeface="Helvetica Neue"/>
              </a:rPr>
              <a:t>в</a:t>
            </a:r>
            <a:r>
              <a:rPr lang="ru-RU" sz="3200" i="1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различных формах (письменной, устной или с помощью жестов). Для обмена информацией всегда используется определенный язык (русский, азбука Морзе и так далее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).</a:t>
            </a:r>
          </a:p>
          <a:p>
            <a:pPr algn="just"/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Для 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того чтобы 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информация была понятна, язык должен быть известен всем людям, участвующим в общении. Чем большее количество языков вы знаете, тем шире круг вашего общения.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4036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5328"/>
            <a:ext cx="8596668" cy="780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Немного из истории … </a:t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836" y="1025912"/>
            <a:ext cx="1188044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2800" b="1" u="sng" dirty="0" smtClean="0">
                <a:solidFill>
                  <a:srgbClr val="333333"/>
                </a:solidFill>
                <a:latin typeface="Helvetica Neue"/>
              </a:rPr>
              <a:t>  История </a:t>
            </a:r>
            <a:r>
              <a:rPr lang="ru-RU" sz="2800" b="1" u="sng" dirty="0">
                <a:solidFill>
                  <a:srgbClr val="333333"/>
                </a:solidFill>
                <a:latin typeface="Helvetica Neue"/>
              </a:rPr>
              <a:t>человеческого общества 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– это, в определенной смысле, история накопления и преобразования информации.  Весь процесс познания является процессом получения, преобразования и накопления информации (знаний). Полученная информация хранится на носителях информации различных типов (книги, аудио- и </a:t>
            </a:r>
            <a:r>
              <a:rPr lang="ru-RU" sz="2800" dirty="0" smtClean="0">
                <a:solidFill>
                  <a:srgbClr val="333333"/>
                </a:solidFill>
                <a:latin typeface="Helvetica Neue"/>
              </a:rPr>
              <a:t>видео-кассеты 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и так далее), а в </a:t>
            </a:r>
            <a:r>
              <a:rPr lang="ru-RU" sz="2800" dirty="0" smtClean="0">
                <a:solidFill>
                  <a:srgbClr val="333333"/>
                </a:solidFill>
                <a:latin typeface="Helvetica Neue"/>
              </a:rPr>
              <a:t>последнее 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время все </a:t>
            </a:r>
            <a:r>
              <a:rPr lang="ru-RU" sz="2800" dirty="0" smtClean="0">
                <a:solidFill>
                  <a:srgbClr val="333333"/>
                </a:solidFill>
                <a:latin typeface="Helvetica Neue"/>
              </a:rPr>
              <a:t>больше 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на электронных носителях информации в цифровой форме (магнитные и лазерные диски и др.).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</a:t>
            </a:r>
            <a:r>
              <a:rPr lang="ru-RU" sz="2800" dirty="0" smtClean="0">
                <a:solidFill>
                  <a:srgbClr val="333333"/>
                </a:solidFill>
                <a:latin typeface="Helvetica Neue"/>
              </a:rPr>
              <a:t>Объединение 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компьютеров в глобальную сеть Интернет позволило обеспечить для каждого человека потенциальную возможность быстрого доступа ко всему объему информации, накопленному человечеством за всю его историю.</a:t>
            </a:r>
          </a:p>
          <a:p>
            <a:endParaRPr lang="ru-RU" dirty="0">
              <a:solidFill>
                <a:srgbClr val="333333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0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401782"/>
            <a:ext cx="11887200" cy="6289963"/>
          </a:xfrm>
        </p:spPr>
        <p:txBody>
          <a:bodyPr>
            <a:noAutofit/>
          </a:bodyPr>
          <a:lstStyle/>
          <a:p>
            <a:pPr algn="just"/>
            <a:r>
              <a:rPr lang="ru-RU" sz="3000" dirty="0" smtClean="0">
                <a:solidFill>
                  <a:schemeClr val="tx1"/>
                </a:solidFill>
              </a:rPr>
              <a:t>     Известно, что развитие общества шло многие столетия и даже тысячелетия.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Сменялись эпохи. Сначала это было первобытное общество, где главным было – овладение веществом. </a:t>
            </a:r>
            <a:r>
              <a:rPr lang="ru-RU" sz="3000" dirty="0">
                <a:solidFill>
                  <a:schemeClr val="tx1"/>
                </a:solidFill>
              </a:rPr>
              <a:t>Е</a:t>
            </a:r>
            <a:r>
              <a:rPr lang="ru-RU" sz="3000" dirty="0" smtClean="0">
                <a:solidFill>
                  <a:schemeClr val="tx1"/>
                </a:solidFill>
              </a:rPr>
              <a:t>го сменило индустриальное общество, здесь главное – открытие и использование мощных видов энергии.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    В наши дни идет формирование </a:t>
            </a:r>
            <a:r>
              <a:rPr lang="ru-RU" sz="3000" u="sng" dirty="0" smtClean="0">
                <a:solidFill>
                  <a:schemeClr val="tx1"/>
                </a:solidFill>
              </a:rPr>
              <a:t>ИНФОРМАЦИОННОГО</a:t>
            </a:r>
            <a:r>
              <a:rPr lang="ru-RU" sz="3000" dirty="0" smtClean="0">
                <a:solidFill>
                  <a:schemeClr val="tx1"/>
                </a:solidFill>
              </a:rPr>
              <a:t> общества, в котором главным ресурсом будет </a:t>
            </a:r>
            <a:r>
              <a:rPr lang="ru-RU" sz="3000" b="1" dirty="0" smtClean="0">
                <a:solidFill>
                  <a:schemeClr val="tx1"/>
                </a:solidFill>
              </a:rPr>
              <a:t>информация</a:t>
            </a:r>
            <a:r>
              <a:rPr lang="ru-RU" sz="3000" dirty="0" smtClean="0">
                <a:solidFill>
                  <a:schemeClr val="tx1"/>
                </a:solidFill>
              </a:rPr>
              <a:t>!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     За это время изменялось многое в жизни людей: особенности производства, используемые источники энергии и ресурсы. А также возможности хранения, обработки и передачи информации.  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smtClean="0">
                <a:solidFill>
                  <a:schemeClr val="tx1"/>
                </a:solidFill>
              </a:rPr>
              <a:t>    Рассмотрим основные этапы развития нашей цивилизации.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55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434" y="0"/>
            <a:ext cx="8596668" cy="796306"/>
          </a:xfrm>
        </p:spPr>
        <p:txBody>
          <a:bodyPr>
            <a:noAutofit/>
          </a:bodyPr>
          <a:lstStyle/>
          <a:p>
            <a:pPr algn="ctr"/>
            <a:r>
              <a:rPr lang="ru-RU" altLang="ru-RU" sz="4400" b="1" i="1" u="sng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Этапы развития общества</a:t>
            </a:r>
            <a:endParaRPr lang="ru-RU" sz="4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5799784"/>
              </p:ext>
            </p:extLst>
          </p:nvPr>
        </p:nvGraphicFramePr>
        <p:xfrm>
          <a:off x="317180" y="785637"/>
          <a:ext cx="11742058" cy="59071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46514">
                  <a:extLst>
                    <a:ext uri="{9D8B030D-6E8A-4147-A177-3AD203B41FA5}">
                      <a16:colId xmlns:a16="http://schemas.microsoft.com/office/drawing/2014/main" xmlns="" val="3152010226"/>
                    </a:ext>
                  </a:extLst>
                </a:gridCol>
                <a:gridCol w="3541486">
                  <a:extLst>
                    <a:ext uri="{9D8B030D-6E8A-4147-A177-3AD203B41FA5}">
                      <a16:colId xmlns:a16="http://schemas.microsoft.com/office/drawing/2014/main" xmlns="" val="454109363"/>
                    </a:ext>
                  </a:extLst>
                </a:gridCol>
                <a:gridCol w="3382941">
                  <a:extLst>
                    <a:ext uri="{9D8B030D-6E8A-4147-A177-3AD203B41FA5}">
                      <a16:colId xmlns:a16="http://schemas.microsoft.com/office/drawing/2014/main" xmlns="" val="1586510420"/>
                    </a:ext>
                  </a:extLst>
                </a:gridCol>
                <a:gridCol w="2771117">
                  <a:extLst>
                    <a:ext uri="{9D8B030D-6E8A-4147-A177-3AD203B41FA5}">
                      <a16:colId xmlns:a16="http://schemas.microsoft.com/office/drawing/2014/main" xmlns="" val="4023635424"/>
                    </a:ext>
                  </a:extLst>
                </a:gridCol>
              </a:tblGrid>
              <a:tr h="838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Первобытное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Индустриальное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Информационное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общество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1901696"/>
                  </a:ext>
                </a:extLst>
              </a:tr>
              <a:tr h="1045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Главные критерии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Овладение веществом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Овладение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энергией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Овладение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информацией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2241977"/>
                  </a:ext>
                </a:extLst>
              </a:tr>
              <a:tr h="3991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Главные особенности производства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древности: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создали первые орудия труда и охоты.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античности: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созданы первые механизмы (рычаг, колесо), корабли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средние века: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появились сложные механизмы (станки, часы и др.)</a:t>
                      </a: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17 века.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Развитое машинное производство (использовались машины и станки).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Автоматизация производства: автоматизированные и автоматические системы управления производством.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4695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3785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7148029"/>
              </p:ext>
            </p:extLst>
          </p:nvPr>
        </p:nvGraphicFramePr>
        <p:xfrm>
          <a:off x="188684" y="174171"/>
          <a:ext cx="11887201" cy="16174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14922">
                  <a:extLst>
                    <a:ext uri="{9D8B030D-6E8A-4147-A177-3AD203B41FA5}">
                      <a16:colId xmlns:a16="http://schemas.microsoft.com/office/drawing/2014/main" xmlns="" val="1014892409"/>
                    </a:ext>
                  </a:extLst>
                </a:gridCol>
                <a:gridCol w="3329835">
                  <a:extLst>
                    <a:ext uri="{9D8B030D-6E8A-4147-A177-3AD203B41FA5}">
                      <a16:colId xmlns:a16="http://schemas.microsoft.com/office/drawing/2014/main" xmlns="" val="2099889793"/>
                    </a:ext>
                  </a:extLst>
                </a:gridCol>
                <a:gridCol w="3794445">
                  <a:extLst>
                    <a:ext uri="{9D8B030D-6E8A-4147-A177-3AD203B41FA5}">
                      <a16:colId xmlns:a16="http://schemas.microsoft.com/office/drawing/2014/main" xmlns="" val="445436806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xmlns="" val="1078719937"/>
                    </a:ext>
                  </a:extLst>
                </a:gridCol>
              </a:tblGrid>
              <a:tr h="847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Первобытное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общество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Индустриальное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общество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Информационное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общество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0284464"/>
                  </a:ext>
                </a:extLst>
              </a:tr>
              <a:tr h="763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Главные критерии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Овладение веществом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Овладение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энергией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Овладение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информацией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7187734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7256302"/>
              </p:ext>
            </p:extLst>
          </p:nvPr>
        </p:nvGraphicFramePr>
        <p:xfrm>
          <a:off x="235527" y="1791577"/>
          <a:ext cx="11840358" cy="48849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09387">
                  <a:extLst>
                    <a:ext uri="{9D8B030D-6E8A-4147-A177-3AD203B41FA5}">
                      <a16:colId xmlns:a16="http://schemas.microsoft.com/office/drawing/2014/main" xmlns="" val="394283493"/>
                    </a:ext>
                  </a:extLst>
                </a:gridCol>
                <a:gridCol w="3255109">
                  <a:extLst>
                    <a:ext uri="{9D8B030D-6E8A-4147-A177-3AD203B41FA5}">
                      <a16:colId xmlns:a16="http://schemas.microsoft.com/office/drawing/2014/main" xmlns="" val="345103359"/>
                    </a:ext>
                  </a:extLst>
                </a:gridCol>
                <a:gridCol w="3902413">
                  <a:extLst>
                    <a:ext uri="{9D8B030D-6E8A-4147-A177-3AD203B41FA5}">
                      <a16:colId xmlns:a16="http://schemas.microsoft.com/office/drawing/2014/main" xmlns="" val="2397188218"/>
                    </a:ext>
                  </a:extLst>
                </a:gridCol>
                <a:gridCol w="2973449">
                  <a:extLst>
                    <a:ext uri="{9D8B030D-6E8A-4147-A177-3AD203B41FA5}">
                      <a16:colId xmlns:a16="http://schemas.microsoft.com/office/drawing/2014/main" xmlns="" val="3169773663"/>
                    </a:ext>
                  </a:extLst>
                </a:gridCol>
              </a:tblGrid>
              <a:tr h="48849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Источники энергии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ресурсы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Использовали энергию солнца, воды, огня, ветра, мускульную силу человека.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Использовали ресурсы природы.</a:t>
                      </a: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Использовали энергию ветра и воды (мельницы).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середины 18 века – тепловая энергия (паровые двигатели).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19 века – двигатели внутреннего сгорания и электрическая энергия.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середины 20 века – атомная энергия.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Технические и природные ресурсы</a:t>
                      </a: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Используется атомная и электрическая энергия.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Главный ресурс –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Информация.</a:t>
                      </a: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3237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4187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4843131"/>
              </p:ext>
            </p:extLst>
          </p:nvPr>
        </p:nvGraphicFramePr>
        <p:xfrm>
          <a:off x="121216" y="493486"/>
          <a:ext cx="11949567" cy="20029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89566">
                  <a:extLst>
                    <a:ext uri="{9D8B030D-6E8A-4147-A177-3AD203B41FA5}">
                      <a16:colId xmlns:a16="http://schemas.microsoft.com/office/drawing/2014/main" xmlns="" val="1967961147"/>
                    </a:ext>
                  </a:extLst>
                </a:gridCol>
                <a:gridCol w="3281659">
                  <a:extLst>
                    <a:ext uri="{9D8B030D-6E8A-4147-A177-3AD203B41FA5}">
                      <a16:colId xmlns:a16="http://schemas.microsoft.com/office/drawing/2014/main" xmlns="" val="3813348176"/>
                    </a:ext>
                  </a:extLst>
                </a:gridCol>
                <a:gridCol w="3743255">
                  <a:extLst>
                    <a:ext uri="{9D8B030D-6E8A-4147-A177-3AD203B41FA5}">
                      <a16:colId xmlns:a16="http://schemas.microsoft.com/office/drawing/2014/main" xmlns="" val="3914749136"/>
                    </a:ext>
                  </a:extLst>
                </a:gridCol>
                <a:gridCol w="3135087">
                  <a:extLst>
                    <a:ext uri="{9D8B030D-6E8A-4147-A177-3AD203B41FA5}">
                      <a16:colId xmlns:a16="http://schemas.microsoft.com/office/drawing/2014/main" xmlns="" val="3925045471"/>
                    </a:ext>
                  </a:extLst>
                </a:gridCol>
              </a:tblGrid>
              <a:tr h="1053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Первобытное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общество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Индустриальное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общество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Информационное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общество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0507250"/>
                  </a:ext>
                </a:extLst>
              </a:tr>
              <a:tr h="949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Главные критерии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Овладение веществом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Овладение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энергией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Овладение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информацией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377190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7951258"/>
              </p:ext>
            </p:extLst>
          </p:nvPr>
        </p:nvGraphicFramePr>
        <p:xfrm>
          <a:off x="0" y="2496458"/>
          <a:ext cx="12192001" cy="41510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30400">
                  <a:extLst>
                    <a:ext uri="{9D8B030D-6E8A-4147-A177-3AD203B41FA5}">
                      <a16:colId xmlns:a16="http://schemas.microsoft.com/office/drawing/2014/main" xmlns="" val="532980166"/>
                    </a:ext>
                  </a:extLst>
                </a:gridCol>
                <a:gridCol w="3243710">
                  <a:extLst>
                    <a:ext uri="{9D8B030D-6E8A-4147-A177-3AD203B41FA5}">
                      <a16:colId xmlns:a16="http://schemas.microsoft.com/office/drawing/2014/main" xmlns="" val="3657753517"/>
                    </a:ext>
                  </a:extLst>
                </a:gridCol>
                <a:gridCol w="3803635">
                  <a:extLst>
                    <a:ext uri="{9D8B030D-6E8A-4147-A177-3AD203B41FA5}">
                      <a16:colId xmlns:a16="http://schemas.microsoft.com/office/drawing/2014/main" xmlns="" val="1437151225"/>
                    </a:ext>
                  </a:extLst>
                </a:gridCol>
                <a:gridCol w="3214256">
                  <a:extLst>
                    <a:ext uri="{9D8B030D-6E8A-4147-A177-3AD203B41FA5}">
                      <a16:colId xmlns:a16="http://schemas.microsoft.com/office/drawing/2014/main" xmlns="" val="1727168666"/>
                    </a:ext>
                  </a:extLst>
                </a:gridCol>
              </a:tblGrid>
              <a:tr h="4151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Хранение, обработка  и передача информации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передачи: использовали жесты, речь. Для хранения: изобрели письменность (3тыс. лет до н. э.)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обработки: первое счетное устройство – абак.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Книгопечатание (середины 16 века).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Телеграф, телефон (конец 19 века).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Радио, телевидение (20 век).</a:t>
                      </a: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Используется вычислительные системы,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персональные компьютеры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компьютерные сети.</a:t>
                      </a:r>
                    </a:p>
                  </a:txBody>
                  <a:tcPr marL="61786" marR="61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4087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685757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2623</TotalTime>
  <Words>756</Words>
  <Application>Microsoft Office PowerPoint</Application>
  <PresentationFormat>Произвольный</PresentationFormat>
  <Paragraphs>125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Тема занятия: Введение. Этапы развития информационного общества. </vt:lpstr>
      <vt:lpstr>Слайд 2</vt:lpstr>
      <vt:lpstr>Человек и информация</vt:lpstr>
      <vt:lpstr>Информация и общество</vt:lpstr>
      <vt:lpstr>Немного из истории …  </vt:lpstr>
      <vt:lpstr>     Известно, что развитие общества шло многие столетия и даже тысячелетия. Сменялись эпохи. Сначала это было первобытное общество, где главным было – овладение веществом. Его сменило индустриальное общество, здесь главное – открытие и использование мощных видов энергии.     В наши дни идет формирование ИНФОРМАЦИОННОГО общества, в котором главным ресурсом будет информация!      За это время изменялось многое в жизни людей: особенности производства, используемые источники энергии и ресурсы. А также возможности хранения, обработки и передачи информации.        Рассмотрим основные этапы развития нашей цивилизации.</vt:lpstr>
      <vt:lpstr>Этапы развития общества</vt:lpstr>
      <vt:lpstr>Слайд 8</vt:lpstr>
      <vt:lpstr>Слайд 9</vt:lpstr>
      <vt:lpstr>Информационное общество —</vt:lpstr>
      <vt:lpstr>Переход к информационному обществу</vt:lpstr>
      <vt:lpstr>Критерии развитости  информационного общества</vt:lpstr>
      <vt:lpstr>Слайд 13</vt:lpstr>
      <vt:lpstr>     Технические средства, используемые человечеством, прошли очень длинный путь развития. На нашем занятии мы остановимся только на       Открытиях и изобретениях, обеспечившие   развитие информационного общества </vt:lpstr>
      <vt:lpstr>Слайд 15</vt:lpstr>
      <vt:lpstr> </vt:lpstr>
      <vt:lpstr>Слайд 17</vt:lpstr>
      <vt:lpstr>Слайд 18</vt:lpstr>
      <vt:lpstr>Информационные ресурсы общества</vt:lpstr>
      <vt:lpstr>Информационные ресурсы общества</vt:lpstr>
      <vt:lpstr>А значит …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avanesyan</cp:lastModifiedBy>
  <cp:revision>73</cp:revision>
  <dcterms:created xsi:type="dcterms:W3CDTF">2022-01-27T14:04:19Z</dcterms:created>
  <dcterms:modified xsi:type="dcterms:W3CDTF">2022-03-10T06:25:06Z</dcterms:modified>
</cp:coreProperties>
</file>