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4" r:id="rId12"/>
  </p:sldIdLst>
  <p:sldSz cx="18288000" cy="10287000"/>
  <p:notesSz cx="6858000" cy="9144000"/>
  <p:embeddedFontLst>
    <p:embeddedFont>
      <p:font typeface="Roboto Slab Thin Bold" charset="0"/>
      <p:regular r:id="rId13"/>
    </p:embeddedFont>
    <p:embeddedFont>
      <p:font typeface="Roboto Slab Regular" charset="0"/>
      <p:regular r:id="rId14"/>
    </p:embeddedFont>
    <p:embeddedFont>
      <p:font typeface="Roboto Slab Regular Bold" charset="0"/>
      <p:regular r:id="rId15"/>
    </p:embeddedFont>
    <p:embeddedFont>
      <p:font typeface="Open Sans" charset="0"/>
      <p:regular r:id="rId16"/>
    </p:embeddedFont>
    <p:embeddedFont>
      <p:font typeface="Arial Black" pitchFamily="34" charset="0"/>
      <p:bold r:id="rId17"/>
    </p:embeddedFont>
    <p:embeddedFont>
      <p:font typeface="CAT Neuzeit" charset="0"/>
      <p:regular r:id="rId18"/>
    </p:embeddedFont>
    <p:embeddedFont>
      <p:font typeface="Calibri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-63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81308" y="563023"/>
            <a:ext cx="18142487" cy="9160955"/>
            <a:chOff x="0" y="0"/>
            <a:chExt cx="4219248" cy="21304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9248" cy="2130488"/>
            </a:xfrm>
            <a:custGeom>
              <a:avLst/>
              <a:gdLst/>
              <a:ahLst/>
              <a:cxnLst/>
              <a:rect l="l" t="t" r="r" b="b"/>
              <a:pathLst>
                <a:path w="4219248" h="2130488">
                  <a:moveTo>
                    <a:pt x="4094788" y="2130487"/>
                  </a:moveTo>
                  <a:lnTo>
                    <a:pt x="124460" y="2130487"/>
                  </a:lnTo>
                  <a:cubicBezTo>
                    <a:pt x="55880" y="2130487"/>
                    <a:pt x="0" y="2074607"/>
                    <a:pt x="0" y="20060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94788" y="0"/>
                  </a:lnTo>
                  <a:cubicBezTo>
                    <a:pt x="4163368" y="0"/>
                    <a:pt x="4219248" y="55880"/>
                    <a:pt x="4219248" y="124460"/>
                  </a:cubicBezTo>
                  <a:lnTo>
                    <a:pt x="4219248" y="2006028"/>
                  </a:lnTo>
                  <a:cubicBezTo>
                    <a:pt x="4219248" y="2074607"/>
                    <a:pt x="4163368" y="2130488"/>
                    <a:pt x="4094788" y="2130488"/>
                  </a:cubicBezTo>
                  <a:close/>
                </a:path>
              </a:pathLst>
            </a:custGeom>
            <a:solidFill>
              <a:srgbClr val="44704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87393" y="3693335"/>
            <a:ext cx="12371335" cy="4472842"/>
            <a:chOff x="0" y="-180975"/>
            <a:chExt cx="16495113" cy="5963789"/>
          </a:xfrm>
        </p:grpSpPr>
        <p:sp>
          <p:nvSpPr>
            <p:cNvPr id="6" name="TextBox 6"/>
            <p:cNvSpPr txBox="1"/>
            <p:nvPr/>
          </p:nvSpPr>
          <p:spPr>
            <a:xfrm>
              <a:off x="0" y="-180975"/>
              <a:ext cx="16495113" cy="1869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743"/>
                </a:lnSpc>
              </a:pPr>
              <a:r>
                <a:rPr lang="en-US" sz="8388">
                  <a:solidFill>
                    <a:srgbClr val="FFFCEB"/>
                  </a:solidFill>
                  <a:latin typeface="CAT Neuzeit Bold"/>
                </a:rPr>
                <a:t>ДУБ ВОСТОЧНЫЙ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070722"/>
              <a:ext cx="14568474" cy="17120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84"/>
                </a:lnSpc>
              </a:pPr>
              <a:r>
                <a:rPr lang="ru-RU" sz="3703" dirty="0">
                  <a:solidFill>
                    <a:srgbClr val="FFFCEB"/>
                  </a:solidFill>
                  <a:latin typeface="Roboto Slab Thin Bold"/>
                </a:rPr>
                <a:t>Преподаватель </a:t>
              </a:r>
            </a:p>
            <a:p>
              <a:pPr>
                <a:lnSpc>
                  <a:spcPts val="5184"/>
                </a:lnSpc>
              </a:pPr>
              <a:r>
                <a:rPr lang="ru-RU" sz="3703">
                  <a:solidFill>
                    <a:srgbClr val="FFFCEB"/>
                  </a:solidFill>
                  <a:latin typeface="Roboto Slab Thin Bold"/>
                </a:rPr>
                <a:t>ГАПОУ КК НКСЭ Орехова М.В.</a:t>
              </a:r>
              <a:endParaRPr lang="ru-RU" sz="3703" dirty="0" err="1">
                <a:solidFill>
                  <a:srgbClr val="FFFCEB"/>
                </a:solidFill>
                <a:latin typeface="Roboto Slab Thin Bold"/>
              </a:endParaRP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0" y="2253358"/>
              <a:ext cx="1856880" cy="1315899"/>
              <a:chOff x="0" y="0"/>
              <a:chExt cx="806450" cy="5715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FCEB"/>
              </a:solidFill>
            </p:spPr>
          </p:sp>
        </p:grp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2121972" y="514350"/>
            <a:ext cx="6166028" cy="92583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71B6696-C52D-4DB5-9CA3-37E87614AC36}"/>
              </a:ext>
            </a:extLst>
          </p:cNvPr>
          <p:cNvSpPr/>
          <p:nvPr/>
        </p:nvSpPr>
        <p:spPr>
          <a:xfrm>
            <a:off x="762000" y="114300"/>
            <a:ext cx="162306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Горбатова,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В.И.Основы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садово-паркового искусства: образования /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Ермолович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Е.Л., Авксентьева Е.Ю. - М. :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АкадемияУчебник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студ. учреждений сред. проф. образования / 3-е изд. стер. - М.: Академия, 2019. - 208 с. </a:t>
            </a:r>
          </a:p>
          <a:p>
            <a:pPr algn="just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Гостев, В.Ф. Проектирование садов и парков: Учебник /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Юскевич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Н.Н.- 5-е изд., стер. - СПб.: Лань, 2018. - 344 с. </a:t>
            </a:r>
          </a:p>
          <a:p>
            <a:pPr algn="just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Курицына,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Т.А.Озеленение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благоустройство различных территорий : Учебник для студ. учреждений сред. проф., 2017. </a:t>
            </a:r>
          </a:p>
        </p:txBody>
      </p:sp>
    </p:spTree>
    <p:extLst>
      <p:ext uri="{BB962C8B-B14F-4D97-AF65-F5344CB8AC3E}">
        <p14:creationId xmlns:p14="http://schemas.microsoft.com/office/powerpoint/2010/main" xmlns="" val="1947349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91573" y="5857993"/>
            <a:ext cx="5088545" cy="46154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1655798" y="2137966"/>
            <a:ext cx="3743076" cy="33950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87065" y="-308336"/>
            <a:ext cx="2697062" cy="244630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286000" y="3924300"/>
            <a:ext cx="13792200" cy="2718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0639"/>
              </a:lnSpc>
            </a:pPr>
            <a:r>
              <a:rPr lang="en-US" sz="7599" dirty="0">
                <a:solidFill>
                  <a:srgbClr val="FFFCEB"/>
                </a:solidFill>
                <a:latin typeface="CAT Neuzeit Bold"/>
              </a:rPr>
              <a:t>СПАСИБО ЗА ВНИМАНИЕ! </a:t>
            </a:r>
          </a:p>
          <a:p>
            <a:pPr algn="r">
              <a:lnSpc>
                <a:spcPts val="10639"/>
              </a:lnSpc>
            </a:pPr>
            <a:endParaRPr lang="en-US" sz="7599" dirty="0">
              <a:solidFill>
                <a:srgbClr val="FFFCEB"/>
              </a:solidFill>
              <a:latin typeface="CAT Neuzeit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47AD229-9ACF-42EB-BFD9-64AD0AD5B60E}"/>
              </a:ext>
            </a:extLst>
          </p:cNvPr>
          <p:cNvSpPr/>
          <p:nvPr/>
        </p:nvSpPr>
        <p:spPr>
          <a:xfrm>
            <a:off x="914400" y="2095500"/>
            <a:ext cx="154686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изучения темы: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Усвоение знаний о распространённых древесных породах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Формирование интереса к теме разнообразия древесных пород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Изучение особенностей дуба восточного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Выяснить ареал распространения дуба восточного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3.Разобрать основные преимущества дуба восточного</a:t>
            </a:r>
          </a:p>
        </p:txBody>
      </p:sp>
    </p:spTree>
    <p:extLst>
      <p:ext uri="{BB962C8B-B14F-4D97-AF65-F5344CB8AC3E}">
        <p14:creationId xmlns:p14="http://schemas.microsoft.com/office/powerpoint/2010/main" xmlns="" val="1666472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7547" b="75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220192" y="-1023295"/>
            <a:ext cx="9806174" cy="10757017"/>
            <a:chOff x="0" y="0"/>
            <a:chExt cx="2929151" cy="32131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9151" cy="3213173"/>
            </a:xfrm>
            <a:custGeom>
              <a:avLst/>
              <a:gdLst/>
              <a:ahLst/>
              <a:cxnLst/>
              <a:rect l="l" t="t" r="r" b="b"/>
              <a:pathLst>
                <a:path w="2929151" h="3213173">
                  <a:moveTo>
                    <a:pt x="2804691" y="3213173"/>
                  </a:moveTo>
                  <a:lnTo>
                    <a:pt x="124460" y="3213173"/>
                  </a:lnTo>
                  <a:cubicBezTo>
                    <a:pt x="55880" y="3213173"/>
                    <a:pt x="0" y="3157293"/>
                    <a:pt x="0" y="308871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04691" y="0"/>
                  </a:lnTo>
                  <a:cubicBezTo>
                    <a:pt x="2873271" y="0"/>
                    <a:pt x="2929151" y="55880"/>
                    <a:pt x="2929151" y="124460"/>
                  </a:cubicBezTo>
                  <a:lnTo>
                    <a:pt x="2929151" y="3088713"/>
                  </a:lnTo>
                  <a:cubicBezTo>
                    <a:pt x="2929151" y="3157293"/>
                    <a:pt x="2873271" y="3213173"/>
                    <a:pt x="2804691" y="3213173"/>
                  </a:cubicBezTo>
                  <a:close/>
                </a:path>
              </a:pathLst>
            </a:custGeom>
            <a:solidFill>
              <a:srgbClr val="FFFCEB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2246166" flipH="1">
            <a:off x="2587196" y="5216347"/>
            <a:ext cx="4714593" cy="481322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616896"/>
            <a:ext cx="1162202" cy="823608"/>
            <a:chOff x="0" y="0"/>
            <a:chExt cx="806450" cy="571500"/>
          </a:xfrm>
        </p:grpSpPr>
        <p:sp>
          <p:nvSpPr>
            <p:cNvPr id="7" name="Freeform 7"/>
            <p:cNvSpPr/>
            <p:nvPr/>
          </p:nvSpPr>
          <p:spPr>
            <a:xfrm>
              <a:off x="0" y="255270"/>
              <a:ext cx="806450" cy="69850"/>
            </a:xfrm>
            <a:custGeom>
              <a:avLst/>
              <a:gdLst/>
              <a:ahLst/>
              <a:cxnLst/>
              <a:rect l="l" t="t" r="r" b="b"/>
              <a:pathLst>
                <a:path w="806450" h="69850">
                  <a:moveTo>
                    <a:pt x="51562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06450" y="69850"/>
                  </a:lnTo>
                  <a:lnTo>
                    <a:pt x="806450" y="0"/>
                  </a:lnTo>
                  <a:close/>
                </a:path>
              </a:pathLst>
            </a:custGeom>
            <a:solidFill>
              <a:srgbClr val="44704A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28700" y="1718543"/>
            <a:ext cx="8412553" cy="390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44704A"/>
                </a:solidFill>
                <a:latin typeface="Roboto Slab Regular"/>
              </a:rPr>
              <a:t>Дуб Восточный или (Известный ещё как Дуб Крупнопыльниковый, Дуб Кавказский, Дуб Персидский Quercus Macranthera) – один из самых засухоустойчивых и быстро-растущих видов дуба, из всех, что способны расти в нашей зоне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88460" y="-1591564"/>
            <a:ext cx="7676806" cy="9764186"/>
            <a:chOff x="0" y="0"/>
            <a:chExt cx="2929151" cy="37256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29151" cy="3725609"/>
            </a:xfrm>
            <a:custGeom>
              <a:avLst/>
              <a:gdLst/>
              <a:ahLst/>
              <a:cxnLst/>
              <a:rect l="l" t="t" r="r" b="b"/>
              <a:pathLst>
                <a:path w="2929151" h="3725609">
                  <a:moveTo>
                    <a:pt x="2804691" y="3725609"/>
                  </a:moveTo>
                  <a:lnTo>
                    <a:pt x="124460" y="3725609"/>
                  </a:lnTo>
                  <a:cubicBezTo>
                    <a:pt x="55880" y="3725609"/>
                    <a:pt x="0" y="3669729"/>
                    <a:pt x="0" y="36011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04691" y="0"/>
                  </a:lnTo>
                  <a:cubicBezTo>
                    <a:pt x="2873271" y="0"/>
                    <a:pt x="2929151" y="55880"/>
                    <a:pt x="2929151" y="124460"/>
                  </a:cubicBezTo>
                  <a:lnTo>
                    <a:pt x="2929151" y="3601149"/>
                  </a:lnTo>
                  <a:cubicBezTo>
                    <a:pt x="2929151" y="3669729"/>
                    <a:pt x="2873271" y="3725609"/>
                    <a:pt x="2804691" y="3725609"/>
                  </a:cubicBezTo>
                  <a:close/>
                </a:path>
              </a:pathLst>
            </a:custGeom>
            <a:solidFill>
              <a:srgbClr val="FFFCE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1028700"/>
            <a:ext cx="9144000" cy="3082931"/>
            <a:chOff x="0" y="0"/>
            <a:chExt cx="12192000" cy="4110575"/>
          </a:xfrm>
        </p:grpSpPr>
        <p:sp>
          <p:nvSpPr>
            <p:cNvPr id="5" name="TextBox 5"/>
            <p:cNvSpPr txBox="1"/>
            <p:nvPr/>
          </p:nvSpPr>
          <p:spPr>
            <a:xfrm>
              <a:off x="0" y="1026941"/>
              <a:ext cx="12192000" cy="3083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26"/>
                </a:lnSpc>
              </a:pPr>
              <a:r>
                <a:rPr lang="en-US" sz="2662">
                  <a:solidFill>
                    <a:srgbClr val="44704A"/>
                  </a:solidFill>
                  <a:latin typeface="Roboto Slab Regular Bold"/>
                </a:rPr>
                <a:t>КРАСИВОЕ ДЕРЕВО ВЫСОТОЙ ДО 20, ОЧЕНЬ РЕДКО 30 МЕТРОВ. ХОРОШО ПЕРЕНОСИТ ЗАСУХУ И МОРОЗ. ДУБ ВОСТОЧНЫЙ НЕПРИХОТЛИВ К ПОЧВАМ, ХОРОШО РАСТЁТ НА СКЛОНАХ И ИЗВЕСТКОВЫХ ПОЧВАХ. ШИРОКИЕ, КРАСИВЫЕ ЛИСТЬЯ.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600545" cy="425583"/>
              <a:chOff x="0" y="0"/>
              <a:chExt cx="806450" cy="5715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FCEB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594026" flipH="1">
            <a:off x="605310" y="8379804"/>
            <a:ext cx="1717346" cy="17569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/>
          <a:srcRect l="31801" r="7743"/>
          <a:stretch>
            <a:fillRect/>
          </a:stretch>
        </p:blipFill>
        <p:spPr>
          <a:xfrm>
            <a:off x="10057235" y="0"/>
            <a:ext cx="8193805" cy="1016516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747320" y="1414455"/>
            <a:ext cx="9533830" cy="6560407"/>
            <a:chOff x="0" y="0"/>
            <a:chExt cx="2862260" cy="19695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62260" cy="1969575"/>
            </a:xfrm>
            <a:custGeom>
              <a:avLst/>
              <a:gdLst/>
              <a:ahLst/>
              <a:cxnLst/>
              <a:rect l="l" t="t" r="r" b="b"/>
              <a:pathLst>
                <a:path w="2862260" h="1969575">
                  <a:moveTo>
                    <a:pt x="2737800" y="1969575"/>
                  </a:moveTo>
                  <a:lnTo>
                    <a:pt x="124460" y="1969575"/>
                  </a:lnTo>
                  <a:cubicBezTo>
                    <a:pt x="55880" y="1969575"/>
                    <a:pt x="0" y="1913695"/>
                    <a:pt x="0" y="18451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37800" y="0"/>
                  </a:lnTo>
                  <a:cubicBezTo>
                    <a:pt x="2806380" y="0"/>
                    <a:pt x="2862260" y="55880"/>
                    <a:pt x="2862260" y="124460"/>
                  </a:cubicBezTo>
                  <a:lnTo>
                    <a:pt x="2862260" y="1845115"/>
                  </a:lnTo>
                  <a:cubicBezTo>
                    <a:pt x="2862260" y="1913695"/>
                    <a:pt x="2806380" y="1969575"/>
                    <a:pt x="2737800" y="1969575"/>
                  </a:cubicBezTo>
                  <a:close/>
                </a:path>
              </a:pathLst>
            </a:custGeom>
            <a:solidFill>
              <a:srgbClr val="44704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776907" y="2620943"/>
            <a:ext cx="7585824" cy="4393566"/>
            <a:chOff x="0" y="0"/>
            <a:chExt cx="10114431" cy="5858088"/>
          </a:xfrm>
        </p:grpSpPr>
        <p:sp>
          <p:nvSpPr>
            <p:cNvPr id="6" name="TextBox 6"/>
            <p:cNvSpPr txBox="1"/>
            <p:nvPr/>
          </p:nvSpPr>
          <p:spPr>
            <a:xfrm>
              <a:off x="0" y="-66675"/>
              <a:ext cx="10114431" cy="4841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88"/>
                </a:lnSpc>
              </a:pPr>
              <a:r>
                <a:rPr lang="en-US" sz="3492">
                  <a:solidFill>
                    <a:srgbClr val="FFFCEB"/>
                  </a:solidFill>
                  <a:latin typeface="CAT Neuzeit Bold"/>
                </a:rPr>
                <a:t>ПРИРОДНЫМ АРЕАЛОМ ЯВЛЯЮТСЯ СЕВЕР ИРАНА, ГОРЫ ТУРЦИИ И КАВКАЗА, СИРИИ И ЛИВАНА ГДЕ ОН РАСТЁТ НА ВЫСОТАХ ОТ 800 ДО 2500 МЕТРОВ, ОБРАЗУЯ ВЫСОКОГОРНЫЕ РОЩИ – ДУБРАВЫ</a:t>
              </a: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0" y="5281797"/>
              <a:ext cx="813210" cy="576290"/>
              <a:chOff x="0" y="0"/>
              <a:chExt cx="806450" cy="5715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255270"/>
                <a:ext cx="806450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806450" h="69850">
                    <a:moveTo>
                      <a:pt x="515620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806450" y="69850"/>
                    </a:lnTo>
                    <a:lnTo>
                      <a:pt x="806450" y="0"/>
                    </a:lnTo>
                    <a:close/>
                  </a:path>
                </a:pathLst>
              </a:custGeom>
              <a:solidFill>
                <a:srgbClr val="FFFCEB"/>
              </a:solidFill>
            </p:spPr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1247" t="16720" r="3727" b="305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72236" y="2509278"/>
            <a:ext cx="10997768" cy="4658297"/>
            <a:chOff x="0" y="0"/>
            <a:chExt cx="4064728" cy="17216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728" cy="1721687"/>
            </a:xfrm>
            <a:custGeom>
              <a:avLst/>
              <a:gdLst/>
              <a:ahLst/>
              <a:cxnLst/>
              <a:rect l="l" t="t" r="r" b="b"/>
              <a:pathLst>
                <a:path w="4064728" h="1721687">
                  <a:moveTo>
                    <a:pt x="3940268" y="1721687"/>
                  </a:moveTo>
                  <a:lnTo>
                    <a:pt x="124460" y="1721687"/>
                  </a:lnTo>
                  <a:cubicBezTo>
                    <a:pt x="55880" y="1721687"/>
                    <a:pt x="0" y="1665807"/>
                    <a:pt x="0" y="1597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40268" y="0"/>
                  </a:lnTo>
                  <a:cubicBezTo>
                    <a:pt x="4008848" y="0"/>
                    <a:pt x="4064728" y="55880"/>
                    <a:pt x="4064728" y="124460"/>
                  </a:cubicBezTo>
                  <a:lnTo>
                    <a:pt x="4064728" y="1597227"/>
                  </a:lnTo>
                  <a:cubicBezTo>
                    <a:pt x="4064728" y="1665807"/>
                    <a:pt x="4008848" y="1721687"/>
                    <a:pt x="3940268" y="1721687"/>
                  </a:cubicBezTo>
                  <a:close/>
                </a:path>
              </a:pathLst>
            </a:custGeom>
            <a:solidFill>
              <a:srgbClr val="FFFCEB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703724" y="3871661"/>
            <a:ext cx="9619197" cy="1857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44704A"/>
                </a:solidFill>
                <a:latin typeface="CAT Neuzeit Bold"/>
              </a:rPr>
              <a:t>Крайне полезен в смешанных посадках т.к. помогает другим видам легче переносить зной и засуху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2339309">
            <a:off x="100794" y="-326870"/>
            <a:ext cx="2661995" cy="271113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878212" y="2814351"/>
            <a:ext cx="10997768" cy="4658297"/>
            <a:chOff x="0" y="0"/>
            <a:chExt cx="4064728" cy="17216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64728" cy="1721687"/>
            </a:xfrm>
            <a:custGeom>
              <a:avLst/>
              <a:gdLst/>
              <a:ahLst/>
              <a:cxnLst/>
              <a:rect l="l" t="t" r="r" b="b"/>
              <a:pathLst>
                <a:path w="4064728" h="1721687">
                  <a:moveTo>
                    <a:pt x="3940268" y="1721687"/>
                  </a:moveTo>
                  <a:lnTo>
                    <a:pt x="124460" y="1721687"/>
                  </a:lnTo>
                  <a:cubicBezTo>
                    <a:pt x="55880" y="1721687"/>
                    <a:pt x="0" y="1665807"/>
                    <a:pt x="0" y="15972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40268" y="0"/>
                  </a:lnTo>
                  <a:cubicBezTo>
                    <a:pt x="4008848" y="0"/>
                    <a:pt x="4064728" y="55880"/>
                    <a:pt x="4064728" y="124460"/>
                  </a:cubicBezTo>
                  <a:lnTo>
                    <a:pt x="4064728" y="1597227"/>
                  </a:lnTo>
                  <a:cubicBezTo>
                    <a:pt x="4064728" y="1665807"/>
                    <a:pt x="4008848" y="1721687"/>
                    <a:pt x="3940268" y="1721687"/>
                  </a:cubicBezTo>
                  <a:close/>
                </a:path>
              </a:pathLst>
            </a:custGeom>
            <a:solidFill>
              <a:srgbClr val="FFFCEB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8408890" y="3114738"/>
            <a:ext cx="7936412" cy="398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3"/>
              </a:lnSpc>
            </a:pPr>
            <a:r>
              <a:rPr lang="en-US" sz="3752">
                <a:solidFill>
                  <a:srgbClr val="44704A"/>
                </a:solidFill>
                <a:latin typeface="Open Sans"/>
              </a:rPr>
              <a:t>Хорошо укрепляет склоны и овраги, может расти там, где большинство видов не способны выжить – на уплотнённых почвах, известковых и скалистых участка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154482" y="649705"/>
            <a:ext cx="3129330" cy="32352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883398" y="6436346"/>
            <a:ext cx="3129330" cy="323521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404986" y="741008"/>
            <a:ext cx="3607742" cy="4462672"/>
            <a:chOff x="0" y="0"/>
            <a:chExt cx="2595184" cy="32101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95184" cy="3210167"/>
            </a:xfrm>
            <a:custGeom>
              <a:avLst/>
              <a:gdLst/>
              <a:ahLst/>
              <a:cxnLst/>
              <a:rect l="l" t="t" r="r" b="b"/>
              <a:pathLst>
                <a:path w="2595184" h="3210167">
                  <a:moveTo>
                    <a:pt x="2470724" y="3210167"/>
                  </a:moveTo>
                  <a:lnTo>
                    <a:pt x="124460" y="3210167"/>
                  </a:lnTo>
                  <a:cubicBezTo>
                    <a:pt x="55880" y="3210167"/>
                    <a:pt x="0" y="3154287"/>
                    <a:pt x="0" y="30857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70724" y="0"/>
                  </a:lnTo>
                  <a:cubicBezTo>
                    <a:pt x="2539304" y="0"/>
                    <a:pt x="2595184" y="55880"/>
                    <a:pt x="2595184" y="124460"/>
                  </a:cubicBezTo>
                  <a:lnTo>
                    <a:pt x="2595184" y="3085707"/>
                  </a:lnTo>
                  <a:cubicBezTo>
                    <a:pt x="2595184" y="3154287"/>
                    <a:pt x="2539304" y="3210167"/>
                    <a:pt x="2470724" y="3210167"/>
                  </a:cubicBezTo>
                  <a:close/>
                </a:path>
              </a:pathLst>
            </a:custGeom>
            <a:solidFill>
              <a:srgbClr val="44704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995856" y="7205446"/>
            <a:ext cx="4635249" cy="1578193"/>
            <a:chOff x="0" y="0"/>
            <a:chExt cx="3334308" cy="11352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34308" cy="1135253"/>
            </a:xfrm>
            <a:custGeom>
              <a:avLst/>
              <a:gdLst/>
              <a:ahLst/>
              <a:cxnLst/>
              <a:rect l="l" t="t" r="r" b="b"/>
              <a:pathLst>
                <a:path w="3334308" h="1135253">
                  <a:moveTo>
                    <a:pt x="3209848" y="1135253"/>
                  </a:moveTo>
                  <a:lnTo>
                    <a:pt x="124460" y="1135253"/>
                  </a:lnTo>
                  <a:cubicBezTo>
                    <a:pt x="55880" y="1135253"/>
                    <a:pt x="0" y="1079373"/>
                    <a:pt x="0" y="10107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9848" y="0"/>
                  </a:lnTo>
                  <a:cubicBezTo>
                    <a:pt x="3278429" y="0"/>
                    <a:pt x="3334308" y="55880"/>
                    <a:pt x="3334308" y="124460"/>
                  </a:cubicBezTo>
                  <a:lnTo>
                    <a:pt x="3334308" y="1010793"/>
                  </a:lnTo>
                  <a:cubicBezTo>
                    <a:pt x="3334308" y="1079373"/>
                    <a:pt x="3278429" y="1135253"/>
                    <a:pt x="3209848" y="1135253"/>
                  </a:cubicBezTo>
                  <a:close/>
                </a:path>
              </a:pathLst>
            </a:custGeom>
            <a:solidFill>
              <a:srgbClr val="44704A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76083" flipH="1">
            <a:off x="13935719" y="1098445"/>
            <a:ext cx="3563051" cy="35235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7548545">
            <a:off x="11528571" y="6154542"/>
            <a:ext cx="3326326" cy="328940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028700" y="3016210"/>
            <a:ext cx="1162202" cy="823608"/>
            <a:chOff x="0" y="0"/>
            <a:chExt cx="806450" cy="571500"/>
          </a:xfrm>
        </p:grpSpPr>
        <p:sp>
          <p:nvSpPr>
            <p:cNvPr id="11" name="Freeform 11"/>
            <p:cNvSpPr/>
            <p:nvPr/>
          </p:nvSpPr>
          <p:spPr>
            <a:xfrm>
              <a:off x="0" y="255270"/>
              <a:ext cx="806450" cy="69850"/>
            </a:xfrm>
            <a:custGeom>
              <a:avLst/>
              <a:gdLst/>
              <a:ahLst/>
              <a:cxnLst/>
              <a:rect l="l" t="t" r="r" b="b"/>
              <a:pathLst>
                <a:path w="806450" h="69850">
                  <a:moveTo>
                    <a:pt x="51562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06450" y="69850"/>
                  </a:lnTo>
                  <a:lnTo>
                    <a:pt x="806450" y="0"/>
                  </a:lnTo>
                  <a:close/>
                </a:path>
              </a:pathLst>
            </a:custGeom>
            <a:solidFill>
              <a:srgbClr val="44704A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9216130">
            <a:off x="516435" y="-518731"/>
            <a:ext cx="3348934" cy="386044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75273" y="4105144"/>
            <a:ext cx="10477090" cy="4043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63"/>
              </a:lnSpc>
            </a:pPr>
            <a:r>
              <a:rPr lang="en-US" sz="4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Как</a:t>
            </a:r>
            <a:r>
              <a:rPr lang="en-US" sz="4400" dirty="0">
                <a:solidFill>
                  <a:srgbClr val="000000"/>
                </a:solidFill>
                <a:latin typeface="Arial Black" panose="020B0A04020102020204" pitchFamily="34" charset="0"/>
              </a:rPr>
              <a:t> и </a:t>
            </a:r>
            <a:r>
              <a:rPr lang="en-US" sz="4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другие</a:t>
            </a:r>
            <a:r>
              <a:rPr lang="en-US" sz="44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виды</a:t>
            </a:r>
            <a:r>
              <a:rPr lang="en-US" sz="44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Дуб</a:t>
            </a:r>
            <a:r>
              <a:rPr lang="en-US" sz="4400" dirty="0">
                <a:solidFill>
                  <a:srgbClr val="000000"/>
                </a:solidFill>
                <a:latin typeface="Arial Black" panose="020B0A04020102020204" pitchFamily="34" charset="0"/>
              </a:rPr>
              <a:t> – </a:t>
            </a:r>
            <a:r>
              <a:rPr lang="en-US" sz="4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хороший</a:t>
            </a:r>
            <a:r>
              <a:rPr lang="en-US" sz="44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пыльценос</a:t>
            </a:r>
            <a:r>
              <a:rPr lang="en-US" sz="4400" dirty="0">
                <a:solidFill>
                  <a:srgbClr val="000000"/>
                </a:solidFill>
                <a:latin typeface="Arial Black" panose="020B0A04020102020204" pitchFamily="34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Древесина</a:t>
            </a:r>
            <a:r>
              <a:rPr lang="en-US" sz="44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Кавказского</a:t>
            </a:r>
            <a:r>
              <a:rPr lang="en-US" sz="44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Дуба</a:t>
            </a:r>
            <a:r>
              <a:rPr lang="en-US" sz="4400" dirty="0">
                <a:solidFill>
                  <a:srgbClr val="000000"/>
                </a:solidFill>
                <a:latin typeface="Arial Black" panose="020B0A040201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мало</a:t>
            </a:r>
            <a:r>
              <a:rPr lang="en-US" sz="44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отличается</a:t>
            </a:r>
            <a:r>
              <a:rPr lang="en-US" sz="44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от</a:t>
            </a:r>
            <a:r>
              <a:rPr lang="en-US" sz="44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Дуба</a:t>
            </a:r>
            <a:r>
              <a:rPr lang="en-US" sz="44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Черещатого</a:t>
            </a:r>
            <a:r>
              <a:rPr lang="en-US" sz="4400" dirty="0">
                <a:solidFill>
                  <a:srgbClr val="000000"/>
                </a:solidFill>
                <a:latin typeface="Arial Black" panose="020B0A040201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по</a:t>
            </a:r>
            <a:r>
              <a:rPr lang="en-US" sz="44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этому</a:t>
            </a:r>
            <a:r>
              <a:rPr lang="en-US" sz="44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его</a:t>
            </a:r>
            <a:r>
              <a:rPr lang="en-US" sz="44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древесина</a:t>
            </a:r>
            <a:r>
              <a:rPr lang="en-US" sz="44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представляет</a:t>
            </a:r>
            <a:r>
              <a:rPr lang="en-US" sz="44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промышленный</a:t>
            </a:r>
            <a:r>
              <a:rPr lang="en-US" sz="440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Black" panose="020B0A04020102020204" pitchFamily="34" charset="0"/>
              </a:rPr>
              <a:t>интерес</a:t>
            </a:r>
            <a:endParaRPr lang="en-US" sz="44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92410" y="1272909"/>
            <a:ext cx="9520282" cy="1402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FFFCEB"/>
                </a:solidFill>
                <a:latin typeface="CAT Neuzeit"/>
              </a:rPr>
              <a:t>СОЦВЕТИЯ И ПЛОДЫ</a:t>
            </a:r>
          </a:p>
          <a:p>
            <a:pPr algn="ctr">
              <a:lnSpc>
                <a:spcPts val="5880"/>
              </a:lnSpc>
            </a:pPr>
            <a:endParaRPr lang="en-US" sz="4199">
              <a:solidFill>
                <a:srgbClr val="FFFCEB"/>
              </a:solidFill>
              <a:latin typeface="CAT Neuzeit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071450" y="6342256"/>
            <a:ext cx="1162202" cy="823608"/>
            <a:chOff x="0" y="0"/>
            <a:chExt cx="806450" cy="571500"/>
          </a:xfrm>
        </p:grpSpPr>
        <p:sp>
          <p:nvSpPr>
            <p:cNvPr id="4" name="Freeform 4"/>
            <p:cNvSpPr/>
            <p:nvPr/>
          </p:nvSpPr>
          <p:spPr>
            <a:xfrm>
              <a:off x="0" y="255270"/>
              <a:ext cx="806450" cy="69850"/>
            </a:xfrm>
            <a:custGeom>
              <a:avLst/>
              <a:gdLst/>
              <a:ahLst/>
              <a:cxnLst/>
              <a:rect l="l" t="t" r="r" b="b"/>
              <a:pathLst>
                <a:path w="806450" h="69850">
                  <a:moveTo>
                    <a:pt x="51562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06450" y="69850"/>
                  </a:lnTo>
                  <a:lnTo>
                    <a:pt x="806450" y="0"/>
                  </a:lnTo>
                  <a:close/>
                </a:path>
              </a:pathLst>
            </a:custGeom>
            <a:solidFill>
              <a:srgbClr val="FFFCEB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5652563" y="0"/>
            <a:ext cx="3213474" cy="291470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8600" y="2324101"/>
            <a:ext cx="18056336" cy="3724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</a:pPr>
            <a:r>
              <a:rPr lang="ru-RU" sz="5400" dirty="0">
                <a:solidFill>
                  <a:srgbClr val="000000"/>
                </a:solidFill>
                <a:latin typeface="Open Sans"/>
              </a:rPr>
              <a:t>Вопросы для самоконтроля</a:t>
            </a:r>
          </a:p>
          <a:p>
            <a:pPr algn="ctr">
              <a:lnSpc>
                <a:spcPts val="4796"/>
              </a:lnSpc>
            </a:pPr>
            <a:endParaRPr lang="ru-RU" sz="5400" dirty="0">
              <a:solidFill>
                <a:srgbClr val="000000"/>
              </a:solidFill>
              <a:latin typeface="Open Sans"/>
            </a:endParaRPr>
          </a:p>
          <a:p>
            <a:r>
              <a:rPr lang="ru-RU" sz="54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.Назовите  особенности дуба восточного.</a:t>
            </a:r>
          </a:p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Каков ареал распространения дуба восточного</a:t>
            </a:r>
          </a:p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3.Перечислите основные преимущества дуба восточного</a:t>
            </a:r>
            <a:endParaRPr lang="en-US" sz="3425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308</Words>
  <Application>Microsoft Office PowerPoint</Application>
  <PresentationFormat>Произвольный</PresentationFormat>
  <Paragraphs>25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2" baseType="lpstr">
      <vt:lpstr>Arial</vt:lpstr>
      <vt:lpstr>CAT Neuzeit Bold</vt:lpstr>
      <vt:lpstr>Roboto Slab Thin Bold</vt:lpstr>
      <vt:lpstr>Times New Roman</vt:lpstr>
      <vt:lpstr>Roboto Slab Regular</vt:lpstr>
      <vt:lpstr>Roboto Slab Regular Bold</vt:lpstr>
      <vt:lpstr>Open Sans</vt:lpstr>
      <vt:lpstr>Arial Black</vt:lpstr>
      <vt:lpstr>CAT Neuzeit</vt:lpstr>
      <vt:lpstr>Calibri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Зеленая презентация на тему экологии с флористическим рисунком</dc:title>
  <cp:lastModifiedBy>avanesyan</cp:lastModifiedBy>
  <cp:revision>10</cp:revision>
  <dcterms:created xsi:type="dcterms:W3CDTF">2006-08-16T00:00:00Z</dcterms:created>
  <dcterms:modified xsi:type="dcterms:W3CDTF">2022-05-13T07:33:23Z</dcterms:modified>
  <dc:identifier>DAE764qeW8Y</dc:identifier>
</cp:coreProperties>
</file>